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04" r:id="rId1"/>
  </p:sldMasterIdLst>
  <p:notesMasterIdLst>
    <p:notesMasterId r:id="rId23"/>
  </p:notesMasterIdLst>
  <p:handoutMasterIdLst>
    <p:handoutMasterId r:id="rId24"/>
  </p:handoutMasterIdLst>
  <p:sldIdLst>
    <p:sldId id="256" r:id="rId2"/>
    <p:sldId id="337" r:id="rId3"/>
    <p:sldId id="338" r:id="rId4"/>
    <p:sldId id="339" r:id="rId5"/>
    <p:sldId id="342" r:id="rId6"/>
    <p:sldId id="340" r:id="rId7"/>
    <p:sldId id="344" r:id="rId8"/>
    <p:sldId id="348" r:id="rId9"/>
    <p:sldId id="345" r:id="rId10"/>
    <p:sldId id="350" r:id="rId11"/>
    <p:sldId id="357" r:id="rId12"/>
    <p:sldId id="359" r:id="rId13"/>
    <p:sldId id="353" r:id="rId14"/>
    <p:sldId id="352" r:id="rId15"/>
    <p:sldId id="361" r:id="rId16"/>
    <p:sldId id="360" r:id="rId17"/>
    <p:sldId id="362" r:id="rId18"/>
    <p:sldId id="363" r:id="rId19"/>
    <p:sldId id="349" r:id="rId20"/>
    <p:sldId id="358" r:id="rId21"/>
    <p:sldId id="347" r:id="rId22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2"/>
    <a:srgbClr val="000066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341" y="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C564A9-97D1-41D9-AE32-C428AA26FB48}" type="datetimeFigureOut">
              <a:rPr lang="sk-SK" smtClean="0"/>
              <a:t>6. 11. 2025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F22B9F-D1B4-4AB6-B61D-07A4D3E6291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4393167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2CD7D1-7E29-49E6-BDDA-1E71BCAE9A53}" type="datetimeFigureOut">
              <a:rPr lang="sk-SK" smtClean="0"/>
              <a:t>6. 11. 2025</a:t>
            </a:fld>
            <a:endParaRPr lang="sk-SK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C661DB-15A2-4C91-AB13-F01E1E6F37B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0755214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661DB-15A2-4C91-AB13-F01E1E6F37B2}" type="slidenum">
              <a:rPr lang="sk-SK" smtClean="0"/>
              <a:t>1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078544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661DB-15A2-4C91-AB13-F01E1E6F37B2}" type="slidenum">
              <a:rPr lang="sk-SK" smtClean="0"/>
              <a:t>2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078544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661DB-15A2-4C91-AB13-F01E1E6F37B2}" type="slidenum">
              <a:rPr lang="sk-SK" smtClean="0"/>
              <a:t>3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078544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661DB-15A2-4C91-AB13-F01E1E6F37B2}" type="slidenum">
              <a:rPr lang="sk-SK" smtClean="0"/>
              <a:t>4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078544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661DB-15A2-4C91-AB13-F01E1E6F37B2}" type="slidenum">
              <a:rPr lang="sk-SK" smtClean="0"/>
              <a:t>5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078544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661DB-15A2-4C91-AB13-F01E1E6F37B2}" type="slidenum">
              <a:rPr lang="sk-SK" smtClean="0"/>
              <a:t>6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078544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661DB-15A2-4C91-AB13-F01E1E6F37B2}" type="slidenum">
              <a:rPr lang="sk-SK" smtClean="0"/>
              <a:t>7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078544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661DB-15A2-4C91-AB13-F01E1E6F37B2}" type="slidenum">
              <a:rPr lang="sk-SK" smtClean="0"/>
              <a:t>8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078544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661DB-15A2-4C91-AB13-F01E1E6F37B2}" type="slidenum">
              <a:rPr lang="sk-SK" smtClean="0"/>
              <a:t>9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078544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661DB-15A2-4C91-AB13-F01E1E6F37B2}" type="slidenum">
              <a:rPr lang="sk-SK" smtClean="0"/>
              <a:t>10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078544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661DB-15A2-4C91-AB13-F01E1E6F37B2}" type="slidenum">
              <a:rPr lang="sk-SK" smtClean="0"/>
              <a:t>11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703264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661DB-15A2-4C91-AB13-F01E1E6F37B2}" type="slidenum">
              <a:rPr lang="sk-SK" smtClean="0"/>
              <a:t>12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745231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661DB-15A2-4C91-AB13-F01E1E6F37B2}" type="slidenum">
              <a:rPr lang="sk-SK" smtClean="0"/>
              <a:t>13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078544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661DB-15A2-4C91-AB13-F01E1E6F37B2}" type="slidenum">
              <a:rPr lang="sk-SK" smtClean="0"/>
              <a:t>14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078544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661DB-15A2-4C91-AB13-F01E1E6F37B2}" type="slidenum">
              <a:rPr lang="sk-SK" smtClean="0"/>
              <a:t>15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363918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661DB-15A2-4C91-AB13-F01E1E6F37B2}" type="slidenum">
              <a:rPr lang="sk-SK" smtClean="0"/>
              <a:t>16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363918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661DB-15A2-4C91-AB13-F01E1E6F37B2}" type="slidenum">
              <a:rPr lang="sk-SK" smtClean="0"/>
              <a:t>17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078544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661DB-15A2-4C91-AB13-F01E1E6F37B2}" type="slidenum">
              <a:rPr lang="sk-SK" smtClean="0"/>
              <a:t>18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078544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661DB-15A2-4C91-AB13-F01E1E6F37B2}" type="slidenum">
              <a:rPr lang="sk-SK" smtClean="0"/>
              <a:t>19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0785442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661DB-15A2-4C91-AB13-F01E1E6F37B2}" type="slidenum">
              <a:rPr lang="sk-SK" smtClean="0"/>
              <a:t>20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3649803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661DB-15A2-4C91-AB13-F01E1E6F37B2}" type="slidenum">
              <a:rPr lang="sk-SK" smtClean="0"/>
              <a:t>21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078544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phe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0374" y="0"/>
            <a:ext cx="2293626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3581400"/>
            <a:ext cx="3962400" cy="2133600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Upravte štýl predlohy podnadpisov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2438400" y="1447800"/>
            <a:ext cx="3962400" cy="2133600"/>
          </a:xfrm>
        </p:spPr>
        <p:txBody>
          <a:bodyPr anchor="b"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3582988" y="6426201"/>
            <a:ext cx="2819399" cy="126999"/>
          </a:xfrm>
        </p:spPr>
        <p:txBody>
          <a:bodyPr/>
          <a:lstStyle/>
          <a:p>
            <a:fld id="{57281176-C2D6-4B5C-9CD2-AD283B1B4F5F}" type="datetime1">
              <a:rPr lang="sk-SK" smtClean="0"/>
              <a:t>6. 11. 2025</a:t>
            </a:fld>
            <a:endParaRPr lang="sk-SK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>
          <a:xfrm>
            <a:off x="6414976" y="6400800"/>
            <a:ext cx="457200" cy="152400"/>
          </a:xfrm>
        </p:spPr>
        <p:txBody>
          <a:bodyPr/>
          <a:lstStyle>
            <a:lvl1pPr algn="r">
              <a:defRPr/>
            </a:lvl1pPr>
          </a:lstStyle>
          <a:p>
            <a:fld id="{467D4827-301C-4135-9F5F-3237A40E77EC}" type="slidenum">
              <a:rPr lang="sk-SK" smtClean="0"/>
              <a:t>‹#›</a:t>
            </a:fld>
            <a:endParaRPr lang="sk-SK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>
          <a:xfrm>
            <a:off x="3581400" y="6296248"/>
            <a:ext cx="2820987" cy="152400"/>
          </a:xfrm>
        </p:spPr>
        <p:txBody>
          <a:bodyPr/>
          <a:lstStyle/>
          <a:p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3657600" cy="5714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5DB60-E466-4508-B7BF-D3156F173F2C}" type="datetime1">
              <a:rPr lang="sk-SK" smtClean="0"/>
              <a:t>6. 11. 2025</a:t>
            </a:fld>
            <a:endParaRPr lang="sk-SK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67D4827-301C-4135-9F5F-3237A40E77EC}" type="slidenum">
              <a:rPr lang="sk-SK" smtClean="0"/>
              <a:t>‹#›</a:t>
            </a:fld>
            <a:endParaRPr lang="sk-SK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phe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0" y="0"/>
            <a:ext cx="2293626" cy="6858000"/>
          </a:xfrm>
          <a:prstGeom prst="rect">
            <a:avLst/>
          </a:prstGeom>
        </p:spPr>
      </p:pic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839788" y="6426201"/>
            <a:ext cx="2819399" cy="126999"/>
          </a:xfrm>
        </p:spPr>
        <p:txBody>
          <a:bodyPr/>
          <a:lstStyle/>
          <a:p>
            <a:fld id="{AC79A28B-0851-4D9C-BF56-275CEDA8EDA4}" type="datetime1">
              <a:rPr lang="sk-SK" smtClean="0"/>
              <a:t>6. 11. 2025</a:t>
            </a:fld>
            <a:endParaRPr lang="sk-SK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4116388" y="6400800"/>
            <a:ext cx="533400" cy="152400"/>
          </a:xfrm>
        </p:spPr>
        <p:txBody>
          <a:bodyPr/>
          <a:lstStyle/>
          <a:p>
            <a:fld id="{467D4827-301C-4135-9F5F-3237A40E77EC}" type="slidenum">
              <a:rPr lang="sk-SK" smtClean="0"/>
              <a:t>‹#›</a:t>
            </a:fld>
            <a:endParaRPr lang="sk-SK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838200" y="6296248"/>
            <a:ext cx="2820987" cy="152400"/>
          </a:xfrm>
        </p:spPr>
        <p:txBody>
          <a:bodyPr/>
          <a:lstStyle/>
          <a:p>
            <a:endParaRPr lang="sk-SK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57200" y="1828800"/>
            <a:ext cx="3200400" cy="1752600"/>
          </a:xfrm>
        </p:spPr>
        <p:txBody>
          <a:bodyPr anchor="b"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3578224"/>
            <a:ext cx="3200645" cy="1459767"/>
          </a:xfrm>
        </p:spPr>
        <p:txBody>
          <a:bodyPr anchor="t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None/>
              <a:defRPr lang="en-US" sz="14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sk-SK" smtClean="0"/>
              <a:t>Upravte štýl predlohy textu.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3429000"/>
            <a:ext cx="3124200" cy="2667000"/>
          </a:xfrm>
        </p:spPr>
        <p:txBody>
          <a:bodyPr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457200"/>
            <a:ext cx="3124200" cy="2667000"/>
          </a:xfrm>
        </p:spPr>
        <p:txBody>
          <a:bodyPr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4999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B86CF-99D9-4FCB-B6CF-7381B84CF8E1}" type="datetime1">
              <a:rPr lang="sk-SK" smtClean="0"/>
              <a:t>6. 11. 2025</a:t>
            </a:fld>
            <a:endParaRPr lang="sk-SK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67D4827-301C-4135-9F5F-3237A40E77EC}" type="slidenum">
              <a:rPr lang="sk-SK" smtClean="0"/>
              <a:t>‹#›</a:t>
            </a:fld>
            <a:endParaRPr lang="sk-SK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75238"/>
            <a:ext cx="3581400" cy="411162"/>
          </a:xfrm>
        </p:spPr>
        <p:txBody>
          <a:bodyPr anchor="b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675288"/>
            <a:ext cx="3581400" cy="2525112"/>
          </a:xfrm>
        </p:spPr>
        <p:txBody>
          <a:bodyPr anchor="t"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 baseline="0"/>
            </a:lvl4pPr>
            <a:lvl5pPr>
              <a:buFont typeface="Wingdings" pitchFamily="2" charset="2"/>
              <a:buChar char="§"/>
              <a:defRPr sz="1400"/>
            </a:lvl5pPr>
            <a:lvl6pPr>
              <a:buFont typeface="Wingdings" pitchFamily="2" charset="2"/>
              <a:buChar char="§"/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199" y="3429000"/>
            <a:ext cx="3581400" cy="411162"/>
          </a:xfrm>
        </p:spPr>
        <p:txBody>
          <a:bodyPr anchor="b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199" y="3840162"/>
            <a:ext cx="3581400" cy="2515198"/>
          </a:xfrm>
        </p:spPr>
        <p:txBody>
          <a:bodyPr anchor="t"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 smtClean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4999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C6132-1735-473D-A511-0D187CBF844C}" type="datetime1">
              <a:rPr lang="sk-SK" smtClean="0"/>
              <a:t>6. 11. 2025</a:t>
            </a:fld>
            <a:endParaRPr lang="sk-SK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67D4827-301C-4135-9F5F-3237A40E77EC}" type="slidenum">
              <a:rPr lang="sk-SK" smtClean="0"/>
              <a:t>‹#›</a:t>
            </a:fld>
            <a:endParaRPr lang="sk-SK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3800" y="457200"/>
            <a:ext cx="3962400" cy="5715000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2CE72-1316-4B65-9E02-6C09DD5595F3}" type="datetime1">
              <a:rPr lang="sk-SK" smtClean="0"/>
              <a:t>6. 11. 2025</a:t>
            </a:fld>
            <a:endParaRPr lang="sk-SK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67D4827-301C-4135-9F5F-3237A40E77EC}" type="slidenum">
              <a:rPr lang="sk-SK" smtClean="0"/>
              <a:t>‹#›</a:t>
            </a:fld>
            <a:endParaRPr lang="sk-SK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CC680-ADBB-418E-AC91-043FBF1374DD}" type="datetime1">
              <a:rPr lang="sk-SK" smtClean="0"/>
              <a:t>6. 11. 2025</a:t>
            </a:fld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67D4827-301C-4135-9F5F-3237A40E77EC}" type="slidenum">
              <a:rPr lang="sk-SK" smtClean="0"/>
              <a:t>‹#›</a:t>
            </a:fld>
            <a:endParaRPr lang="sk-SK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1600" y="1676400"/>
            <a:ext cx="2514600" cy="1874837"/>
          </a:xfrm>
        </p:spPr>
        <p:txBody>
          <a:bodyPr anchor="b">
            <a:normAutofit/>
          </a:bodyPr>
          <a:lstStyle>
            <a:lvl1pPr algn="r">
              <a:defRPr sz="2000" b="0">
                <a:effectLst/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4700016" cy="3505200"/>
          </a:xfrm>
        </p:spPr>
        <p:txBody>
          <a:bodyPr>
            <a:normAutofit/>
          </a:bodyPr>
          <a:lstStyle>
            <a:lvl1pPr marL="228600" indent="-182880"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 smtClean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0" y="3552372"/>
            <a:ext cx="2209800" cy="1629228"/>
          </a:xfr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B0836-4483-4DD0-87D2-DD0795B2BD51}" type="datetime1">
              <a:rPr lang="sk-SK" smtClean="0"/>
              <a:t>6. 11. 2025</a:t>
            </a:fld>
            <a:endParaRPr lang="sk-SK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67D4827-301C-4135-9F5F-3237A40E77EC}" type="slidenum">
              <a:rPr lang="sk-SK" smtClean="0"/>
              <a:t>‹#›</a:t>
            </a:fld>
            <a:endParaRPr lang="sk-SK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800" y="1676400"/>
            <a:ext cx="4696967" cy="350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181600" y="1676400"/>
            <a:ext cx="2514600" cy="1875972"/>
          </a:xfrm>
        </p:spPr>
        <p:txBody>
          <a:bodyPr anchor="b">
            <a:normAutofit/>
          </a:bodyPr>
          <a:lstStyle>
            <a:lvl1pPr algn="r">
              <a:defRPr sz="2000" b="0">
                <a:effectLst/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0" y="3552372"/>
            <a:ext cx="2209800" cy="1629228"/>
          </a:xfr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A2CE7-37AC-4192-9FB5-F5A02810319F}" type="datetime1">
              <a:rPr lang="sk-SK" smtClean="0"/>
              <a:t>6. 11. 2025</a:t>
            </a:fld>
            <a:endParaRPr lang="sk-SK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67D4827-301C-4135-9F5F-3237A40E77EC}" type="slidenum">
              <a:rPr lang="sk-SK" smtClean="0"/>
              <a:t>‹#›</a:t>
            </a:fld>
            <a:endParaRPr lang="sk-SK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1BB3A-CCD1-4999-B444-214B8D2AE3D6}" type="datetime1">
              <a:rPr lang="sk-SK" smtClean="0"/>
              <a:t>6. 11. 2025</a:t>
            </a:fld>
            <a:endParaRPr lang="sk-SK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67D4827-301C-4135-9F5F-3237A40E77EC}" type="slidenum">
              <a:rPr lang="sk-SK" smtClean="0"/>
              <a:t>‹#›</a:t>
            </a:fld>
            <a:endParaRPr lang="sk-SK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825FD-E8AE-43EB-A88D-449DDBF79725}" type="datetime1">
              <a:rPr lang="sk-SK" smtClean="0"/>
              <a:t>6. 11. 2025</a:t>
            </a:fld>
            <a:endParaRPr lang="sk-SK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67D4827-301C-4135-9F5F-3237A40E77EC}" type="slidenum">
              <a:rPr lang="sk-SK" smtClean="0"/>
              <a:t>‹#›</a:t>
            </a:fld>
            <a:endParaRPr lang="sk-SK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phere2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8823693" y="0"/>
            <a:ext cx="320307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57200"/>
            <a:ext cx="3657600" cy="57149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7772400" y="6400800"/>
            <a:ext cx="533400" cy="152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67D4827-301C-4135-9F5F-3237A40E77EC}" type="slidenum">
              <a:rPr lang="sk-SK" smtClean="0"/>
              <a:t>‹#›</a:t>
            </a:fld>
            <a:endParaRPr lang="sk-SK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2"/>
          </p:nvPr>
        </p:nvSpPr>
        <p:spPr>
          <a:xfrm>
            <a:off x="4876801" y="6426201"/>
            <a:ext cx="2819399" cy="126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827387E-9B2D-4E1A-9FEF-A27B5381303F}" type="datetime1">
              <a:rPr lang="sk-SK" smtClean="0"/>
              <a:t>6. 11. 2025</a:t>
            </a:fld>
            <a:endParaRPr lang="sk-SK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4875213" y="6296248"/>
            <a:ext cx="2820987" cy="1524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r" defTabSz="914400" rtl="0" eaLnBrk="1" latinLnBrk="0" hangingPunct="1">
        <a:spcBef>
          <a:spcPct val="0"/>
        </a:spcBef>
        <a:buNone/>
        <a:defRPr sz="2800" kern="1200">
          <a:gradFill>
            <a:gsLst>
              <a:gs pos="0">
                <a:schemeClr val="tx1">
                  <a:lumMod val="50000"/>
                </a:schemeClr>
              </a:gs>
              <a:gs pos="61000">
                <a:schemeClr val="tx1"/>
              </a:gs>
            </a:gsLst>
            <a:lin ang="5400000" scaled="0"/>
          </a:gradFill>
          <a:effectLst/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8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2pPr>
      <a:lvl3pPr marL="59436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3pPr>
      <a:lvl4pPr marL="77724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4pPr>
      <a:lvl5pPr marL="96012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5pPr>
      <a:lvl6pPr marL="114300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32588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50876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69164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kf.sk/granty/erasmus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7560840" cy="5616623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 smtClean="0"/>
              <a:t/>
            </a:r>
            <a:br>
              <a:rPr lang="sk-SK" dirty="0" smtClean="0"/>
            </a:br>
            <a:r>
              <a:rPr lang="sk-SK" dirty="0"/>
              <a:t/>
            </a:r>
            <a:br>
              <a:rPr lang="sk-SK" dirty="0"/>
            </a:br>
            <a:r>
              <a:rPr lang="sk-SK" dirty="0" smtClean="0"/>
              <a:t/>
            </a:r>
            <a:br>
              <a:rPr lang="sk-SK" dirty="0" smtClean="0"/>
            </a:br>
            <a:r>
              <a:rPr lang="sk-SK" dirty="0"/>
              <a:t/>
            </a:r>
            <a:br>
              <a:rPr lang="sk-SK" dirty="0"/>
            </a:br>
            <a:r>
              <a:rPr lang="sk-SK" dirty="0" smtClean="0"/>
              <a:t/>
            </a:r>
            <a:br>
              <a:rPr lang="sk-SK" dirty="0" smtClean="0"/>
            </a:br>
            <a:r>
              <a:rPr lang="sk-SK" dirty="0"/>
              <a:t/>
            </a:r>
            <a:br>
              <a:rPr lang="sk-SK" dirty="0"/>
            </a:br>
            <a:r>
              <a:rPr lang="sk-SK" dirty="0" smtClean="0"/>
              <a:t/>
            </a:r>
            <a:br>
              <a:rPr lang="sk-SK" dirty="0" smtClean="0"/>
            </a:br>
            <a:r>
              <a:rPr lang="sk-SK" dirty="0"/>
              <a:t/>
            </a:r>
            <a:br>
              <a:rPr lang="sk-SK" dirty="0"/>
            </a:br>
            <a:r>
              <a:rPr lang="sk-SK" dirty="0" smtClean="0"/>
              <a:t/>
            </a:r>
            <a:br>
              <a:rPr lang="sk-SK" dirty="0" smtClean="0"/>
            </a:br>
            <a:r>
              <a:rPr lang="sk-SK" dirty="0" smtClean="0"/>
              <a:t/>
            </a:r>
            <a:br>
              <a:rPr lang="sk-SK" dirty="0" smtClean="0"/>
            </a:br>
            <a:r>
              <a:rPr lang="sk-SK" dirty="0" smtClean="0"/>
              <a:t/>
            </a:r>
            <a:br>
              <a:rPr lang="sk-SK" dirty="0" smtClean="0"/>
            </a:br>
            <a:r>
              <a:rPr lang="sk-SK" dirty="0"/>
              <a:t/>
            </a:r>
            <a:br>
              <a:rPr lang="sk-SK" dirty="0"/>
            </a:br>
            <a:r>
              <a:rPr lang="sk-SK" dirty="0" smtClean="0"/>
              <a:t/>
            </a:r>
            <a:br>
              <a:rPr lang="sk-SK" dirty="0" smtClean="0"/>
            </a:br>
            <a:r>
              <a:rPr lang="sk-SK" sz="3600" b="1" dirty="0" smtClean="0">
                <a:solidFill>
                  <a:srgbClr val="C00000"/>
                </a:solidFill>
              </a:rPr>
              <a:t>Horizonty internacionalizácie doktorandského štúdia: Výzvy a príležitosti účasti na zahraničných mobilitách  </a:t>
            </a:r>
            <a:r>
              <a:rPr lang="sk-SK" sz="3600" b="1" dirty="0">
                <a:solidFill>
                  <a:srgbClr val="C00000"/>
                </a:solidFill>
              </a:rPr>
              <a:t/>
            </a:r>
            <a:br>
              <a:rPr lang="sk-SK" sz="3600" b="1" dirty="0">
                <a:solidFill>
                  <a:srgbClr val="C00000"/>
                </a:solidFill>
              </a:rPr>
            </a:br>
            <a:r>
              <a:rPr lang="sk-SK" sz="3600" b="1" dirty="0" smtClean="0">
                <a:solidFill>
                  <a:srgbClr val="C00000"/>
                </a:solidFill>
              </a:rPr>
              <a:t>v rámci programu ERASMUS+</a:t>
            </a:r>
            <a:r>
              <a:rPr lang="sk-SK" sz="5300" b="1" dirty="0" smtClean="0">
                <a:solidFill>
                  <a:srgbClr val="C00000"/>
                </a:solidFill>
              </a:rPr>
              <a:t/>
            </a:r>
            <a:br>
              <a:rPr lang="sk-SK" sz="5300" b="1" dirty="0" smtClean="0">
                <a:solidFill>
                  <a:srgbClr val="C00000"/>
                </a:solidFill>
              </a:rPr>
            </a:br>
            <a:r>
              <a:rPr lang="sk-SK" sz="5300" b="1" dirty="0" smtClean="0">
                <a:solidFill>
                  <a:srgbClr val="C00000"/>
                </a:solidFill>
              </a:rPr>
              <a:t/>
            </a:r>
            <a:br>
              <a:rPr lang="sk-SK" sz="5300" b="1" dirty="0" smtClean="0">
                <a:solidFill>
                  <a:srgbClr val="C00000"/>
                </a:solidFill>
              </a:rPr>
            </a:br>
            <a:r>
              <a:rPr lang="sk-SK" sz="2700" b="1" dirty="0" smtClean="0">
                <a:solidFill>
                  <a:srgbClr val="000092"/>
                </a:solidFill>
              </a:rPr>
              <a:t>doc. PhDr. Martina Pavlíková, PhD., </a:t>
            </a:r>
            <a:r>
              <a:rPr lang="sk-SK" sz="2700" b="1" dirty="0" smtClean="0">
                <a:solidFill>
                  <a:srgbClr val="000092"/>
                </a:solidFill>
              </a:rPr>
              <a:t>MBA</a:t>
            </a:r>
            <a:br>
              <a:rPr lang="sk-SK" sz="2700" b="1" dirty="0" smtClean="0">
                <a:solidFill>
                  <a:srgbClr val="000092"/>
                </a:solidFill>
              </a:rPr>
            </a:br>
            <a:r>
              <a:rPr lang="sk-SK" sz="2700" b="1" dirty="0" smtClean="0">
                <a:solidFill>
                  <a:srgbClr val="000092"/>
                </a:solidFill>
              </a:rPr>
              <a:t>prorektorka pre medzinárodné vzťahy</a:t>
            </a:r>
            <a:br>
              <a:rPr lang="sk-SK" sz="2700" b="1" dirty="0" smtClean="0">
                <a:solidFill>
                  <a:srgbClr val="000092"/>
                </a:solidFill>
              </a:rPr>
            </a:br>
            <a:r>
              <a:rPr lang="sk-SK" sz="2700" b="1" dirty="0" smtClean="0">
                <a:solidFill>
                  <a:srgbClr val="000092"/>
                </a:solidFill>
              </a:rPr>
              <a:t>Erasmus+ koordinátor projektu Erasmus+ KA131 a KA171</a:t>
            </a:r>
            <a:r>
              <a:rPr lang="sk-SK" sz="5300" b="1" dirty="0" smtClean="0">
                <a:solidFill>
                  <a:srgbClr val="C00000"/>
                </a:solidFill>
              </a:rPr>
              <a:t/>
            </a:r>
            <a:br>
              <a:rPr lang="sk-SK" sz="5300" b="1" dirty="0" smtClean="0">
                <a:solidFill>
                  <a:srgbClr val="C00000"/>
                </a:solidFill>
              </a:rPr>
            </a:br>
            <a:r>
              <a:rPr lang="sk-SK" sz="2700" b="1" dirty="0">
                <a:solidFill>
                  <a:schemeClr val="tx1"/>
                </a:solidFill>
              </a:rPr>
              <a:t>6.11.</a:t>
            </a:r>
            <a:r>
              <a:rPr lang="sk-SK" sz="2700" b="1" dirty="0" smtClean="0">
                <a:solidFill>
                  <a:schemeClr val="tx1"/>
                </a:solidFill>
              </a:rPr>
              <a:t>2025</a:t>
            </a:r>
            <a:r>
              <a:rPr lang="sk-SK" sz="3600" dirty="0" smtClean="0">
                <a:solidFill>
                  <a:schemeClr val="tx1"/>
                </a:solidFill>
              </a:rPr>
              <a:t/>
            </a:r>
            <a:br>
              <a:rPr lang="sk-SK" sz="3600" dirty="0" smtClean="0">
                <a:solidFill>
                  <a:schemeClr val="tx1"/>
                </a:solidFill>
              </a:rPr>
            </a:br>
            <a:endParaRPr lang="sk-SK" sz="2400" b="0" dirty="0">
              <a:solidFill>
                <a:schemeClr val="tx1"/>
              </a:solidFill>
              <a:latin typeface="Bell MT" panose="02020503060305020303" pitchFamily="18" charset="0"/>
            </a:endParaRPr>
          </a:p>
        </p:txBody>
      </p:sp>
      <p:pic>
        <p:nvPicPr>
          <p:cNvPr id="8" name="Obrázok 7" descr="Interreg"/>
          <p:cNvPicPr/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56" r="15868"/>
          <a:stretch/>
        </p:blipFill>
        <p:spPr bwMode="auto">
          <a:xfrm>
            <a:off x="4283968" y="1076264"/>
            <a:ext cx="3600400" cy="73260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Obrázok 8"/>
          <p:cNvPicPr/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99592" y="896298"/>
            <a:ext cx="1082744" cy="1092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792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7560840" cy="5616623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 smtClean="0"/>
              <a:t/>
            </a:r>
            <a:br>
              <a:rPr lang="sk-SK" dirty="0" smtClean="0"/>
            </a:br>
            <a:r>
              <a:rPr lang="sk-SK" dirty="0"/>
              <a:t/>
            </a:r>
            <a:br>
              <a:rPr lang="sk-SK" dirty="0"/>
            </a:br>
            <a:r>
              <a:rPr lang="sk-SK" dirty="0" smtClean="0"/>
              <a:t/>
            </a:r>
            <a:br>
              <a:rPr lang="sk-SK" dirty="0" smtClean="0"/>
            </a:br>
            <a:r>
              <a:rPr lang="sk-SK" dirty="0"/>
              <a:t/>
            </a:r>
            <a:br>
              <a:rPr lang="sk-SK" dirty="0"/>
            </a:br>
            <a:r>
              <a:rPr lang="sk-SK" dirty="0" smtClean="0"/>
              <a:t/>
            </a:r>
            <a:br>
              <a:rPr lang="sk-SK" dirty="0" smtClean="0"/>
            </a:br>
            <a:r>
              <a:rPr lang="sk-SK" sz="5300" u="sng" dirty="0" smtClean="0">
                <a:solidFill>
                  <a:srgbClr val="000092"/>
                </a:solidFill>
                <a:latin typeface="+mn-lt"/>
              </a:rPr>
              <a:t>Kam môžem cestovať?  </a:t>
            </a:r>
            <a:r>
              <a:rPr lang="sk-SK" sz="4400" dirty="0">
                <a:solidFill>
                  <a:schemeClr val="tx1"/>
                </a:solidFill>
                <a:latin typeface="+mn-lt"/>
              </a:rPr>
              <a:t/>
            </a:r>
            <a:br>
              <a:rPr lang="sk-SK" sz="4400" dirty="0">
                <a:solidFill>
                  <a:schemeClr val="tx1"/>
                </a:solidFill>
                <a:latin typeface="+mn-lt"/>
              </a:rPr>
            </a:br>
            <a:r>
              <a:rPr lang="sk-SK" sz="4400" dirty="0">
                <a:solidFill>
                  <a:schemeClr val="tx1"/>
                </a:solidFill>
                <a:latin typeface="+mn-lt"/>
              </a:rPr>
              <a:t/>
            </a:r>
            <a:br>
              <a:rPr lang="sk-SK" sz="4400" dirty="0">
                <a:solidFill>
                  <a:schemeClr val="tx1"/>
                </a:solidFill>
                <a:latin typeface="+mn-lt"/>
              </a:rPr>
            </a:br>
            <a:r>
              <a:rPr lang="sk-SK" sz="4400" dirty="0" smtClean="0">
                <a:solidFill>
                  <a:schemeClr val="tx1"/>
                </a:solidFill>
                <a:latin typeface="+mn-lt"/>
              </a:rPr>
              <a:t>Projekt KA131 - mobilita </a:t>
            </a:r>
            <a:br>
              <a:rPr lang="sk-SK" sz="4400" dirty="0" smtClean="0">
                <a:solidFill>
                  <a:schemeClr val="tx1"/>
                </a:solidFill>
                <a:latin typeface="+mn-lt"/>
              </a:rPr>
            </a:br>
            <a:r>
              <a:rPr lang="sk-SK" sz="4400" b="1" dirty="0" smtClean="0">
                <a:solidFill>
                  <a:srgbClr val="C00000"/>
                </a:solidFill>
                <a:latin typeface="+mn-lt"/>
              </a:rPr>
              <a:t>v </a:t>
            </a:r>
            <a:r>
              <a:rPr lang="sk-SK" sz="4400" b="1" dirty="0">
                <a:solidFill>
                  <a:srgbClr val="C00000"/>
                </a:solidFill>
                <a:latin typeface="+mn-lt"/>
              </a:rPr>
              <a:t>krajinách </a:t>
            </a:r>
            <a:r>
              <a:rPr lang="sk-SK" sz="4400" b="1" dirty="0" smtClean="0">
                <a:solidFill>
                  <a:srgbClr val="C00000"/>
                </a:solidFill>
                <a:latin typeface="+mn-lt"/>
              </a:rPr>
              <a:t>EÚ + EHP, vrátane</a:t>
            </a:r>
            <a:r>
              <a:rPr lang="sk-SK" sz="4400" dirty="0" smtClean="0">
                <a:solidFill>
                  <a:schemeClr val="tx1"/>
                </a:solidFill>
                <a:latin typeface="+mn-lt"/>
              </a:rPr>
              <a:t>: </a:t>
            </a:r>
            <a:br>
              <a:rPr lang="sk-SK" sz="4400" dirty="0" smtClean="0">
                <a:solidFill>
                  <a:schemeClr val="tx1"/>
                </a:solidFill>
                <a:latin typeface="+mn-lt"/>
              </a:rPr>
            </a:br>
            <a:r>
              <a:rPr lang="sk-SK" sz="4400" dirty="0" smtClean="0">
                <a:solidFill>
                  <a:schemeClr val="tx1"/>
                </a:solidFill>
                <a:latin typeface="+mn-lt"/>
              </a:rPr>
              <a:t>NO</a:t>
            </a:r>
            <a:r>
              <a:rPr lang="sk-SK" sz="4400" dirty="0">
                <a:solidFill>
                  <a:schemeClr val="tx1"/>
                </a:solidFill>
                <a:latin typeface="+mn-lt"/>
              </a:rPr>
              <a:t>, IS, </a:t>
            </a:r>
            <a:r>
              <a:rPr lang="sk-SK" sz="4400" dirty="0" smtClean="0">
                <a:solidFill>
                  <a:schemeClr val="tx1"/>
                </a:solidFill>
                <a:latin typeface="+mn-lt"/>
              </a:rPr>
              <a:t>LI</a:t>
            </a:r>
            <a:r>
              <a:rPr lang="sk-SK" sz="4400" dirty="0">
                <a:solidFill>
                  <a:schemeClr val="tx1"/>
                </a:solidFill>
                <a:latin typeface="+mn-lt"/>
              </a:rPr>
              <a:t>, TR, MK a </a:t>
            </a:r>
            <a:r>
              <a:rPr lang="sk-SK" sz="4400" dirty="0" smtClean="0">
                <a:solidFill>
                  <a:schemeClr val="tx1"/>
                </a:solidFill>
                <a:latin typeface="+mn-lt"/>
              </a:rPr>
              <a:t>RS</a:t>
            </a:r>
            <a:br>
              <a:rPr lang="sk-SK" sz="4400" dirty="0" smtClean="0">
                <a:solidFill>
                  <a:schemeClr val="tx1"/>
                </a:solidFill>
                <a:latin typeface="+mn-lt"/>
              </a:rPr>
            </a:br>
            <a:endParaRPr lang="sk-SK" sz="4400" b="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8" name="Obrázok 7" descr="Interreg"/>
          <p:cNvPicPr/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56" r="15868"/>
          <a:stretch/>
        </p:blipFill>
        <p:spPr bwMode="auto">
          <a:xfrm>
            <a:off x="4283968" y="1076264"/>
            <a:ext cx="3600400" cy="73260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Obrázok 8"/>
          <p:cNvPicPr/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99592" y="896298"/>
            <a:ext cx="1082744" cy="1092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30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7560840" cy="5616623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>
                <a:solidFill>
                  <a:schemeClr val="tx1"/>
                </a:solidFill>
              </a:rPr>
              <a:t/>
            </a:r>
            <a:br>
              <a:rPr lang="sk-SK" dirty="0">
                <a:solidFill>
                  <a:schemeClr val="tx1"/>
                </a:solidFill>
              </a:rPr>
            </a:br>
            <a:r>
              <a:rPr lang="sk-SK" dirty="0">
                <a:solidFill>
                  <a:schemeClr val="tx1"/>
                </a:solidFill>
              </a:rPr>
              <a:t/>
            </a:r>
            <a:br>
              <a:rPr lang="sk-SK" dirty="0">
                <a:solidFill>
                  <a:schemeClr val="tx1"/>
                </a:solidFill>
              </a:rPr>
            </a:br>
            <a:r>
              <a:rPr lang="sk-SK" dirty="0">
                <a:solidFill>
                  <a:schemeClr val="tx1"/>
                </a:solidFill>
              </a:rPr>
              <a:t/>
            </a:r>
            <a:br>
              <a:rPr lang="sk-SK" dirty="0">
                <a:solidFill>
                  <a:schemeClr val="tx1"/>
                </a:solidFill>
              </a:rPr>
            </a:br>
            <a:r>
              <a:rPr lang="sk-SK" dirty="0">
                <a:solidFill>
                  <a:schemeClr val="tx1"/>
                </a:solidFill>
              </a:rPr>
              <a:t/>
            </a:r>
            <a:br>
              <a:rPr lang="sk-SK" dirty="0">
                <a:solidFill>
                  <a:schemeClr val="tx1"/>
                </a:solidFill>
              </a:rPr>
            </a:br>
            <a:r>
              <a:rPr lang="sk-SK" dirty="0" smtClean="0">
                <a:solidFill>
                  <a:schemeClr val="tx1"/>
                </a:solidFill>
              </a:rPr>
              <a:t/>
            </a:r>
            <a:br>
              <a:rPr lang="sk-SK" dirty="0" smtClean="0">
                <a:solidFill>
                  <a:schemeClr val="tx1"/>
                </a:solidFill>
              </a:rPr>
            </a:br>
            <a:r>
              <a:rPr lang="sk-SK" dirty="0">
                <a:solidFill>
                  <a:schemeClr val="tx1"/>
                </a:solidFill>
              </a:rPr>
              <a:t/>
            </a:r>
            <a:br>
              <a:rPr lang="sk-SK" dirty="0">
                <a:solidFill>
                  <a:schemeClr val="tx1"/>
                </a:solidFill>
              </a:rPr>
            </a:br>
            <a:r>
              <a:rPr lang="sk-SK" dirty="0" smtClean="0">
                <a:solidFill>
                  <a:schemeClr val="tx1"/>
                </a:solidFill>
              </a:rPr>
              <a:t/>
            </a:r>
            <a:br>
              <a:rPr lang="sk-SK" dirty="0" smtClean="0">
                <a:solidFill>
                  <a:schemeClr val="tx1"/>
                </a:solidFill>
              </a:rPr>
            </a:br>
            <a:r>
              <a:rPr lang="sk-SK" dirty="0">
                <a:solidFill>
                  <a:schemeClr val="tx1"/>
                </a:solidFill>
              </a:rPr>
              <a:t/>
            </a:r>
            <a:br>
              <a:rPr lang="sk-SK" dirty="0">
                <a:solidFill>
                  <a:schemeClr val="tx1"/>
                </a:solidFill>
              </a:rPr>
            </a:br>
            <a:r>
              <a:rPr lang="sk-SK" dirty="0" smtClean="0">
                <a:solidFill>
                  <a:schemeClr val="tx1"/>
                </a:solidFill>
              </a:rPr>
              <a:t/>
            </a:r>
            <a:br>
              <a:rPr lang="sk-SK" dirty="0" smtClean="0">
                <a:solidFill>
                  <a:schemeClr val="tx1"/>
                </a:solidFill>
              </a:rPr>
            </a:br>
            <a:r>
              <a:rPr lang="sk-SK" sz="4400" dirty="0">
                <a:solidFill>
                  <a:schemeClr val="tx1"/>
                </a:solidFill>
                <a:latin typeface="+mn-lt"/>
              </a:rPr>
              <a:t/>
            </a:r>
            <a:br>
              <a:rPr lang="sk-SK" sz="4400" dirty="0">
                <a:solidFill>
                  <a:schemeClr val="tx1"/>
                </a:solidFill>
                <a:latin typeface="+mn-lt"/>
              </a:rPr>
            </a:br>
            <a:r>
              <a:rPr lang="sk-SK" sz="4400" dirty="0">
                <a:solidFill>
                  <a:schemeClr val="tx1"/>
                </a:solidFill>
                <a:latin typeface="+mn-lt"/>
              </a:rPr>
              <a:t/>
            </a:r>
            <a:br>
              <a:rPr lang="sk-SK" sz="4400" dirty="0">
                <a:solidFill>
                  <a:schemeClr val="tx1"/>
                </a:solidFill>
                <a:latin typeface="+mn-lt"/>
              </a:rPr>
            </a:br>
            <a:r>
              <a:rPr lang="sk-SK" sz="4400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sk-SK" sz="4400" dirty="0" smtClean="0">
                <a:solidFill>
                  <a:schemeClr val="tx1"/>
                </a:solidFill>
                <a:latin typeface="+mn-lt"/>
              </a:rPr>
            </a:br>
            <a:r>
              <a:rPr lang="sk-SK" sz="5300" u="sng" dirty="0">
                <a:solidFill>
                  <a:srgbClr val="000092"/>
                </a:solidFill>
                <a:latin typeface="+mn-lt"/>
              </a:rPr>
              <a:t>Na aký typ mobility?</a:t>
            </a:r>
            <a:br>
              <a:rPr lang="sk-SK" sz="5300" u="sng" dirty="0">
                <a:solidFill>
                  <a:srgbClr val="000092"/>
                </a:solidFill>
                <a:latin typeface="+mn-lt"/>
              </a:rPr>
            </a:br>
            <a:r>
              <a:rPr lang="sk-SK" sz="3100" dirty="0">
                <a:solidFill>
                  <a:schemeClr val="tx1"/>
                </a:solidFill>
              </a:rPr>
              <a:t/>
            </a:r>
            <a:br>
              <a:rPr lang="sk-SK" sz="3100" dirty="0">
                <a:solidFill>
                  <a:schemeClr val="tx1"/>
                </a:solidFill>
              </a:rPr>
            </a:br>
            <a:r>
              <a:rPr lang="sk-SK" sz="3100" b="1" dirty="0">
                <a:solidFill>
                  <a:srgbClr val="C00000"/>
                </a:solidFill>
                <a:latin typeface="Calibri" panose="020F0502020204030204" pitchFamily="34" charset="0"/>
              </a:rPr>
              <a:t>Mobilita štúdium </a:t>
            </a:r>
            <a:r>
              <a:rPr lang="sk-SK" sz="3100" dirty="0">
                <a:solidFill>
                  <a:schemeClr val="tx1"/>
                </a:solidFill>
                <a:latin typeface="Calibri" panose="020F0502020204030204" pitchFamily="34" charset="0"/>
              </a:rPr>
              <a:t>= študijný </a:t>
            </a:r>
            <a:r>
              <a:rPr lang="sk-SK" sz="3100" dirty="0" smtClean="0">
                <a:solidFill>
                  <a:schemeClr val="tx1"/>
                </a:solidFill>
                <a:latin typeface="Calibri" panose="020F0502020204030204" pitchFamily="34" charset="0"/>
              </a:rPr>
              <a:t>pobyt</a:t>
            </a:r>
            <a:r>
              <a:rPr lang="sk-SK" sz="3100" dirty="0">
                <a:solidFill>
                  <a:schemeClr val="tx1"/>
                </a:solidFill>
                <a:latin typeface="Calibri" panose="020F0502020204030204" pitchFamily="34" charset="0"/>
              </a:rPr>
              <a:t/>
            </a:r>
            <a:br>
              <a:rPr lang="sk-SK" sz="3100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sk-SK" sz="3100" dirty="0" smtClean="0">
                <a:solidFill>
                  <a:schemeClr val="tx1"/>
                </a:solidFill>
                <a:latin typeface="Calibri" panose="020F0502020204030204" pitchFamily="34" charset="0"/>
              </a:rPr>
              <a:t>(len cez bilaterálne </a:t>
            </a:r>
            <a:r>
              <a:rPr lang="sk-SK" sz="3100" dirty="0">
                <a:solidFill>
                  <a:schemeClr val="tx1"/>
                </a:solidFill>
                <a:latin typeface="Calibri" panose="020F0502020204030204" pitchFamily="34" charset="0"/>
              </a:rPr>
              <a:t>dohody UKF)</a:t>
            </a:r>
            <a:br>
              <a:rPr lang="sk-SK" sz="3100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sk-SK" sz="3100" dirty="0">
                <a:solidFill>
                  <a:schemeClr val="tx1"/>
                </a:solidFill>
                <a:latin typeface="Calibri" panose="020F0502020204030204" pitchFamily="34" charset="0"/>
              </a:rPr>
              <a:t/>
            </a:r>
            <a:br>
              <a:rPr lang="sk-SK" sz="3100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sk-SK" sz="3100" b="1" dirty="0">
                <a:solidFill>
                  <a:srgbClr val="C00000"/>
                </a:solidFill>
                <a:latin typeface="Calibri" panose="020F0502020204030204" pitchFamily="34" charset="0"/>
              </a:rPr>
              <a:t>Mobilita stáž </a:t>
            </a:r>
            <a:r>
              <a:rPr lang="sk-SK" sz="3100" dirty="0">
                <a:solidFill>
                  <a:schemeClr val="tx1"/>
                </a:solidFill>
                <a:latin typeface="Calibri" panose="020F0502020204030204" pitchFamily="34" charset="0"/>
              </a:rPr>
              <a:t>= prax študentov/čerstvých absolventov </a:t>
            </a:r>
            <a:r>
              <a:rPr lang="sk-SK" sz="3100" dirty="0" smtClean="0">
                <a:solidFill>
                  <a:schemeClr val="tx1"/>
                </a:solidFill>
                <a:latin typeface="Calibri" panose="020F0502020204030204" pitchFamily="34" charset="0"/>
              </a:rPr>
              <a:t>(</a:t>
            </a:r>
            <a:r>
              <a:rPr lang="sk-SK" sz="3100" dirty="0">
                <a:solidFill>
                  <a:schemeClr val="tx1"/>
                </a:solidFill>
                <a:latin typeface="Calibri" panose="020F0502020204030204" pitchFamily="34" charset="0"/>
              </a:rPr>
              <a:t>aj mimo bilaterálnych dohôd </a:t>
            </a:r>
            <a:r>
              <a:rPr lang="sk-SK" sz="3100" dirty="0" smtClean="0">
                <a:solidFill>
                  <a:schemeClr val="tx1"/>
                </a:solidFill>
                <a:latin typeface="Calibri" panose="020F0502020204030204" pitchFamily="34" charset="0"/>
              </a:rPr>
              <a:t>UKF – </a:t>
            </a:r>
            <a:br>
              <a:rPr lang="sk-SK" sz="3100" dirty="0" smtClean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sk-SK" sz="3100" dirty="0" smtClean="0">
                <a:solidFill>
                  <a:schemeClr val="tx1"/>
                </a:solidFill>
                <a:latin typeface="Calibri" panose="020F0502020204030204" pitchFamily="34" charset="0"/>
              </a:rPr>
              <a:t>VŠ </a:t>
            </a:r>
            <a:r>
              <a:rPr lang="sk-SK" sz="3100" dirty="0">
                <a:solidFill>
                  <a:schemeClr val="tx1"/>
                </a:solidFill>
                <a:latin typeface="Calibri" panose="020F0502020204030204" pitchFamily="34" charset="0"/>
              </a:rPr>
              <a:t>alebo </a:t>
            </a:r>
            <a:r>
              <a:rPr lang="sk-SK" sz="3100" dirty="0" smtClean="0">
                <a:solidFill>
                  <a:schemeClr val="tx1"/>
                </a:solidFill>
                <a:latin typeface="Calibri" panose="020F0502020204030204" pitchFamily="34" charset="0"/>
              </a:rPr>
              <a:t>iná inštitúcia, </a:t>
            </a:r>
            <a:r>
              <a:rPr lang="sk-SK" sz="3200" dirty="0">
                <a:solidFill>
                  <a:schemeClr val="tx1"/>
                </a:solidFill>
                <a:latin typeface="Calibri" panose="020F0502020204030204" pitchFamily="34" charset="0"/>
              </a:rPr>
              <a:t>nie inštitúcie EÚ a </a:t>
            </a:r>
            <a:r>
              <a:rPr lang="sk-SK" sz="3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orgány </a:t>
            </a:r>
            <a:r>
              <a:rPr lang="sk-SK" sz="3200" dirty="0">
                <a:solidFill>
                  <a:schemeClr val="tx1"/>
                </a:solidFill>
                <a:latin typeface="Calibri" panose="020F0502020204030204" pitchFamily="34" charset="0"/>
              </a:rPr>
              <a:t>riadiace </a:t>
            </a:r>
            <a:r>
              <a:rPr lang="sk-SK" sz="3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programy EÚ</a:t>
            </a:r>
            <a:r>
              <a:rPr lang="sk-SK" sz="3100" dirty="0" smtClean="0">
                <a:solidFill>
                  <a:schemeClr val="tx1"/>
                </a:solidFill>
                <a:latin typeface="Calibri" panose="020F0502020204030204" pitchFamily="34" charset="0"/>
              </a:rPr>
              <a:t>)</a:t>
            </a:r>
            <a:endParaRPr lang="sk-SK" sz="3100" b="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8" name="Obrázok 7" descr="Interreg"/>
          <p:cNvPicPr/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56" r="15868"/>
          <a:stretch/>
        </p:blipFill>
        <p:spPr bwMode="auto">
          <a:xfrm>
            <a:off x="4283968" y="1076264"/>
            <a:ext cx="3600400" cy="73260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Obrázok 8"/>
          <p:cNvPicPr/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99592" y="896298"/>
            <a:ext cx="1082744" cy="1092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260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7560840" cy="5616623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>
                <a:solidFill>
                  <a:schemeClr val="tx1"/>
                </a:solidFill>
              </a:rPr>
              <a:t/>
            </a:r>
            <a:br>
              <a:rPr lang="sk-SK" dirty="0">
                <a:solidFill>
                  <a:schemeClr val="tx1"/>
                </a:solidFill>
              </a:rPr>
            </a:br>
            <a:r>
              <a:rPr lang="sk-SK" dirty="0">
                <a:solidFill>
                  <a:schemeClr val="tx1"/>
                </a:solidFill>
              </a:rPr>
              <a:t/>
            </a:r>
            <a:br>
              <a:rPr lang="sk-SK" dirty="0">
                <a:solidFill>
                  <a:schemeClr val="tx1"/>
                </a:solidFill>
              </a:rPr>
            </a:br>
            <a:r>
              <a:rPr lang="sk-SK" dirty="0">
                <a:solidFill>
                  <a:schemeClr val="tx1"/>
                </a:solidFill>
              </a:rPr>
              <a:t/>
            </a:r>
            <a:br>
              <a:rPr lang="sk-SK" dirty="0">
                <a:solidFill>
                  <a:schemeClr val="tx1"/>
                </a:solidFill>
              </a:rPr>
            </a:br>
            <a:r>
              <a:rPr lang="sk-SK" dirty="0">
                <a:solidFill>
                  <a:schemeClr val="tx1"/>
                </a:solidFill>
              </a:rPr>
              <a:t/>
            </a:r>
            <a:br>
              <a:rPr lang="sk-SK" dirty="0">
                <a:solidFill>
                  <a:schemeClr val="tx1"/>
                </a:solidFill>
              </a:rPr>
            </a:br>
            <a:r>
              <a:rPr lang="sk-SK" dirty="0" smtClean="0">
                <a:solidFill>
                  <a:schemeClr val="tx1"/>
                </a:solidFill>
              </a:rPr>
              <a:t/>
            </a:r>
            <a:br>
              <a:rPr lang="sk-SK" dirty="0" smtClean="0">
                <a:solidFill>
                  <a:schemeClr val="tx1"/>
                </a:solidFill>
              </a:rPr>
            </a:br>
            <a:r>
              <a:rPr lang="sk-SK" dirty="0">
                <a:solidFill>
                  <a:schemeClr val="tx1"/>
                </a:solidFill>
              </a:rPr>
              <a:t/>
            </a:r>
            <a:br>
              <a:rPr lang="sk-SK" dirty="0">
                <a:solidFill>
                  <a:schemeClr val="tx1"/>
                </a:solidFill>
              </a:rPr>
            </a:br>
            <a:r>
              <a:rPr lang="sk-SK" dirty="0" smtClean="0">
                <a:solidFill>
                  <a:schemeClr val="tx1"/>
                </a:solidFill>
              </a:rPr>
              <a:t/>
            </a:r>
            <a:br>
              <a:rPr lang="sk-SK" dirty="0" smtClean="0">
                <a:solidFill>
                  <a:schemeClr val="tx1"/>
                </a:solidFill>
              </a:rPr>
            </a:br>
            <a:r>
              <a:rPr lang="sk-SK" dirty="0">
                <a:solidFill>
                  <a:schemeClr val="tx1"/>
                </a:solidFill>
              </a:rPr>
              <a:t/>
            </a:r>
            <a:br>
              <a:rPr lang="sk-SK" dirty="0">
                <a:solidFill>
                  <a:schemeClr val="tx1"/>
                </a:solidFill>
              </a:rPr>
            </a:br>
            <a:r>
              <a:rPr lang="sk-SK" dirty="0" smtClean="0">
                <a:solidFill>
                  <a:schemeClr val="tx1"/>
                </a:solidFill>
              </a:rPr>
              <a:t/>
            </a:r>
            <a:br>
              <a:rPr lang="sk-SK" dirty="0" smtClean="0">
                <a:solidFill>
                  <a:schemeClr val="tx1"/>
                </a:solidFill>
              </a:rPr>
            </a:br>
            <a:r>
              <a:rPr lang="sk-SK" sz="4400" dirty="0">
                <a:solidFill>
                  <a:schemeClr val="tx1"/>
                </a:solidFill>
                <a:latin typeface="+mn-lt"/>
              </a:rPr>
              <a:t/>
            </a:r>
            <a:br>
              <a:rPr lang="sk-SK" sz="4400" dirty="0">
                <a:solidFill>
                  <a:schemeClr val="tx1"/>
                </a:solidFill>
                <a:latin typeface="+mn-lt"/>
              </a:rPr>
            </a:br>
            <a:r>
              <a:rPr lang="sk-SK" sz="4400" dirty="0">
                <a:solidFill>
                  <a:schemeClr val="tx1"/>
                </a:solidFill>
                <a:latin typeface="+mn-lt"/>
              </a:rPr>
              <a:t/>
            </a:r>
            <a:br>
              <a:rPr lang="sk-SK" sz="4400" dirty="0">
                <a:solidFill>
                  <a:schemeClr val="tx1"/>
                </a:solidFill>
                <a:latin typeface="+mn-lt"/>
              </a:rPr>
            </a:br>
            <a:r>
              <a:rPr lang="sk-SK" sz="4400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sk-SK" sz="4400" dirty="0" smtClean="0">
                <a:solidFill>
                  <a:schemeClr val="tx1"/>
                </a:solidFill>
                <a:latin typeface="+mn-lt"/>
              </a:rPr>
            </a:br>
            <a:r>
              <a:rPr lang="sk-SK" sz="5300" u="sng" dirty="0" smtClean="0">
                <a:solidFill>
                  <a:srgbClr val="000092"/>
                </a:solidFill>
                <a:latin typeface="+mn-lt"/>
              </a:rPr>
              <a:t>Kto sa môže zúčastniť?</a:t>
            </a:r>
            <a:br>
              <a:rPr lang="sk-SK" sz="5300" u="sng" dirty="0" smtClean="0">
                <a:solidFill>
                  <a:srgbClr val="000092"/>
                </a:solidFill>
                <a:latin typeface="+mn-lt"/>
              </a:rPr>
            </a:br>
            <a:r>
              <a:rPr lang="sk-SK" sz="5300" u="sng" dirty="0">
                <a:solidFill>
                  <a:srgbClr val="000092"/>
                </a:solidFill>
                <a:latin typeface="+mn-lt"/>
              </a:rPr>
              <a:t/>
            </a:r>
            <a:br>
              <a:rPr lang="sk-SK" sz="5300" u="sng" dirty="0">
                <a:solidFill>
                  <a:srgbClr val="000092"/>
                </a:solidFill>
                <a:latin typeface="+mn-lt"/>
              </a:rPr>
            </a:br>
            <a:r>
              <a:rPr lang="sk-SK" sz="3200" u="sng" dirty="0" smtClean="0">
                <a:solidFill>
                  <a:schemeClr val="tx1"/>
                </a:solidFill>
                <a:latin typeface="Calibri" panose="020F0502020204030204" pitchFamily="34" charset="0"/>
              </a:rPr>
              <a:t>Štúdium/stáž</a:t>
            </a:r>
            <a:r>
              <a:rPr lang="sk-SK" sz="3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 = </a:t>
            </a:r>
            <a:r>
              <a:rPr lang="sk-SK" sz="32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denný/externý PhD študent</a:t>
            </a:r>
            <a:r>
              <a:rPr lang="sk-SK" sz="3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sk-SK" sz="3200" dirty="0">
                <a:solidFill>
                  <a:schemeClr val="tx1"/>
                </a:solidFill>
                <a:latin typeface="Calibri" panose="020F0502020204030204" pitchFamily="34" charset="0"/>
              </a:rPr>
              <a:t/>
            </a:r>
            <a:br>
              <a:rPr lang="sk-SK" sz="3200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sk-SK" sz="3200" u="sng" dirty="0" smtClean="0">
                <a:solidFill>
                  <a:schemeClr val="tx1"/>
                </a:solidFill>
                <a:latin typeface="Calibri" panose="020F0502020204030204" pitchFamily="34" charset="0"/>
              </a:rPr>
              <a:t>Stá</a:t>
            </a:r>
            <a:r>
              <a:rPr lang="sk-SK" sz="3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ž = </a:t>
            </a:r>
            <a:r>
              <a:rPr lang="sk-SK" sz="3200" b="1" dirty="0">
                <a:solidFill>
                  <a:srgbClr val="C00000"/>
                </a:solidFill>
                <a:latin typeface="Calibri" panose="020F0502020204030204" pitchFamily="34" charset="0"/>
              </a:rPr>
              <a:t>PhD </a:t>
            </a:r>
            <a:r>
              <a:rPr lang="sk-SK" sz="32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študent/čerstvý </a:t>
            </a:r>
            <a:r>
              <a:rPr lang="sk-SK" sz="3200" b="1" dirty="0">
                <a:solidFill>
                  <a:srgbClr val="C00000"/>
                </a:solidFill>
                <a:latin typeface="Calibri" panose="020F0502020204030204" pitchFamily="34" charset="0"/>
              </a:rPr>
              <a:t>absolvent </a:t>
            </a:r>
            <a:r>
              <a:rPr lang="sk-SK" sz="32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PhD štúdia </a:t>
            </a:r>
            <a:r>
              <a:rPr lang="sk-SK" sz="3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(max </a:t>
            </a:r>
            <a:r>
              <a:rPr lang="sk-SK" sz="3200" dirty="0">
                <a:solidFill>
                  <a:schemeClr val="tx1"/>
                </a:solidFill>
                <a:latin typeface="Calibri" panose="020F0502020204030204" pitchFamily="34" charset="0"/>
              </a:rPr>
              <a:t>do 1 roka po </a:t>
            </a:r>
            <a:r>
              <a:rPr lang="sk-SK" sz="3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štátniciach)</a:t>
            </a:r>
            <a:br>
              <a:rPr lang="sk-SK" sz="3200" dirty="0" smtClean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sk-SK" sz="3200" dirty="0" smtClean="0">
                <a:solidFill>
                  <a:schemeClr val="tx1"/>
                </a:solidFill>
                <a:latin typeface="Calibri" panose="020F0502020204030204" pitchFamily="34" charset="0"/>
              </a:rPr>
              <a:t/>
            </a:r>
            <a:br>
              <a:rPr lang="sk-SK" sz="3200" dirty="0" smtClean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sk-SK" sz="3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Opakovaná </a:t>
            </a:r>
            <a:r>
              <a:rPr lang="sk-SK" sz="3200" dirty="0">
                <a:solidFill>
                  <a:schemeClr val="tx1"/>
                </a:solidFill>
                <a:latin typeface="Calibri" panose="020F0502020204030204" pitchFamily="34" charset="0"/>
              </a:rPr>
              <a:t>mobilita </a:t>
            </a:r>
            <a:r>
              <a:rPr lang="sk-SK" sz="3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možná (max. 12 mesiacov).</a:t>
            </a:r>
            <a:endParaRPr lang="sk-SK" sz="3100" b="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8" name="Obrázok 7" descr="Interreg"/>
          <p:cNvPicPr/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56" r="15868"/>
          <a:stretch/>
        </p:blipFill>
        <p:spPr bwMode="auto">
          <a:xfrm>
            <a:off x="4283968" y="1076264"/>
            <a:ext cx="3600400" cy="73260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Obrázok 8"/>
          <p:cNvPicPr/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99592" y="896298"/>
            <a:ext cx="1082744" cy="1092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952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7560840" cy="5616623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>
                <a:solidFill>
                  <a:schemeClr val="tx1"/>
                </a:solidFill>
              </a:rPr>
              <a:t/>
            </a:r>
            <a:br>
              <a:rPr lang="sk-SK" dirty="0">
                <a:solidFill>
                  <a:schemeClr val="tx1"/>
                </a:solidFill>
              </a:rPr>
            </a:br>
            <a:r>
              <a:rPr lang="sk-SK" dirty="0">
                <a:solidFill>
                  <a:schemeClr val="tx1"/>
                </a:solidFill>
              </a:rPr>
              <a:t/>
            </a:r>
            <a:br>
              <a:rPr lang="sk-SK" dirty="0">
                <a:solidFill>
                  <a:schemeClr val="tx1"/>
                </a:solidFill>
              </a:rPr>
            </a:br>
            <a:r>
              <a:rPr lang="sk-SK" dirty="0">
                <a:solidFill>
                  <a:schemeClr val="tx1"/>
                </a:solidFill>
              </a:rPr>
              <a:t/>
            </a:r>
            <a:br>
              <a:rPr lang="sk-SK" dirty="0">
                <a:solidFill>
                  <a:schemeClr val="tx1"/>
                </a:solidFill>
              </a:rPr>
            </a:br>
            <a:r>
              <a:rPr lang="sk-SK" dirty="0">
                <a:solidFill>
                  <a:schemeClr val="tx1"/>
                </a:solidFill>
              </a:rPr>
              <a:t/>
            </a:r>
            <a:br>
              <a:rPr lang="sk-SK" dirty="0">
                <a:solidFill>
                  <a:schemeClr val="tx1"/>
                </a:solidFill>
              </a:rPr>
            </a:br>
            <a:r>
              <a:rPr lang="sk-SK" dirty="0" smtClean="0">
                <a:solidFill>
                  <a:schemeClr val="tx1"/>
                </a:solidFill>
              </a:rPr>
              <a:t/>
            </a:r>
            <a:br>
              <a:rPr lang="sk-SK" dirty="0" smtClean="0">
                <a:solidFill>
                  <a:schemeClr val="tx1"/>
                </a:solidFill>
              </a:rPr>
            </a:br>
            <a:r>
              <a:rPr lang="sk-SK" dirty="0">
                <a:solidFill>
                  <a:schemeClr val="tx1"/>
                </a:solidFill>
              </a:rPr>
              <a:t/>
            </a:r>
            <a:br>
              <a:rPr lang="sk-SK" dirty="0">
                <a:solidFill>
                  <a:schemeClr val="tx1"/>
                </a:solidFill>
              </a:rPr>
            </a:br>
            <a:r>
              <a:rPr lang="sk-SK" dirty="0" smtClean="0">
                <a:solidFill>
                  <a:schemeClr val="tx1"/>
                </a:solidFill>
              </a:rPr>
              <a:t/>
            </a:r>
            <a:br>
              <a:rPr lang="sk-SK" dirty="0" smtClean="0">
                <a:solidFill>
                  <a:schemeClr val="tx1"/>
                </a:solidFill>
              </a:rPr>
            </a:br>
            <a:r>
              <a:rPr lang="sk-SK" dirty="0">
                <a:solidFill>
                  <a:schemeClr val="tx1"/>
                </a:solidFill>
              </a:rPr>
              <a:t/>
            </a:r>
            <a:br>
              <a:rPr lang="sk-SK" dirty="0">
                <a:solidFill>
                  <a:schemeClr val="tx1"/>
                </a:solidFill>
              </a:rPr>
            </a:br>
            <a:r>
              <a:rPr lang="sk-SK" dirty="0" smtClean="0">
                <a:solidFill>
                  <a:schemeClr val="tx1"/>
                </a:solidFill>
              </a:rPr>
              <a:t/>
            </a:r>
            <a:br>
              <a:rPr lang="sk-SK" dirty="0" smtClean="0">
                <a:solidFill>
                  <a:schemeClr val="tx1"/>
                </a:solidFill>
              </a:rPr>
            </a:br>
            <a:r>
              <a:rPr lang="sk-SK" sz="4400" dirty="0">
                <a:solidFill>
                  <a:schemeClr val="tx1"/>
                </a:solidFill>
                <a:latin typeface="+mn-lt"/>
              </a:rPr>
              <a:t/>
            </a:r>
            <a:br>
              <a:rPr lang="sk-SK" sz="4400" dirty="0">
                <a:solidFill>
                  <a:schemeClr val="tx1"/>
                </a:solidFill>
                <a:latin typeface="+mn-lt"/>
              </a:rPr>
            </a:br>
            <a:r>
              <a:rPr lang="sk-SK" sz="4400" dirty="0">
                <a:solidFill>
                  <a:schemeClr val="tx1"/>
                </a:solidFill>
                <a:latin typeface="+mn-lt"/>
              </a:rPr>
              <a:t/>
            </a:r>
            <a:br>
              <a:rPr lang="sk-SK" sz="4400" dirty="0">
                <a:solidFill>
                  <a:schemeClr val="tx1"/>
                </a:solidFill>
                <a:latin typeface="+mn-lt"/>
              </a:rPr>
            </a:br>
            <a:r>
              <a:rPr lang="sk-SK" sz="4400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sk-SK" sz="4400" dirty="0" smtClean="0">
                <a:solidFill>
                  <a:schemeClr val="tx1"/>
                </a:solidFill>
                <a:latin typeface="+mn-lt"/>
              </a:rPr>
            </a:br>
            <a:r>
              <a:rPr lang="sk-SK" sz="5300" u="sng" dirty="0" smtClean="0">
                <a:solidFill>
                  <a:srgbClr val="000092"/>
                </a:solidFill>
                <a:latin typeface="+mn-lt"/>
              </a:rPr>
              <a:t>Na ako dlho?</a:t>
            </a:r>
            <a:r>
              <a:rPr lang="sk-SK" sz="5300" u="sng" dirty="0">
                <a:solidFill>
                  <a:srgbClr val="000092"/>
                </a:solidFill>
                <a:latin typeface="+mn-lt"/>
              </a:rPr>
              <a:t/>
            </a:r>
            <a:br>
              <a:rPr lang="sk-SK" sz="5300" u="sng" dirty="0">
                <a:solidFill>
                  <a:srgbClr val="000092"/>
                </a:solidFill>
                <a:latin typeface="+mn-lt"/>
              </a:rPr>
            </a:br>
            <a:r>
              <a:rPr lang="sk-SK" sz="3600" dirty="0">
                <a:solidFill>
                  <a:schemeClr val="tx1"/>
                </a:solidFill>
                <a:latin typeface="Calibri" panose="020F0502020204030204" pitchFamily="34" charset="0"/>
              </a:rPr>
              <a:t/>
            </a:r>
            <a:br>
              <a:rPr lang="sk-SK" sz="3600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sk-SK" sz="3300" dirty="0" smtClean="0">
                <a:solidFill>
                  <a:schemeClr val="tx1"/>
                </a:solidFill>
                <a:latin typeface="Calibri" panose="020F0502020204030204" pitchFamily="34" charset="0"/>
              </a:rPr>
              <a:t>- dlhodobá mobilita </a:t>
            </a:r>
            <a:r>
              <a:rPr lang="sk-SK" sz="3300" u="sng" dirty="0" smtClean="0">
                <a:solidFill>
                  <a:schemeClr val="tx1"/>
                </a:solidFill>
                <a:latin typeface="Calibri" panose="020F0502020204030204" pitchFamily="34" charset="0"/>
              </a:rPr>
              <a:t>štúdium/stáž</a:t>
            </a:r>
            <a:r>
              <a:rPr lang="sk-SK" sz="3300" dirty="0" smtClean="0">
                <a:solidFill>
                  <a:schemeClr val="tx1"/>
                </a:solidFill>
                <a:latin typeface="Calibri" panose="020F0502020204030204" pitchFamily="34" charset="0"/>
              </a:rPr>
              <a:t>: </a:t>
            </a:r>
            <a:br>
              <a:rPr lang="sk-SK" sz="3300" dirty="0" smtClean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sk-SK" sz="33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2 </a:t>
            </a:r>
            <a:r>
              <a:rPr lang="sk-SK" sz="3300" b="1" dirty="0">
                <a:solidFill>
                  <a:srgbClr val="C00000"/>
                </a:solidFill>
                <a:latin typeface="Calibri" panose="020F0502020204030204" pitchFamily="34" charset="0"/>
              </a:rPr>
              <a:t>- 12 </a:t>
            </a:r>
            <a:r>
              <a:rPr lang="sk-SK" sz="33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mesiacov</a:t>
            </a:r>
            <a:r>
              <a:rPr lang="sk-SK" sz="3300" dirty="0" smtClean="0">
                <a:solidFill>
                  <a:schemeClr val="tx1"/>
                </a:solidFill>
                <a:latin typeface="Calibri" panose="020F0502020204030204" pitchFamily="34" charset="0"/>
              </a:rPr>
              <a:t/>
            </a:r>
            <a:br>
              <a:rPr lang="sk-SK" sz="3300" dirty="0" smtClean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sk-SK" sz="3300" dirty="0">
                <a:solidFill>
                  <a:schemeClr val="tx1"/>
                </a:solidFill>
                <a:latin typeface="Calibri" panose="020F0502020204030204" pitchFamily="34" charset="0"/>
              </a:rPr>
              <a:t/>
            </a:r>
            <a:br>
              <a:rPr lang="sk-SK" sz="3300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sk-SK" sz="3300" dirty="0" smtClean="0">
                <a:solidFill>
                  <a:schemeClr val="tx1"/>
                </a:solidFill>
                <a:latin typeface="Calibri" panose="020F0502020204030204" pitchFamily="34" charset="0"/>
              </a:rPr>
              <a:t>- krátkodobá </a:t>
            </a:r>
            <a:r>
              <a:rPr lang="sk-SK" sz="3300" dirty="0" smtClean="0">
                <a:solidFill>
                  <a:schemeClr val="tx1"/>
                </a:solidFill>
                <a:latin typeface="Calibri" panose="020F0502020204030204" pitchFamily="34" charset="0"/>
              </a:rPr>
              <a:t>mobilita </a:t>
            </a:r>
            <a:r>
              <a:rPr lang="sk-SK" sz="3300" u="sng" dirty="0" smtClean="0">
                <a:solidFill>
                  <a:schemeClr val="tx1"/>
                </a:solidFill>
                <a:latin typeface="Calibri" panose="020F0502020204030204" pitchFamily="34" charset="0"/>
              </a:rPr>
              <a:t>stáž</a:t>
            </a:r>
            <a:r>
              <a:rPr lang="sk-SK" sz="3300" dirty="0" smtClean="0">
                <a:solidFill>
                  <a:schemeClr val="tx1"/>
                </a:solidFill>
                <a:latin typeface="Calibri" panose="020F0502020204030204" pitchFamily="34" charset="0"/>
              </a:rPr>
              <a:t>: </a:t>
            </a:r>
            <a:br>
              <a:rPr lang="sk-SK" sz="3300" dirty="0" smtClean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sk-SK" sz="33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5 </a:t>
            </a:r>
            <a:r>
              <a:rPr lang="sk-SK" sz="3300" b="1" dirty="0">
                <a:solidFill>
                  <a:srgbClr val="C00000"/>
                </a:solidFill>
                <a:latin typeface="Calibri" panose="020F0502020204030204" pitchFamily="34" charset="0"/>
              </a:rPr>
              <a:t>- 30 </a:t>
            </a:r>
            <a:r>
              <a:rPr lang="sk-SK" sz="33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dní</a:t>
            </a:r>
            <a:br>
              <a:rPr lang="sk-SK" sz="3300" b="1" dirty="0" smtClean="0">
                <a:solidFill>
                  <a:srgbClr val="C00000"/>
                </a:solidFill>
                <a:latin typeface="Calibri" panose="020F0502020204030204" pitchFamily="34" charset="0"/>
              </a:rPr>
            </a:br>
            <a:endParaRPr lang="sk-SK" sz="2200" b="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8" name="Obrázok 7" descr="Interreg"/>
          <p:cNvPicPr/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56" r="15868"/>
          <a:stretch/>
        </p:blipFill>
        <p:spPr bwMode="auto">
          <a:xfrm>
            <a:off x="4283968" y="1076264"/>
            <a:ext cx="3600400" cy="73260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Obrázok 8"/>
          <p:cNvPicPr/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99592" y="896298"/>
            <a:ext cx="1082744" cy="1092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625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7560840" cy="5616623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 smtClean="0">
                <a:solidFill>
                  <a:schemeClr val="tx1"/>
                </a:solidFill>
              </a:rPr>
              <a:t/>
            </a:r>
            <a:br>
              <a:rPr lang="sk-SK" sz="2000" dirty="0" smtClean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 smtClean="0">
                <a:solidFill>
                  <a:schemeClr val="tx1"/>
                </a:solidFill>
              </a:rPr>
              <a:t/>
            </a:r>
            <a:br>
              <a:rPr lang="sk-SK" sz="2000" dirty="0" smtClean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 smtClean="0">
                <a:solidFill>
                  <a:schemeClr val="tx1"/>
                </a:solidFill>
              </a:rPr>
              <a:t/>
            </a:r>
            <a:br>
              <a:rPr lang="sk-SK" sz="2000" dirty="0" smtClean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  <a:latin typeface="+mn-lt"/>
              </a:rPr>
              <a:t/>
            </a:r>
            <a:br>
              <a:rPr lang="sk-SK" sz="2000" dirty="0">
                <a:solidFill>
                  <a:schemeClr val="tx1"/>
                </a:solidFill>
                <a:latin typeface="+mn-lt"/>
              </a:rPr>
            </a:br>
            <a:r>
              <a:rPr lang="sk-SK" sz="2000" dirty="0">
                <a:solidFill>
                  <a:schemeClr val="tx1"/>
                </a:solidFill>
                <a:latin typeface="+mn-lt"/>
              </a:rPr>
              <a:t/>
            </a:r>
            <a:br>
              <a:rPr lang="sk-SK" sz="2000" dirty="0">
                <a:solidFill>
                  <a:schemeClr val="tx1"/>
                </a:solidFill>
                <a:latin typeface="+mn-lt"/>
              </a:rPr>
            </a:br>
            <a:r>
              <a:rPr lang="sk-SK" sz="2000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sk-SK" sz="2000" dirty="0" smtClean="0">
                <a:solidFill>
                  <a:schemeClr val="tx1"/>
                </a:solidFill>
                <a:latin typeface="+mn-lt"/>
              </a:rPr>
            </a:br>
            <a:r>
              <a:rPr lang="sk-SK" sz="5300" u="sng" dirty="0" smtClean="0">
                <a:solidFill>
                  <a:srgbClr val="000092"/>
                </a:solidFill>
                <a:latin typeface="+mn-lt"/>
              </a:rPr>
              <a:t>Výhody?</a:t>
            </a:r>
            <a:br>
              <a:rPr lang="sk-SK" sz="5300" u="sng" dirty="0" smtClean="0">
                <a:solidFill>
                  <a:srgbClr val="000092"/>
                </a:solidFill>
                <a:latin typeface="+mn-lt"/>
              </a:rPr>
            </a:br>
            <a:r>
              <a:rPr lang="sk-SK" sz="5300" u="sng" dirty="0" smtClean="0">
                <a:solidFill>
                  <a:srgbClr val="000092"/>
                </a:solidFill>
                <a:latin typeface="+mn-lt"/>
              </a:rPr>
              <a:t/>
            </a:r>
            <a:br>
              <a:rPr lang="sk-SK" sz="5300" u="sng" dirty="0" smtClean="0">
                <a:solidFill>
                  <a:srgbClr val="000092"/>
                </a:solidFill>
                <a:latin typeface="+mn-lt"/>
              </a:rPr>
            </a:br>
            <a:r>
              <a:rPr lang="sk-SK" sz="2900" u="sng" dirty="0" smtClean="0">
                <a:solidFill>
                  <a:schemeClr val="tx1"/>
                </a:solidFill>
                <a:latin typeface="Calibri" panose="020F0502020204030204" pitchFamily="34" charset="0"/>
              </a:rPr>
              <a:t>Štúdium</a:t>
            </a:r>
            <a:r>
              <a:rPr lang="sk-SK" sz="2900" dirty="0" smtClean="0">
                <a:solidFill>
                  <a:schemeClr val="tx1"/>
                </a:solidFill>
                <a:latin typeface="Calibri" panose="020F0502020204030204" pitchFamily="34" charset="0"/>
              </a:rPr>
              <a:t>: </a:t>
            </a:r>
            <a:r>
              <a:rPr lang="sk-SK" sz="29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bez platenia školného</a:t>
            </a:r>
            <a:r>
              <a:rPr lang="sk-SK" sz="2900" dirty="0" smtClean="0">
                <a:solidFill>
                  <a:schemeClr val="tx1"/>
                </a:solidFill>
                <a:latin typeface="Calibri" panose="020F0502020204030204" pitchFamily="34" charset="0"/>
              </a:rPr>
              <a:t>, možné konzultácie dizertačnej </a:t>
            </a:r>
            <a:r>
              <a:rPr lang="sk-SK" sz="2900" dirty="0" smtClean="0">
                <a:solidFill>
                  <a:schemeClr val="tx1"/>
                </a:solidFill>
                <a:latin typeface="Calibri" panose="020F0502020204030204" pitchFamily="34" charset="0"/>
              </a:rPr>
              <a:t>práce, UKF negarantuje zabezpečenie internátu na prijímajúcej inštitúcii</a:t>
            </a:r>
            <a:r>
              <a:rPr lang="sk-SK" sz="2900" dirty="0" smtClean="0">
                <a:solidFill>
                  <a:schemeClr val="tx1"/>
                </a:solidFill>
                <a:latin typeface="Calibri" panose="020F0502020204030204" pitchFamily="34" charset="0"/>
              </a:rPr>
              <a:t/>
            </a:r>
            <a:br>
              <a:rPr lang="sk-SK" sz="2900" dirty="0" smtClean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sk-SK" sz="2900" dirty="0" smtClean="0">
                <a:solidFill>
                  <a:schemeClr val="tx1"/>
                </a:solidFill>
                <a:latin typeface="Calibri" panose="020F0502020204030204" pitchFamily="34" charset="0"/>
              </a:rPr>
              <a:t/>
            </a:r>
            <a:br>
              <a:rPr lang="sk-SK" sz="2900" dirty="0" smtClean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sk-SK" sz="2900" u="sng" dirty="0" smtClean="0">
                <a:solidFill>
                  <a:schemeClr val="tx1"/>
                </a:solidFill>
                <a:latin typeface="Calibri" panose="020F0502020204030204" pitchFamily="34" charset="0"/>
              </a:rPr>
              <a:t>Stáž</a:t>
            </a:r>
            <a:r>
              <a:rPr lang="sk-SK" sz="2900" dirty="0">
                <a:solidFill>
                  <a:schemeClr val="tx1"/>
                </a:solidFill>
                <a:latin typeface="Calibri" panose="020F0502020204030204" pitchFamily="34" charset="0"/>
              </a:rPr>
              <a:t>: </a:t>
            </a:r>
            <a:r>
              <a:rPr lang="sk-SK" sz="29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netreba zbierať kredity</a:t>
            </a:r>
            <a:r>
              <a:rPr lang="sk-SK" sz="2900" dirty="0" smtClean="0">
                <a:solidFill>
                  <a:schemeClr val="tx1"/>
                </a:solidFill>
                <a:latin typeface="Calibri" panose="020F0502020204030204" pitchFamily="34" charset="0"/>
              </a:rPr>
              <a:t>, flexibilný termín mobility, možnosť získať plat/odmenu, nájsť si budúce zamestnanie...</a:t>
            </a:r>
            <a:br>
              <a:rPr lang="sk-SK" sz="2900" dirty="0" smtClean="0">
                <a:solidFill>
                  <a:schemeClr val="tx1"/>
                </a:solidFill>
                <a:latin typeface="Calibri" panose="020F0502020204030204" pitchFamily="34" charset="0"/>
              </a:rPr>
            </a:br>
            <a:endParaRPr lang="sk-SK" sz="29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8" name="Obrázok 7" descr="Interreg"/>
          <p:cNvPicPr/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56" r="15868"/>
          <a:stretch/>
        </p:blipFill>
        <p:spPr bwMode="auto">
          <a:xfrm>
            <a:off x="4283968" y="1076264"/>
            <a:ext cx="3600400" cy="73260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Obrázok 8"/>
          <p:cNvPicPr/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99592" y="896298"/>
            <a:ext cx="1082744" cy="1092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915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7560840" cy="5616623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 smtClean="0">
                <a:solidFill>
                  <a:schemeClr val="tx1"/>
                </a:solidFill>
              </a:rPr>
              <a:t/>
            </a:r>
            <a:br>
              <a:rPr lang="sk-SK" sz="2000" dirty="0" smtClean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 smtClean="0">
                <a:solidFill>
                  <a:schemeClr val="tx1"/>
                </a:solidFill>
              </a:rPr>
              <a:t/>
            </a:r>
            <a:br>
              <a:rPr lang="sk-SK" sz="2000" dirty="0" smtClean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 smtClean="0">
                <a:solidFill>
                  <a:schemeClr val="tx1"/>
                </a:solidFill>
              </a:rPr>
              <a:t/>
            </a:r>
            <a:br>
              <a:rPr lang="sk-SK" sz="2000" dirty="0" smtClean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  <a:latin typeface="+mn-lt"/>
              </a:rPr>
              <a:t/>
            </a:r>
            <a:br>
              <a:rPr lang="sk-SK" sz="2000" dirty="0">
                <a:solidFill>
                  <a:schemeClr val="tx1"/>
                </a:solidFill>
                <a:latin typeface="+mn-lt"/>
              </a:rPr>
            </a:br>
            <a:r>
              <a:rPr lang="sk-SK" sz="2000" dirty="0">
                <a:solidFill>
                  <a:schemeClr val="tx1"/>
                </a:solidFill>
                <a:latin typeface="+mn-lt"/>
              </a:rPr>
              <a:t/>
            </a:r>
            <a:br>
              <a:rPr lang="sk-SK" sz="2000" dirty="0">
                <a:solidFill>
                  <a:schemeClr val="tx1"/>
                </a:solidFill>
                <a:latin typeface="+mn-lt"/>
              </a:rPr>
            </a:br>
            <a:r>
              <a:rPr lang="sk-SK" sz="2000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sk-SK" sz="2000" dirty="0" smtClean="0">
                <a:solidFill>
                  <a:schemeClr val="tx1"/>
                </a:solidFill>
                <a:latin typeface="+mn-lt"/>
              </a:rPr>
            </a:br>
            <a:r>
              <a:rPr lang="sk-SK" sz="4800" dirty="0"/>
              <a:t/>
            </a:r>
            <a:br>
              <a:rPr lang="sk-SK" sz="4800" dirty="0"/>
            </a:br>
            <a:r>
              <a:rPr lang="sk-SK" sz="4400" dirty="0">
                <a:solidFill>
                  <a:schemeClr val="bg1"/>
                </a:solidFill>
                <a:latin typeface="Calibri" panose="020F0502020204030204" pitchFamily="34" charset="0"/>
              </a:rPr>
              <a:t/>
            </a:r>
            <a:br>
              <a:rPr lang="sk-SK" sz="44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sk-SK" sz="4400" dirty="0">
                <a:solidFill>
                  <a:schemeClr val="bg1"/>
                </a:solidFill>
                <a:latin typeface="Calibri" panose="020F0502020204030204" pitchFamily="34" charset="0"/>
              </a:rPr>
              <a:t/>
            </a:r>
            <a:br>
              <a:rPr lang="sk-SK" sz="44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sk-SK" sz="4400" dirty="0">
                <a:solidFill>
                  <a:schemeClr val="bg1"/>
                </a:solidFill>
                <a:latin typeface="Calibri" panose="020F0502020204030204" pitchFamily="34" charset="0"/>
              </a:rPr>
              <a:t/>
            </a:r>
            <a:br>
              <a:rPr lang="sk-SK" sz="44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sk-SK" sz="4400" dirty="0">
                <a:solidFill>
                  <a:schemeClr val="bg1"/>
                </a:solidFill>
                <a:latin typeface="Calibri" panose="020F0502020204030204" pitchFamily="34" charset="0"/>
              </a:rPr>
              <a:t/>
            </a:r>
            <a:br>
              <a:rPr lang="sk-SK" sz="44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sk-SK" sz="4400" dirty="0">
                <a:solidFill>
                  <a:schemeClr val="bg1"/>
                </a:solidFill>
                <a:latin typeface="Calibri" panose="020F0502020204030204" pitchFamily="34" charset="0"/>
              </a:rPr>
              <a:t/>
            </a:r>
            <a:br>
              <a:rPr lang="sk-SK" sz="44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sk-SK" sz="4400" dirty="0">
                <a:solidFill>
                  <a:schemeClr val="bg1"/>
                </a:solidFill>
                <a:latin typeface="Calibri" panose="020F0502020204030204" pitchFamily="34" charset="0"/>
              </a:rPr>
              <a:t/>
            </a:r>
            <a:br>
              <a:rPr lang="sk-SK" sz="44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sk-SK" sz="4000" u="sng" dirty="0" err="1" smtClean="0">
                <a:solidFill>
                  <a:srgbClr val="000092"/>
                </a:solidFill>
                <a:latin typeface="+mn-lt"/>
              </a:rPr>
              <a:t>Erasmus</a:t>
            </a:r>
            <a:r>
              <a:rPr lang="sk-SK" sz="4000" u="sng" dirty="0" smtClean="0">
                <a:solidFill>
                  <a:srgbClr val="000092"/>
                </a:solidFill>
                <a:latin typeface="+mn-lt"/>
              </a:rPr>
              <a:t> granty – </a:t>
            </a:r>
            <a:r>
              <a:rPr lang="sk-SK" sz="4000" u="sng" dirty="0" smtClean="0">
                <a:solidFill>
                  <a:srgbClr val="C00000"/>
                </a:solidFill>
                <a:latin typeface="+mn-lt"/>
              </a:rPr>
              <a:t>dlhodobá mobilita</a:t>
            </a:r>
            <a:r>
              <a:rPr lang="sk-SK" sz="5300" u="sng" dirty="0" smtClean="0">
                <a:solidFill>
                  <a:srgbClr val="000092"/>
                </a:solidFill>
                <a:latin typeface="+mn-lt"/>
              </a:rPr>
              <a:t/>
            </a:r>
            <a:br>
              <a:rPr lang="sk-SK" sz="5300" u="sng" dirty="0" smtClean="0">
                <a:solidFill>
                  <a:srgbClr val="000092"/>
                </a:solidFill>
                <a:latin typeface="+mn-lt"/>
              </a:rPr>
            </a:br>
            <a:r>
              <a:rPr lang="sk-SK" sz="2000" u="sng" dirty="0" smtClean="0">
                <a:solidFill>
                  <a:schemeClr val="tx1"/>
                </a:solidFill>
                <a:latin typeface="Calibri" panose="020F0502020204030204" pitchFamily="34" charset="0"/>
              </a:rPr>
              <a:t/>
            </a:r>
            <a:br>
              <a:rPr lang="sk-SK" sz="2000" u="sng" dirty="0" smtClean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sk-SK" sz="2000" dirty="0">
                <a:solidFill>
                  <a:schemeClr val="bg1"/>
                </a:solidFill>
                <a:latin typeface="Calibri" panose="020F0502020204030204" pitchFamily="34" charset="0"/>
              </a:rPr>
              <a:t/>
            </a:r>
            <a:br>
              <a:rPr lang="sk-SK" sz="20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sk-SK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/>
            </a:r>
            <a:br>
              <a:rPr lang="sk-SK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sk-SK" sz="2000" dirty="0">
                <a:solidFill>
                  <a:schemeClr val="bg1"/>
                </a:solidFill>
                <a:latin typeface="Calibri" panose="020F0502020204030204" pitchFamily="34" charset="0"/>
              </a:rPr>
              <a:t/>
            </a:r>
            <a:br>
              <a:rPr lang="sk-SK" sz="20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sk-SK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/>
            </a:r>
            <a:br>
              <a:rPr lang="sk-SK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sk-SK" sz="2000" dirty="0">
                <a:solidFill>
                  <a:schemeClr val="bg1"/>
                </a:solidFill>
                <a:latin typeface="Calibri" panose="020F0502020204030204" pitchFamily="34" charset="0"/>
              </a:rPr>
              <a:t/>
            </a:r>
            <a:br>
              <a:rPr lang="sk-SK" sz="20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sk-SK" sz="4400" dirty="0">
                <a:solidFill>
                  <a:schemeClr val="bg1"/>
                </a:solidFill>
                <a:latin typeface="Calibri" panose="020F0502020204030204" pitchFamily="34" charset="0"/>
              </a:rPr>
              <a:t/>
            </a:r>
            <a:br>
              <a:rPr lang="sk-SK" sz="44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sk-SK" sz="3200" dirty="0"/>
              <a:t/>
            </a:r>
            <a:br>
              <a:rPr lang="sk-SK" sz="3200" dirty="0"/>
            </a:br>
            <a:r>
              <a:rPr lang="sk-SK" sz="3200" dirty="0" smtClean="0">
                <a:solidFill>
                  <a:schemeClr val="tx1"/>
                </a:solidFill>
                <a:latin typeface="Calibri" panose="020F0502020204030204" pitchFamily="34" charset="0"/>
              </a:rPr>
              <a:t/>
            </a:r>
            <a:br>
              <a:rPr lang="sk-SK" sz="3200" dirty="0" smtClean="0">
                <a:solidFill>
                  <a:schemeClr val="tx1"/>
                </a:solidFill>
                <a:latin typeface="Calibri" panose="020F0502020204030204" pitchFamily="34" charset="0"/>
              </a:rPr>
            </a:br>
            <a:endParaRPr lang="sk-SK" sz="3100" b="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8" name="Obrázok 7" descr="Interreg"/>
          <p:cNvPicPr/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56" r="15868"/>
          <a:stretch/>
        </p:blipFill>
        <p:spPr bwMode="auto">
          <a:xfrm>
            <a:off x="4283968" y="1076264"/>
            <a:ext cx="3600400" cy="73260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Obrázok 8"/>
          <p:cNvPicPr/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99592" y="896298"/>
            <a:ext cx="1082744" cy="1092541"/>
          </a:xfrm>
          <a:prstGeom prst="rect">
            <a:avLst/>
          </a:prstGeom>
        </p:spPr>
      </p:pic>
      <p:graphicFrame>
        <p:nvGraphicFramePr>
          <p:cNvPr id="3" name="Tabuľ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2211648"/>
              </p:ext>
            </p:extLst>
          </p:nvPr>
        </p:nvGraphicFramePr>
        <p:xfrm>
          <a:off x="683569" y="2852937"/>
          <a:ext cx="7200798" cy="35902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363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59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962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541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059045"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200" kern="150" dirty="0">
                          <a:solidFill>
                            <a:schemeClr val="bg1"/>
                          </a:solidFill>
                          <a:effectLst/>
                        </a:rPr>
                        <a:t>Cieľová krajina</a:t>
                      </a:r>
                      <a:endParaRPr lang="sk-SK" sz="12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34" marR="40234" marT="0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200" kern="150" dirty="0">
                          <a:solidFill>
                            <a:schemeClr val="bg1"/>
                          </a:solidFill>
                          <a:effectLst/>
                        </a:rPr>
                        <a:t>Grant/mesiac v EUR na štúdium</a:t>
                      </a:r>
                      <a:endParaRPr lang="sk-SK" sz="12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34" marR="40234" marT="0" marB="0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200" kern="150" dirty="0">
                          <a:solidFill>
                            <a:schemeClr val="bg1"/>
                          </a:solidFill>
                          <a:effectLst/>
                        </a:rPr>
                        <a:t>Grant/mesiac v EUR</a:t>
                      </a:r>
                      <a:endParaRPr lang="sk-SK" sz="120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200" kern="150" dirty="0">
                          <a:solidFill>
                            <a:schemeClr val="bg1"/>
                          </a:solidFill>
                          <a:effectLst/>
                        </a:rPr>
                        <a:t>na stáž pre študenta/</a:t>
                      </a:r>
                      <a:endParaRPr lang="sk-SK" sz="120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200" kern="150" dirty="0">
                          <a:solidFill>
                            <a:schemeClr val="bg1"/>
                          </a:solidFill>
                          <a:effectLst/>
                        </a:rPr>
                        <a:t>absolventa</a:t>
                      </a:r>
                      <a:endParaRPr lang="sk-SK" sz="12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34" marR="40234" marT="0" marB="0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200" kern="150" dirty="0">
                          <a:solidFill>
                            <a:schemeClr val="bg1"/>
                          </a:solidFill>
                          <a:effectLst/>
                        </a:rPr>
                        <a:t>Grant/mesiac v EUR na štúdium študentov s nedostatkom príležitostí</a:t>
                      </a:r>
                      <a:endParaRPr lang="sk-SK" sz="12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34" marR="40234" marT="0" marB="0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200" kern="150" dirty="0">
                          <a:solidFill>
                            <a:schemeClr val="bg1"/>
                          </a:solidFill>
                          <a:effectLst/>
                        </a:rPr>
                        <a:t>Grant/mesiac v EUR na stáž študentov s nedostatkom príležitostí</a:t>
                      </a:r>
                      <a:endParaRPr lang="sk-SK" sz="12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34" marR="40234" marT="0" marB="0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3330"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200" kern="150" dirty="0" smtClean="0">
                          <a:solidFill>
                            <a:schemeClr val="tx1"/>
                          </a:solidFill>
                          <a:effectLst/>
                        </a:rPr>
                        <a:t>Belgicko, Dánsko</a:t>
                      </a:r>
                      <a:r>
                        <a:rPr lang="sk-SK" sz="1200" kern="150" dirty="0">
                          <a:solidFill>
                            <a:schemeClr val="tx1"/>
                          </a:solidFill>
                          <a:effectLst/>
                        </a:rPr>
                        <a:t>, Fínsko, </a:t>
                      </a:r>
                      <a:r>
                        <a:rPr lang="sk-SK" sz="1200" kern="150" dirty="0" smtClean="0">
                          <a:solidFill>
                            <a:schemeClr val="tx1"/>
                          </a:solidFill>
                          <a:effectLst/>
                        </a:rPr>
                        <a:t>Francúzsko, Holandsko, Írsko, Island, Lichtenštajnsko,  </a:t>
                      </a:r>
                      <a:r>
                        <a:rPr lang="sk-SK" sz="1200" kern="150" dirty="0">
                          <a:solidFill>
                            <a:schemeClr val="tx1"/>
                          </a:solidFill>
                          <a:effectLst/>
                        </a:rPr>
                        <a:t>Luxembursko, </a:t>
                      </a:r>
                      <a:r>
                        <a:rPr lang="sk-SK" sz="1200" kern="150" dirty="0" smtClean="0">
                          <a:solidFill>
                            <a:schemeClr val="tx1"/>
                          </a:solidFill>
                          <a:effectLst/>
                        </a:rPr>
                        <a:t>Nemecko, Nórsko, Rakúsko, Švédsko,</a:t>
                      </a:r>
                      <a:r>
                        <a:rPr lang="sk-SK" sz="1200" kern="150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sk-SK" sz="1200" kern="150" dirty="0" smtClean="0">
                          <a:solidFill>
                            <a:schemeClr val="tx1"/>
                          </a:solidFill>
                          <a:effectLst/>
                        </a:rPr>
                        <a:t>Taliansko</a:t>
                      </a:r>
                      <a:endParaRPr lang="sk-SK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34" marR="40234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200" kern="150" dirty="0">
                          <a:solidFill>
                            <a:schemeClr val="tx1"/>
                          </a:solidFill>
                          <a:effectLst/>
                        </a:rPr>
                        <a:t>674</a:t>
                      </a:r>
                      <a:endParaRPr lang="sk-SK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34" marR="40234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200" kern="150" dirty="0">
                          <a:solidFill>
                            <a:schemeClr val="tx1"/>
                          </a:solidFill>
                          <a:effectLst/>
                        </a:rPr>
                        <a:t>824</a:t>
                      </a:r>
                      <a:endParaRPr lang="sk-SK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34" marR="40234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200" kern="150" dirty="0">
                          <a:solidFill>
                            <a:schemeClr val="tx1"/>
                          </a:solidFill>
                          <a:effectLst/>
                        </a:rPr>
                        <a:t>924</a:t>
                      </a:r>
                      <a:endParaRPr lang="sk-SK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34" marR="40234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200" kern="150" dirty="0">
                          <a:solidFill>
                            <a:schemeClr val="tx1"/>
                          </a:solidFill>
                          <a:effectLst/>
                        </a:rPr>
                        <a:t>1074</a:t>
                      </a:r>
                      <a:endParaRPr lang="sk-SK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34" marR="40234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1107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1200" kern="150" dirty="0" smtClean="0">
                          <a:solidFill>
                            <a:schemeClr val="tx1"/>
                          </a:solidFill>
                          <a:effectLst/>
                        </a:rPr>
                        <a:t>Cyprus, Česká republika, Estónsko, Grécko</a:t>
                      </a:r>
                      <a:r>
                        <a:rPr lang="sk-SK" sz="1200" kern="150" dirty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sk-SK" sz="1200" kern="150" dirty="0" smtClean="0">
                          <a:solidFill>
                            <a:schemeClr val="tx1"/>
                          </a:solidFill>
                          <a:effectLst/>
                        </a:rPr>
                        <a:t>Lotyšsko, Malta, Portugalsko, </a:t>
                      </a:r>
                      <a:endParaRPr lang="sk-SK" sz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200" kern="150" dirty="0" smtClean="0">
                          <a:solidFill>
                            <a:schemeClr val="tx1"/>
                          </a:solidFill>
                          <a:effectLst/>
                        </a:rPr>
                        <a:t>Slovinsko, Španielsko </a:t>
                      </a:r>
                      <a:endParaRPr lang="sk-SK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34" marR="40234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200" kern="150" dirty="0" smtClean="0">
                          <a:solidFill>
                            <a:schemeClr val="tx1"/>
                          </a:solidFill>
                          <a:effectLst/>
                        </a:rPr>
                        <a:t>606</a:t>
                      </a:r>
                      <a:endParaRPr lang="sk-SK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34" marR="40234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200" kern="150" dirty="0" smtClean="0">
                          <a:solidFill>
                            <a:schemeClr val="tx1"/>
                          </a:solidFill>
                          <a:effectLst/>
                        </a:rPr>
                        <a:t>756</a:t>
                      </a:r>
                      <a:endParaRPr lang="sk-SK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34" marR="40234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200" kern="150" dirty="0" smtClean="0">
                          <a:solidFill>
                            <a:schemeClr val="tx1"/>
                          </a:solidFill>
                          <a:effectLst/>
                        </a:rPr>
                        <a:t>856</a:t>
                      </a:r>
                      <a:endParaRPr lang="sk-SK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34" marR="40234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200" kern="150" dirty="0" smtClean="0">
                          <a:solidFill>
                            <a:schemeClr val="tx1"/>
                          </a:solidFill>
                          <a:effectLst/>
                        </a:rPr>
                        <a:t>1006</a:t>
                      </a:r>
                      <a:endParaRPr lang="sk-SK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34" marR="40234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8884"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200" kern="150" dirty="0">
                          <a:solidFill>
                            <a:schemeClr val="tx1"/>
                          </a:solidFill>
                          <a:effectLst/>
                        </a:rPr>
                        <a:t>Bulharsko, Chorvátsko</a:t>
                      </a:r>
                      <a:r>
                        <a:rPr lang="sk-SK" sz="1200" kern="150" dirty="0" smtClean="0">
                          <a:solidFill>
                            <a:schemeClr val="tx1"/>
                          </a:solidFill>
                          <a:effectLst/>
                        </a:rPr>
                        <a:t>, Litva, Maďarsko</a:t>
                      </a:r>
                      <a:r>
                        <a:rPr lang="sk-SK" sz="1200" kern="150" dirty="0">
                          <a:solidFill>
                            <a:schemeClr val="tx1"/>
                          </a:solidFill>
                          <a:effectLst/>
                        </a:rPr>
                        <a:t>, Poľsko, </a:t>
                      </a:r>
                      <a:r>
                        <a:rPr lang="sk-SK" sz="1200" kern="150" dirty="0" smtClean="0">
                          <a:solidFill>
                            <a:schemeClr val="tx1"/>
                          </a:solidFill>
                          <a:effectLst/>
                        </a:rPr>
                        <a:t>Rumunsko, </a:t>
                      </a:r>
                      <a:r>
                        <a:rPr lang="sk-SK" sz="1200" kern="150" dirty="0">
                          <a:solidFill>
                            <a:schemeClr val="tx1"/>
                          </a:solidFill>
                          <a:effectLst/>
                        </a:rPr>
                        <a:t>Severné Macedónsko, </a:t>
                      </a:r>
                      <a:r>
                        <a:rPr lang="sk-SK" sz="1200" kern="150" dirty="0" smtClean="0">
                          <a:solidFill>
                            <a:schemeClr val="tx1"/>
                          </a:solidFill>
                          <a:effectLst/>
                        </a:rPr>
                        <a:t>Srbsko, Turecko </a:t>
                      </a:r>
                      <a:endParaRPr lang="sk-SK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34" marR="40234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200" kern="150" dirty="0" smtClean="0">
                          <a:solidFill>
                            <a:schemeClr val="tx1"/>
                          </a:solidFill>
                          <a:effectLst/>
                        </a:rPr>
                        <a:t>550</a:t>
                      </a:r>
                      <a:endParaRPr lang="sk-SK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34" marR="40234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200" kern="150" dirty="0" smtClean="0">
                          <a:solidFill>
                            <a:schemeClr val="tx1"/>
                          </a:solidFill>
                          <a:effectLst/>
                        </a:rPr>
                        <a:t>700</a:t>
                      </a:r>
                      <a:endParaRPr lang="sk-SK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34" marR="40234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200" kern="150" dirty="0" smtClean="0">
                          <a:solidFill>
                            <a:schemeClr val="tx1"/>
                          </a:solidFill>
                          <a:effectLst/>
                        </a:rPr>
                        <a:t>800</a:t>
                      </a:r>
                      <a:endParaRPr lang="sk-SK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34" marR="40234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200" kern="150" dirty="0" smtClean="0">
                          <a:solidFill>
                            <a:schemeClr val="tx1"/>
                          </a:solidFill>
                          <a:effectLst/>
                        </a:rPr>
                        <a:t>950</a:t>
                      </a:r>
                      <a:endParaRPr lang="sk-SK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34" marR="40234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9376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7560840" cy="5616623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 smtClean="0">
                <a:solidFill>
                  <a:schemeClr val="tx1"/>
                </a:solidFill>
              </a:rPr>
              <a:t/>
            </a:r>
            <a:br>
              <a:rPr lang="sk-SK" sz="2000" dirty="0" smtClean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 smtClean="0">
                <a:solidFill>
                  <a:schemeClr val="tx1"/>
                </a:solidFill>
              </a:rPr>
              <a:t/>
            </a:r>
            <a:br>
              <a:rPr lang="sk-SK" sz="2000" dirty="0" smtClean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 smtClean="0">
                <a:solidFill>
                  <a:schemeClr val="tx1"/>
                </a:solidFill>
              </a:rPr>
              <a:t/>
            </a:r>
            <a:br>
              <a:rPr lang="sk-SK" sz="2000" dirty="0" smtClean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  <a:latin typeface="+mn-lt"/>
              </a:rPr>
              <a:t/>
            </a:r>
            <a:br>
              <a:rPr lang="sk-SK" sz="2000" dirty="0">
                <a:solidFill>
                  <a:schemeClr val="tx1"/>
                </a:solidFill>
                <a:latin typeface="+mn-lt"/>
              </a:rPr>
            </a:br>
            <a:r>
              <a:rPr lang="sk-SK" sz="2000" dirty="0">
                <a:solidFill>
                  <a:schemeClr val="tx1"/>
                </a:solidFill>
                <a:latin typeface="+mn-lt"/>
              </a:rPr>
              <a:t/>
            </a:r>
            <a:br>
              <a:rPr lang="sk-SK" sz="2000" dirty="0">
                <a:solidFill>
                  <a:schemeClr val="tx1"/>
                </a:solidFill>
                <a:latin typeface="+mn-lt"/>
              </a:rPr>
            </a:br>
            <a:r>
              <a:rPr lang="sk-SK" sz="4400" dirty="0">
                <a:solidFill>
                  <a:schemeClr val="bg1"/>
                </a:solidFill>
                <a:latin typeface="Calibri" panose="020F0502020204030204" pitchFamily="34" charset="0"/>
              </a:rPr>
              <a:t/>
            </a:r>
            <a:br>
              <a:rPr lang="sk-SK" sz="44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sk-SK" sz="4400" dirty="0">
                <a:solidFill>
                  <a:schemeClr val="bg1"/>
                </a:solidFill>
                <a:latin typeface="Calibri" panose="020F0502020204030204" pitchFamily="34" charset="0"/>
              </a:rPr>
              <a:t/>
            </a:r>
            <a:br>
              <a:rPr lang="sk-SK" sz="44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sk-SK" sz="4400" dirty="0">
                <a:solidFill>
                  <a:schemeClr val="bg1"/>
                </a:solidFill>
                <a:latin typeface="Calibri" panose="020F0502020204030204" pitchFamily="34" charset="0"/>
              </a:rPr>
              <a:t/>
            </a:r>
            <a:br>
              <a:rPr lang="sk-SK" sz="44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sk-SK" sz="4400" dirty="0" smtClean="0">
                <a:solidFill>
                  <a:schemeClr val="bg1"/>
                </a:solidFill>
                <a:latin typeface="Calibri" panose="020F0502020204030204" pitchFamily="34" charset="0"/>
              </a:rPr>
              <a:t/>
            </a:r>
            <a:br>
              <a:rPr lang="sk-SK" sz="4400" dirty="0" smtClean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sk-SK" sz="4400" dirty="0">
                <a:solidFill>
                  <a:schemeClr val="bg1"/>
                </a:solidFill>
                <a:latin typeface="Calibri" panose="020F0502020204030204" pitchFamily="34" charset="0"/>
              </a:rPr>
              <a:t/>
            </a:r>
            <a:br>
              <a:rPr lang="sk-SK" sz="44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sk-SK" sz="4000" u="sng" dirty="0" err="1" smtClean="0">
                <a:solidFill>
                  <a:srgbClr val="000092"/>
                </a:solidFill>
                <a:latin typeface="+mn-lt"/>
              </a:rPr>
              <a:t>Erasmus</a:t>
            </a:r>
            <a:r>
              <a:rPr lang="sk-SK" sz="4000" u="sng" dirty="0" smtClean="0">
                <a:solidFill>
                  <a:srgbClr val="000092"/>
                </a:solidFill>
                <a:latin typeface="+mn-lt"/>
              </a:rPr>
              <a:t> granty – </a:t>
            </a:r>
            <a:r>
              <a:rPr lang="sk-SK" sz="4000" u="sng" dirty="0" smtClean="0">
                <a:solidFill>
                  <a:srgbClr val="C00000"/>
                </a:solidFill>
                <a:latin typeface="+mn-lt"/>
              </a:rPr>
              <a:t>krátkodobá mobilita</a:t>
            </a:r>
            <a:r>
              <a:rPr lang="sk-SK" sz="4000" u="sng" dirty="0" smtClean="0">
                <a:solidFill>
                  <a:srgbClr val="000092"/>
                </a:solidFill>
                <a:latin typeface="+mn-lt"/>
              </a:rPr>
              <a:t/>
            </a:r>
            <a:br>
              <a:rPr lang="sk-SK" sz="4000" u="sng" dirty="0" smtClean="0">
                <a:solidFill>
                  <a:srgbClr val="000092"/>
                </a:solidFill>
                <a:latin typeface="+mn-lt"/>
              </a:rPr>
            </a:br>
            <a:r>
              <a:rPr lang="sk-SK" sz="2000" dirty="0">
                <a:solidFill>
                  <a:schemeClr val="bg1"/>
                </a:solidFill>
                <a:latin typeface="Calibri" panose="020F0502020204030204" pitchFamily="34" charset="0"/>
              </a:rPr>
              <a:t/>
            </a:r>
            <a:br>
              <a:rPr lang="sk-SK" sz="20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sk-SK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/>
            </a:r>
            <a:br>
              <a:rPr lang="sk-SK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sk-SK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/>
            </a:r>
            <a:br>
              <a:rPr lang="sk-SK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sk-SK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/>
            </a:r>
            <a:br>
              <a:rPr lang="sk-SK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sk-SK" sz="2000" dirty="0">
                <a:solidFill>
                  <a:schemeClr val="bg1"/>
                </a:solidFill>
                <a:latin typeface="Calibri" panose="020F0502020204030204" pitchFamily="34" charset="0"/>
              </a:rPr>
              <a:t/>
            </a:r>
            <a:br>
              <a:rPr lang="sk-SK" sz="20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sk-SK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/>
            </a:r>
            <a:br>
              <a:rPr lang="sk-SK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sk-SK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/>
            </a:r>
            <a:br>
              <a:rPr lang="sk-SK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sk-SK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/>
            </a:r>
            <a:br>
              <a:rPr lang="sk-SK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sk-SK" sz="2000" dirty="0">
                <a:solidFill>
                  <a:schemeClr val="bg1"/>
                </a:solidFill>
                <a:latin typeface="Calibri" panose="020F0502020204030204" pitchFamily="34" charset="0"/>
              </a:rPr>
              <a:t/>
            </a:r>
            <a:br>
              <a:rPr lang="sk-SK" sz="20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sk-SK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/>
            </a:r>
            <a:br>
              <a:rPr lang="sk-SK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</a:br>
            <a:endParaRPr lang="sk-SK" sz="3100" b="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8" name="Obrázok 7" descr="Interreg"/>
          <p:cNvPicPr/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56" r="15868"/>
          <a:stretch/>
        </p:blipFill>
        <p:spPr bwMode="auto">
          <a:xfrm>
            <a:off x="4283968" y="1076264"/>
            <a:ext cx="3600400" cy="73260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Obrázok 8"/>
          <p:cNvPicPr/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99592" y="896298"/>
            <a:ext cx="1082744" cy="1092541"/>
          </a:xfrm>
          <a:prstGeom prst="rect">
            <a:avLst/>
          </a:prstGeom>
        </p:spPr>
      </p:pic>
      <p:graphicFrame>
        <p:nvGraphicFramePr>
          <p:cNvPr id="4" name="Tabuľ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3957973"/>
              </p:ext>
            </p:extLst>
          </p:nvPr>
        </p:nvGraphicFramePr>
        <p:xfrm>
          <a:off x="899592" y="3356992"/>
          <a:ext cx="6552729" cy="17209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426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62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638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64096"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400" kern="150" dirty="0">
                          <a:solidFill>
                            <a:schemeClr val="bg1"/>
                          </a:solidFill>
                          <a:effectLst/>
                        </a:rPr>
                        <a:t>Cieľová krajina</a:t>
                      </a:r>
                      <a:endParaRPr lang="sk-SK" sz="14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745" marR="39745" marT="0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400" kern="150" dirty="0">
                          <a:solidFill>
                            <a:schemeClr val="bg1"/>
                          </a:solidFill>
                          <a:effectLst/>
                        </a:rPr>
                        <a:t>Grant/deň v EUR na</a:t>
                      </a:r>
                      <a:endParaRPr lang="sk-SK" sz="140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400" kern="150" dirty="0" smtClean="0">
                          <a:solidFill>
                            <a:schemeClr val="bg1"/>
                          </a:solidFill>
                          <a:effectLst/>
                        </a:rPr>
                        <a:t>štúdium/stáž</a:t>
                      </a:r>
                      <a:endParaRPr lang="sk-SK" sz="140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400" kern="150" dirty="0">
                          <a:solidFill>
                            <a:schemeClr val="bg1"/>
                          </a:solidFill>
                          <a:effectLst/>
                        </a:rPr>
                        <a:t>(1.– 14. deň)</a:t>
                      </a:r>
                      <a:endParaRPr lang="sk-SK" sz="14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745" marR="39745" marT="0" marB="0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400" kern="150" dirty="0">
                          <a:solidFill>
                            <a:schemeClr val="bg1"/>
                          </a:solidFill>
                          <a:effectLst/>
                        </a:rPr>
                        <a:t>Grant/deň v EUR na</a:t>
                      </a:r>
                      <a:endParaRPr lang="sk-SK" sz="140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400" kern="150" dirty="0" smtClean="0">
                          <a:solidFill>
                            <a:schemeClr val="bg1"/>
                          </a:solidFill>
                          <a:effectLst/>
                        </a:rPr>
                        <a:t>štúdium/stáž</a:t>
                      </a:r>
                      <a:endParaRPr lang="sk-SK" sz="140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400" kern="150" dirty="0">
                          <a:solidFill>
                            <a:schemeClr val="bg1"/>
                          </a:solidFill>
                          <a:effectLst/>
                        </a:rPr>
                        <a:t>(15.– 30. deň)</a:t>
                      </a:r>
                      <a:endParaRPr lang="sk-SK" sz="14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745" marR="39745" marT="0" marB="0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6896"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400" kern="150" dirty="0">
                          <a:solidFill>
                            <a:schemeClr val="tx1"/>
                          </a:solidFill>
                          <a:effectLst/>
                        </a:rPr>
                        <a:t>Všetky programové krajiny </a:t>
                      </a:r>
                      <a:endParaRPr lang="sk-SK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745" marR="39745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400" kern="150" dirty="0">
                          <a:solidFill>
                            <a:schemeClr val="tx1"/>
                          </a:solidFill>
                          <a:effectLst/>
                        </a:rPr>
                        <a:t>79</a:t>
                      </a:r>
                      <a:endParaRPr lang="sk-SK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745" marR="39745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400" kern="150" dirty="0">
                          <a:solidFill>
                            <a:schemeClr val="tx1"/>
                          </a:solidFill>
                          <a:effectLst/>
                        </a:rPr>
                        <a:t>56</a:t>
                      </a:r>
                      <a:endParaRPr lang="sk-SK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745" marR="39745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0893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7560840" cy="5616623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sk-SK" sz="4400" dirty="0">
                <a:solidFill>
                  <a:schemeClr val="bg1"/>
                </a:solidFill>
                <a:latin typeface="Calibri" panose="020F0502020204030204" pitchFamily="34" charset="0"/>
              </a:rPr>
              <a:t/>
            </a:r>
            <a:br>
              <a:rPr lang="sk-SK" sz="44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sk-SK" sz="4400" dirty="0">
                <a:solidFill>
                  <a:schemeClr val="bg1"/>
                </a:solidFill>
                <a:latin typeface="Calibri" panose="020F0502020204030204" pitchFamily="34" charset="0"/>
              </a:rPr>
              <a:t/>
            </a:r>
            <a:br>
              <a:rPr lang="sk-SK" sz="44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sk-SK" sz="4400" dirty="0">
                <a:solidFill>
                  <a:schemeClr val="bg1"/>
                </a:solidFill>
                <a:latin typeface="Calibri" panose="020F0502020204030204" pitchFamily="34" charset="0"/>
              </a:rPr>
              <a:t/>
            </a:r>
            <a:br>
              <a:rPr lang="sk-SK" sz="44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sk-SK" sz="4400" dirty="0">
                <a:solidFill>
                  <a:schemeClr val="bg1"/>
                </a:solidFill>
                <a:latin typeface="Calibri" panose="020F0502020204030204" pitchFamily="34" charset="0"/>
              </a:rPr>
              <a:t/>
            </a:r>
            <a:br>
              <a:rPr lang="sk-SK" sz="44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sk-SK" sz="4400" dirty="0">
                <a:solidFill>
                  <a:schemeClr val="bg1"/>
                </a:solidFill>
                <a:latin typeface="Calibri" panose="020F0502020204030204" pitchFamily="34" charset="0"/>
              </a:rPr>
              <a:t/>
            </a:r>
            <a:br>
              <a:rPr lang="sk-SK" sz="44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sk-SK" sz="4400" dirty="0">
                <a:solidFill>
                  <a:schemeClr val="bg1"/>
                </a:solidFill>
                <a:latin typeface="Calibri" panose="020F0502020204030204" pitchFamily="34" charset="0"/>
              </a:rPr>
              <a:t/>
            </a:r>
            <a:br>
              <a:rPr lang="sk-SK" sz="44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sk-SK" sz="4000" u="sng" dirty="0" smtClean="0">
                <a:solidFill>
                  <a:srgbClr val="000092"/>
                </a:solidFill>
                <a:latin typeface="+mn-lt"/>
              </a:rPr>
              <a:t>Erasmus grant – </a:t>
            </a:r>
            <a:r>
              <a:rPr lang="sk-SK" sz="4000" u="sng" dirty="0" smtClean="0">
                <a:solidFill>
                  <a:srgbClr val="C00000"/>
                </a:solidFill>
                <a:latin typeface="+mn-lt"/>
              </a:rPr>
              <a:t>navýšenia</a:t>
            </a:r>
            <a:r>
              <a:rPr lang="sk-SK" sz="5300" u="sng" dirty="0" smtClean="0">
                <a:solidFill>
                  <a:srgbClr val="000092"/>
                </a:solidFill>
                <a:latin typeface="+mn-lt"/>
              </a:rPr>
              <a:t/>
            </a:r>
            <a:br>
              <a:rPr lang="sk-SK" sz="5300" u="sng" dirty="0" smtClean="0">
                <a:solidFill>
                  <a:srgbClr val="000092"/>
                </a:solidFill>
                <a:latin typeface="+mn-lt"/>
              </a:rPr>
            </a:br>
            <a:r>
              <a:rPr lang="sk-SK" sz="2000" u="sng" dirty="0">
                <a:solidFill>
                  <a:schemeClr val="tx1"/>
                </a:solidFill>
                <a:latin typeface="Calibri" panose="020F0502020204030204" pitchFamily="34" charset="0"/>
              </a:rPr>
              <a:t/>
            </a:r>
            <a:br>
              <a:rPr lang="sk-SK" sz="2000" u="sng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sk-SK" sz="2700" b="1" dirty="0">
                <a:solidFill>
                  <a:srgbClr val="C00000"/>
                </a:solidFill>
                <a:latin typeface="Calibri" panose="020F0502020204030204" pitchFamily="34" charset="0"/>
              </a:rPr>
              <a:t>Dlhodobá mobilita: </a:t>
            </a:r>
            <a:r>
              <a:rPr lang="sk-SK" sz="2000" u="sng" dirty="0" smtClean="0">
                <a:solidFill>
                  <a:schemeClr val="tx1"/>
                </a:solidFill>
                <a:latin typeface="Calibri" panose="020F0502020204030204" pitchFamily="34" charset="0"/>
              </a:rPr>
              <a:t/>
            </a:r>
            <a:br>
              <a:rPr lang="sk-SK" sz="2000" u="sng" dirty="0" smtClean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sk-SK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- </a:t>
            </a:r>
            <a:r>
              <a:rPr lang="sk-SK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navýšenie na </a:t>
            </a:r>
            <a:r>
              <a:rPr lang="sk-SK" sz="2400" dirty="0">
                <a:solidFill>
                  <a:schemeClr val="tx1"/>
                </a:solidFill>
                <a:latin typeface="Calibri" panose="020F0502020204030204" pitchFamily="34" charset="0"/>
              </a:rPr>
              <a:t>stáž </a:t>
            </a:r>
            <a:r>
              <a:rPr lang="sk-SK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= </a:t>
            </a:r>
            <a:r>
              <a:rPr lang="sk-SK" sz="24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150 EUR/mesiac</a:t>
            </a:r>
            <a:r>
              <a:rPr lang="sk-SK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br>
              <a:rPr lang="sk-SK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sk-SK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- s nedostatkom príležitostí = </a:t>
            </a:r>
            <a:r>
              <a:rPr lang="sk-SK" sz="24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250 EUR/mesiac</a:t>
            </a:r>
            <a:r>
              <a:rPr lang="sk-SK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sk-SK" sz="2400" dirty="0">
                <a:solidFill>
                  <a:schemeClr val="tx1"/>
                </a:solidFill>
                <a:latin typeface="Calibri" panose="020F0502020204030204" pitchFamily="34" charset="0"/>
              </a:rPr>
              <a:t/>
            </a:r>
            <a:br>
              <a:rPr lang="sk-SK" sz="2400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sk-SK" sz="2400" dirty="0">
                <a:solidFill>
                  <a:schemeClr val="tx1"/>
                </a:solidFill>
                <a:latin typeface="Calibri" panose="020F0502020204030204" pitchFamily="34" charset="0"/>
              </a:rPr>
              <a:t>- </a:t>
            </a:r>
            <a:r>
              <a:rPr lang="sk-SK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možný </a:t>
            </a:r>
            <a:r>
              <a:rPr lang="sk-SK" sz="2400" dirty="0">
                <a:solidFill>
                  <a:schemeClr val="tx1"/>
                </a:solidFill>
                <a:latin typeface="Calibri" panose="020F0502020204030204" pitchFamily="34" charset="0"/>
              </a:rPr>
              <a:t>dodatočný grant </a:t>
            </a:r>
            <a:r>
              <a:rPr lang="sk-SK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pre ŤZP (</a:t>
            </a:r>
            <a:r>
              <a:rPr lang="sk-SK" sz="2400" dirty="0">
                <a:solidFill>
                  <a:schemeClr val="tx1"/>
                </a:solidFill>
                <a:latin typeface="Calibri" panose="020F0502020204030204" pitchFamily="34" charset="0"/>
              </a:rPr>
              <a:t>samostatná výzva z </a:t>
            </a:r>
            <a:r>
              <a:rPr lang="sk-SK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NA)</a:t>
            </a:r>
            <a:br>
              <a:rPr lang="sk-SK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sk-SK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/>
            </a:r>
            <a:br>
              <a:rPr lang="sk-SK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sk-SK" sz="27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Krátkodobá mobilita: </a:t>
            </a:r>
            <a:r>
              <a:rPr lang="sk-SK" sz="24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/>
            </a:r>
            <a:br>
              <a:rPr lang="sk-SK" sz="2400" b="1" dirty="0" smtClean="0">
                <a:solidFill>
                  <a:srgbClr val="C00000"/>
                </a:solidFill>
                <a:latin typeface="Calibri" panose="020F0502020204030204" pitchFamily="34" charset="0"/>
              </a:rPr>
            </a:br>
            <a:r>
              <a:rPr lang="sk-SK" sz="2400" dirty="0">
                <a:solidFill>
                  <a:schemeClr val="tx1"/>
                </a:solidFill>
                <a:latin typeface="Calibri" panose="020F0502020204030204" pitchFamily="34" charset="0"/>
              </a:rPr>
              <a:t>- s nedostatkom príležitostí = </a:t>
            </a:r>
            <a:r>
              <a:rPr lang="sk-SK" sz="24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100 - 150 EUR/mobilitu</a:t>
            </a:r>
            <a:br>
              <a:rPr lang="sk-SK" sz="2400" b="1" dirty="0" smtClean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sk-SK" sz="2400" dirty="0">
                <a:solidFill>
                  <a:schemeClr val="tx1"/>
                </a:solidFill>
                <a:latin typeface="Calibri" panose="020F0502020204030204" pitchFamily="34" charset="0"/>
              </a:rPr>
              <a:t/>
            </a:r>
            <a:br>
              <a:rPr lang="sk-SK" sz="2400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sk-SK" sz="2200" b="1" dirty="0">
                <a:solidFill>
                  <a:schemeClr val="tx1"/>
                </a:solidFill>
                <a:latin typeface="Calibri" panose="020F0502020204030204" pitchFamily="34" charset="0"/>
              </a:rPr>
              <a:t>Cestovné</a:t>
            </a:r>
            <a:r>
              <a:rPr lang="sk-SK" sz="2200" dirty="0">
                <a:solidFill>
                  <a:schemeClr val="tx1"/>
                </a:solidFill>
                <a:latin typeface="Calibri" panose="020F0502020204030204" pitchFamily="34" charset="0"/>
              </a:rPr>
              <a:t> – podľa sadzieb za km </a:t>
            </a:r>
            <a:r>
              <a:rPr lang="sk-SK" sz="2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(„zelené“ alebo štandardné cestovné)</a:t>
            </a:r>
            <a:endParaRPr lang="sk-SK" sz="22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8" name="Obrázok 7" descr="Interreg"/>
          <p:cNvPicPr/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56" r="15868"/>
          <a:stretch/>
        </p:blipFill>
        <p:spPr bwMode="auto">
          <a:xfrm>
            <a:off x="4283968" y="1076264"/>
            <a:ext cx="3600400" cy="73260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Obrázok 8"/>
          <p:cNvPicPr/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99592" y="896298"/>
            <a:ext cx="1082744" cy="1092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809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7560840" cy="5616623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sk-SK" sz="4400" dirty="0">
                <a:solidFill>
                  <a:schemeClr val="bg1"/>
                </a:solidFill>
                <a:latin typeface="Calibri" panose="020F0502020204030204" pitchFamily="34" charset="0"/>
              </a:rPr>
              <a:t/>
            </a:r>
            <a:br>
              <a:rPr lang="sk-SK" sz="44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sk-SK" sz="4400" dirty="0">
                <a:solidFill>
                  <a:schemeClr val="bg1"/>
                </a:solidFill>
                <a:latin typeface="Calibri" panose="020F0502020204030204" pitchFamily="34" charset="0"/>
              </a:rPr>
              <a:t/>
            </a:r>
            <a:br>
              <a:rPr lang="sk-SK" sz="44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sk-SK" sz="4400" dirty="0">
                <a:solidFill>
                  <a:schemeClr val="bg1"/>
                </a:solidFill>
                <a:latin typeface="Calibri" panose="020F0502020204030204" pitchFamily="34" charset="0"/>
              </a:rPr>
              <a:t/>
            </a:r>
            <a:br>
              <a:rPr lang="sk-SK" sz="44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sk-SK" sz="4400" dirty="0">
                <a:solidFill>
                  <a:schemeClr val="bg1"/>
                </a:solidFill>
                <a:latin typeface="Calibri" panose="020F0502020204030204" pitchFamily="34" charset="0"/>
              </a:rPr>
              <a:t/>
            </a:r>
            <a:br>
              <a:rPr lang="sk-SK" sz="44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sk-SK" sz="4400" dirty="0">
                <a:solidFill>
                  <a:schemeClr val="bg1"/>
                </a:solidFill>
                <a:latin typeface="Calibri" panose="020F0502020204030204" pitchFamily="34" charset="0"/>
              </a:rPr>
              <a:t/>
            </a:r>
            <a:br>
              <a:rPr lang="sk-SK" sz="44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sk-SK" sz="4000" u="sng" dirty="0">
                <a:solidFill>
                  <a:srgbClr val="000092"/>
                </a:solidFill>
                <a:latin typeface="+mn-lt"/>
              </a:rPr>
              <a:t>Ako sa </a:t>
            </a:r>
            <a:r>
              <a:rPr lang="sk-SK" sz="4000" u="sng" dirty="0" smtClean="0">
                <a:solidFill>
                  <a:srgbClr val="000092"/>
                </a:solidFill>
                <a:latin typeface="+mn-lt"/>
              </a:rPr>
              <a:t>prihlásim na </a:t>
            </a:r>
            <a:r>
              <a:rPr lang="sk-SK" sz="4000" u="sng" dirty="0" err="1" smtClean="0">
                <a:solidFill>
                  <a:srgbClr val="000092"/>
                </a:solidFill>
                <a:latin typeface="+mn-lt"/>
              </a:rPr>
              <a:t>Erasmus</a:t>
            </a:r>
            <a:r>
              <a:rPr lang="sk-SK" sz="4000" u="sng" dirty="0" smtClean="0">
                <a:solidFill>
                  <a:srgbClr val="000092"/>
                </a:solidFill>
                <a:latin typeface="+mn-lt"/>
              </a:rPr>
              <a:t>? </a:t>
            </a:r>
            <a:r>
              <a:rPr lang="sk-SK" sz="5300" u="sng" dirty="0" smtClean="0">
                <a:solidFill>
                  <a:srgbClr val="000092"/>
                </a:solidFill>
                <a:latin typeface="+mn-lt"/>
              </a:rPr>
              <a:t/>
            </a:r>
            <a:br>
              <a:rPr lang="sk-SK" sz="5300" u="sng" dirty="0" smtClean="0">
                <a:solidFill>
                  <a:srgbClr val="000092"/>
                </a:solidFill>
                <a:latin typeface="+mn-lt"/>
              </a:rPr>
            </a:br>
            <a:r>
              <a:rPr lang="sk-SK" sz="2000" u="sng" dirty="0" smtClean="0">
                <a:solidFill>
                  <a:schemeClr val="tx1"/>
                </a:solidFill>
                <a:latin typeface="Calibri" panose="020F0502020204030204" pitchFamily="34" charset="0"/>
              </a:rPr>
              <a:t/>
            </a:r>
            <a:br>
              <a:rPr lang="sk-SK" sz="2000" u="sng" dirty="0" smtClean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sk-SK" sz="2700" b="1" dirty="0" smtClean="0">
                <a:solidFill>
                  <a:srgbClr val="C00000"/>
                </a:solidFill>
                <a:latin typeface="+mn-lt"/>
              </a:rPr>
              <a:t>1. sleduj výzvu na hlavnej stránke UKF </a:t>
            </a:r>
            <a:br>
              <a:rPr lang="sk-SK" sz="2700" b="1" dirty="0" smtClean="0">
                <a:solidFill>
                  <a:srgbClr val="C00000"/>
                </a:solidFill>
                <a:latin typeface="+mn-lt"/>
              </a:rPr>
            </a:br>
            <a:r>
              <a:rPr lang="sk-SK" sz="2700" dirty="0" smtClean="0">
                <a:solidFill>
                  <a:schemeClr val="tx1"/>
                </a:solidFill>
                <a:hlinkClick r:id="rId3"/>
              </a:rPr>
              <a:t>https</a:t>
            </a:r>
            <a:r>
              <a:rPr lang="sk-SK" sz="2700" dirty="0">
                <a:solidFill>
                  <a:schemeClr val="tx1"/>
                </a:solidFill>
                <a:hlinkClick r:id="rId3"/>
              </a:rPr>
              <a:t>://www.ukf.sk</a:t>
            </a:r>
            <a:r>
              <a:rPr lang="sk-SK" sz="2700" dirty="0" smtClean="0">
                <a:solidFill>
                  <a:schemeClr val="tx1"/>
                </a:solidFill>
                <a:hlinkClick r:id="rId3"/>
              </a:rPr>
              <a:t>/</a:t>
            </a:r>
            <a:r>
              <a:rPr lang="sk-SK" sz="2700" dirty="0" smtClean="0">
                <a:solidFill>
                  <a:schemeClr val="tx1"/>
                </a:solidFill>
              </a:rPr>
              <a:t/>
            </a:r>
            <a:br>
              <a:rPr lang="sk-SK" sz="2700" dirty="0" smtClean="0">
                <a:solidFill>
                  <a:schemeClr val="tx1"/>
                </a:solidFill>
              </a:rPr>
            </a:br>
            <a:r>
              <a:rPr lang="sk-SK" sz="2700" dirty="0" smtClean="0">
                <a:solidFill>
                  <a:schemeClr val="tx1"/>
                </a:solidFill>
              </a:rPr>
              <a:t>postupuj podľa inštrukcií, v prípade </a:t>
            </a:r>
            <a:r>
              <a:rPr lang="sk-SK" sz="2700" dirty="0">
                <a:solidFill>
                  <a:schemeClr val="tx1"/>
                </a:solidFill>
              </a:rPr>
              <a:t/>
            </a:r>
            <a:br>
              <a:rPr lang="sk-SK" sz="2700" dirty="0">
                <a:solidFill>
                  <a:schemeClr val="tx1"/>
                </a:solidFill>
              </a:rPr>
            </a:br>
            <a:r>
              <a:rPr lang="sk-SK" sz="2700" dirty="0" smtClean="0">
                <a:solidFill>
                  <a:schemeClr val="tx1"/>
                </a:solidFill>
              </a:rPr>
              <a:t>stáže oslov viaceré inštitúcie v zahraničí a </a:t>
            </a:r>
            <a:br>
              <a:rPr lang="sk-SK" sz="2700" dirty="0" smtClean="0">
                <a:solidFill>
                  <a:schemeClr val="tx1"/>
                </a:solidFill>
              </a:rPr>
            </a:br>
            <a:r>
              <a:rPr lang="sk-SK" sz="2700" dirty="0" smtClean="0">
                <a:solidFill>
                  <a:schemeClr val="tx1"/>
                </a:solidFill>
              </a:rPr>
              <a:t>získaj </a:t>
            </a:r>
            <a:r>
              <a:rPr lang="sk-SK" sz="2700" dirty="0">
                <a:solidFill>
                  <a:schemeClr val="tx1"/>
                </a:solidFill>
              </a:rPr>
              <a:t>akceptačný list </a:t>
            </a:r>
            <a:br>
              <a:rPr lang="sk-SK" sz="2700" dirty="0">
                <a:solidFill>
                  <a:schemeClr val="tx1"/>
                </a:solidFill>
              </a:rPr>
            </a:br>
            <a:r>
              <a:rPr lang="sk-SK" sz="2700" dirty="0">
                <a:solidFill>
                  <a:schemeClr val="tx1"/>
                </a:solidFill>
              </a:rPr>
              <a:t/>
            </a:r>
            <a:br>
              <a:rPr lang="sk-SK" sz="2700" dirty="0">
                <a:solidFill>
                  <a:schemeClr val="tx1"/>
                </a:solidFill>
              </a:rPr>
            </a:br>
            <a:r>
              <a:rPr lang="sk-SK" sz="2700" b="1" dirty="0" smtClean="0">
                <a:solidFill>
                  <a:srgbClr val="C00000"/>
                </a:solidFill>
              </a:rPr>
              <a:t>2. vyplň a odovzdaj prihlášku s prílohami </a:t>
            </a:r>
            <a:r>
              <a:rPr lang="sk-SK" sz="2700" dirty="0" smtClean="0">
                <a:solidFill>
                  <a:schemeClr val="tx1"/>
                </a:solidFill>
              </a:rPr>
              <a:t>(CV</a:t>
            </a:r>
            <a:r>
              <a:rPr lang="sk-SK" sz="2700" dirty="0">
                <a:solidFill>
                  <a:schemeClr val="tx1"/>
                </a:solidFill>
              </a:rPr>
              <a:t>, </a:t>
            </a:r>
            <a:r>
              <a:rPr lang="sk-SK" sz="2700" dirty="0" err="1">
                <a:solidFill>
                  <a:schemeClr val="tx1"/>
                </a:solidFill>
              </a:rPr>
              <a:t>motiv</a:t>
            </a:r>
            <a:r>
              <a:rPr lang="sk-SK" sz="2700" dirty="0">
                <a:solidFill>
                  <a:schemeClr val="tx1"/>
                </a:solidFill>
              </a:rPr>
              <a:t>. list,  </a:t>
            </a:r>
            <a:br>
              <a:rPr lang="sk-SK" sz="2700" dirty="0">
                <a:solidFill>
                  <a:schemeClr val="tx1"/>
                </a:solidFill>
              </a:rPr>
            </a:br>
            <a:r>
              <a:rPr lang="sk-SK" sz="2700" dirty="0">
                <a:solidFill>
                  <a:schemeClr val="tx1"/>
                </a:solidFill>
              </a:rPr>
              <a:t>    súhlas so sprac. OÚ, akcept. </a:t>
            </a:r>
            <a:r>
              <a:rPr lang="sk-SK" sz="2700" dirty="0" smtClean="0">
                <a:solidFill>
                  <a:schemeClr val="tx1"/>
                </a:solidFill>
              </a:rPr>
              <a:t>list na stáž) na fakulte, na ktorej si zapísaný</a:t>
            </a:r>
            <a:endParaRPr lang="sk-SK" sz="2200" b="1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8" name="Obrázok 7" descr="Interreg"/>
          <p:cNvPicPr/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56" r="15868"/>
          <a:stretch/>
        </p:blipFill>
        <p:spPr bwMode="auto">
          <a:xfrm>
            <a:off x="4283968" y="1076264"/>
            <a:ext cx="3600400" cy="73260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Obrázok 8"/>
          <p:cNvPicPr/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99592" y="896298"/>
            <a:ext cx="1082744" cy="1092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528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7560840" cy="5616623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sk-SK" sz="4400" dirty="0">
                <a:solidFill>
                  <a:schemeClr val="bg1"/>
                </a:solidFill>
                <a:latin typeface="Calibri" panose="020F0502020204030204" pitchFamily="34" charset="0"/>
              </a:rPr>
              <a:t/>
            </a:r>
            <a:br>
              <a:rPr lang="sk-SK" sz="44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sk-SK" sz="4400" dirty="0">
                <a:solidFill>
                  <a:schemeClr val="bg1"/>
                </a:solidFill>
                <a:latin typeface="Calibri" panose="020F0502020204030204" pitchFamily="34" charset="0"/>
              </a:rPr>
              <a:t/>
            </a:r>
            <a:br>
              <a:rPr lang="sk-SK" sz="44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sk-SK" sz="4400" dirty="0">
                <a:solidFill>
                  <a:schemeClr val="bg1"/>
                </a:solidFill>
                <a:latin typeface="Calibri" panose="020F0502020204030204" pitchFamily="34" charset="0"/>
              </a:rPr>
              <a:t/>
            </a:r>
            <a:br>
              <a:rPr lang="sk-SK" sz="44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sk-SK" sz="4400" dirty="0">
                <a:solidFill>
                  <a:schemeClr val="bg1"/>
                </a:solidFill>
                <a:latin typeface="Calibri" panose="020F0502020204030204" pitchFamily="34" charset="0"/>
              </a:rPr>
              <a:t/>
            </a:r>
            <a:br>
              <a:rPr lang="sk-SK" sz="44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sk-SK" sz="4400" dirty="0">
                <a:solidFill>
                  <a:schemeClr val="bg1"/>
                </a:solidFill>
                <a:latin typeface="Calibri" panose="020F0502020204030204" pitchFamily="34" charset="0"/>
              </a:rPr>
              <a:t/>
            </a:r>
            <a:br>
              <a:rPr lang="sk-SK" sz="44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sk-SK" sz="4000" u="sng" dirty="0" smtClean="0">
                <a:solidFill>
                  <a:srgbClr val="000092"/>
                </a:solidFill>
                <a:latin typeface="+mn-lt"/>
              </a:rPr>
              <a:t>Dokedy sa môžem prihlásiť? </a:t>
            </a:r>
            <a:r>
              <a:rPr lang="sk-SK" sz="5300" u="sng" dirty="0" smtClean="0">
                <a:solidFill>
                  <a:srgbClr val="000092"/>
                </a:solidFill>
                <a:latin typeface="+mn-lt"/>
              </a:rPr>
              <a:t/>
            </a:r>
            <a:br>
              <a:rPr lang="sk-SK" sz="5300" u="sng" dirty="0" smtClean="0">
                <a:solidFill>
                  <a:srgbClr val="000092"/>
                </a:solidFill>
                <a:latin typeface="+mn-lt"/>
              </a:rPr>
            </a:br>
            <a:r>
              <a:rPr lang="sk-SK" sz="2000" u="sng" dirty="0" smtClean="0">
                <a:solidFill>
                  <a:schemeClr val="tx1"/>
                </a:solidFill>
                <a:latin typeface="Calibri" panose="020F0502020204030204" pitchFamily="34" charset="0"/>
              </a:rPr>
              <a:t/>
            </a:r>
            <a:br>
              <a:rPr lang="sk-SK" sz="2000" u="sng" dirty="0" smtClean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sk-SK" sz="2700" dirty="0" smtClean="0">
                <a:solidFill>
                  <a:schemeClr val="tx1"/>
                </a:solidFill>
                <a:latin typeface="+mn-lt"/>
              </a:rPr>
              <a:t>Výzva sa zverejňuje priebežne podľa aktuálneho stavu  čerpania plánovaných mobilít študentov a finančných možností UKF. </a:t>
            </a:r>
            <a:r>
              <a:rPr lang="sk-SK" sz="2700" b="1" dirty="0" smtClean="0">
                <a:solidFill>
                  <a:srgbClr val="C00000"/>
                </a:solidFill>
                <a:latin typeface="+mn-lt"/>
              </a:rPr>
              <a:t/>
            </a:r>
            <a:br>
              <a:rPr lang="sk-SK" sz="2700" b="1" dirty="0" smtClean="0">
                <a:solidFill>
                  <a:srgbClr val="C00000"/>
                </a:solidFill>
                <a:latin typeface="+mn-lt"/>
              </a:rPr>
            </a:br>
            <a:r>
              <a:rPr lang="sk-SK" sz="2700" b="1" dirty="0" smtClean="0">
                <a:solidFill>
                  <a:srgbClr val="C00000"/>
                </a:solidFill>
                <a:latin typeface="+mn-lt"/>
              </a:rPr>
              <a:t/>
            </a:r>
            <a:br>
              <a:rPr lang="sk-SK" sz="2700" b="1" dirty="0" smtClean="0">
                <a:solidFill>
                  <a:srgbClr val="C00000"/>
                </a:solidFill>
                <a:latin typeface="+mn-lt"/>
              </a:rPr>
            </a:br>
            <a:r>
              <a:rPr lang="sk-SK" sz="2700" b="1" dirty="0" smtClean="0">
                <a:solidFill>
                  <a:srgbClr val="C00000"/>
                </a:solidFill>
                <a:latin typeface="+mn-lt"/>
              </a:rPr>
              <a:t>Ďalšia výzva </a:t>
            </a:r>
            <a:r>
              <a:rPr lang="sk-SK" sz="2700" dirty="0" smtClean="0">
                <a:solidFill>
                  <a:schemeClr val="tx1"/>
                </a:solidFill>
                <a:latin typeface="+mn-lt"/>
              </a:rPr>
              <a:t>pre prihlasovanie na </a:t>
            </a:r>
            <a:r>
              <a:rPr lang="sk-SK" sz="2700" b="1" dirty="0" smtClean="0">
                <a:solidFill>
                  <a:schemeClr val="tx1"/>
                </a:solidFill>
                <a:latin typeface="+mn-lt"/>
              </a:rPr>
              <a:t>Erasmus stáže</a:t>
            </a:r>
            <a:r>
              <a:rPr lang="sk-SK" sz="2700" dirty="0" smtClean="0">
                <a:solidFill>
                  <a:schemeClr val="tx1"/>
                </a:solidFill>
                <a:latin typeface="+mn-lt"/>
              </a:rPr>
              <a:t> </a:t>
            </a:r>
            <a:br>
              <a:rPr lang="sk-SK" sz="2700" dirty="0" smtClean="0">
                <a:solidFill>
                  <a:schemeClr val="tx1"/>
                </a:solidFill>
                <a:latin typeface="+mn-lt"/>
              </a:rPr>
            </a:br>
            <a:r>
              <a:rPr lang="sk-SK" sz="2700" dirty="0" smtClean="0">
                <a:solidFill>
                  <a:schemeClr val="tx1"/>
                </a:solidFill>
                <a:latin typeface="+mn-lt"/>
              </a:rPr>
              <a:t>bude </a:t>
            </a:r>
            <a:r>
              <a:rPr lang="sk-SK" sz="2700" b="1" dirty="0" smtClean="0">
                <a:solidFill>
                  <a:srgbClr val="C00000"/>
                </a:solidFill>
                <a:latin typeface="+mn-lt"/>
              </a:rPr>
              <a:t>otvorená pre LS 2025/2026 a to s termínom prihlásenia </a:t>
            </a:r>
            <a:r>
              <a:rPr lang="sk-SK" sz="2700" b="1" dirty="0" smtClean="0">
                <a:solidFill>
                  <a:srgbClr val="C00000"/>
                </a:solidFill>
                <a:latin typeface="+mn-lt"/>
              </a:rPr>
              <a:t>do</a:t>
            </a:r>
            <a:r>
              <a:rPr lang="sk-SK" sz="2700" b="1" dirty="0">
                <a:solidFill>
                  <a:srgbClr val="C00000"/>
                </a:solidFill>
                <a:latin typeface="+mn-lt"/>
              </a:rPr>
              <a:t> </a:t>
            </a:r>
            <a:r>
              <a:rPr lang="sk-SK" sz="2700" b="1" dirty="0" smtClean="0">
                <a:solidFill>
                  <a:srgbClr val="C00000"/>
                </a:solidFill>
                <a:latin typeface="+mn-lt"/>
              </a:rPr>
              <a:t>konca novembra (štúdium) a do konca zimného semestra (stáž)</a:t>
            </a:r>
            <a:r>
              <a:rPr lang="sk-SK" sz="2700" b="1" dirty="0">
                <a:solidFill>
                  <a:srgbClr val="C00000"/>
                </a:solidFill>
                <a:latin typeface="+mn-lt"/>
              </a:rPr>
              <a:t/>
            </a:r>
            <a:br>
              <a:rPr lang="sk-SK" sz="2700" b="1" dirty="0">
                <a:solidFill>
                  <a:srgbClr val="C00000"/>
                </a:solidFill>
                <a:latin typeface="+mn-lt"/>
              </a:rPr>
            </a:br>
            <a:r>
              <a:rPr lang="sk-SK" sz="2400" u="sng" dirty="0">
                <a:solidFill>
                  <a:schemeClr val="tx1"/>
                </a:solidFill>
              </a:rPr>
              <a:t/>
            </a:r>
            <a:br>
              <a:rPr lang="sk-SK" sz="2400" u="sng" dirty="0">
                <a:solidFill>
                  <a:schemeClr val="tx1"/>
                </a:solidFill>
              </a:rPr>
            </a:br>
            <a:endParaRPr lang="sk-SK" sz="2200" b="1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8" name="Obrázok 7" descr="Interreg"/>
          <p:cNvPicPr/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56" r="15868"/>
          <a:stretch/>
        </p:blipFill>
        <p:spPr bwMode="auto">
          <a:xfrm>
            <a:off x="4283968" y="1076264"/>
            <a:ext cx="3600400" cy="73260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Obrázok 8"/>
          <p:cNvPicPr/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99592" y="896298"/>
            <a:ext cx="1082744" cy="1092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349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7560840" cy="5616623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4400" dirty="0">
                <a:solidFill>
                  <a:schemeClr val="bg1"/>
                </a:solidFill>
                <a:latin typeface="Calibri" panose="020F0502020204030204" pitchFamily="34" charset="0"/>
              </a:rPr>
              <a:t/>
            </a:r>
            <a:br>
              <a:rPr lang="sk-SK" sz="44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sk-SK" sz="4400" dirty="0">
                <a:solidFill>
                  <a:schemeClr val="bg1"/>
                </a:solidFill>
                <a:latin typeface="Calibri" panose="020F0502020204030204" pitchFamily="34" charset="0"/>
              </a:rPr>
              <a:t/>
            </a:r>
            <a:br>
              <a:rPr lang="sk-SK" sz="44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sk-SK" sz="4000" u="sng" dirty="0" smtClean="0">
                <a:solidFill>
                  <a:srgbClr val="000092"/>
                </a:solidFill>
                <a:latin typeface="+mn-lt"/>
              </a:rPr>
              <a:t>Kto schvaľuje mobilitu? </a:t>
            </a:r>
            <a:br>
              <a:rPr lang="sk-SK" sz="4000" u="sng" dirty="0" smtClean="0">
                <a:solidFill>
                  <a:srgbClr val="000092"/>
                </a:solidFill>
                <a:latin typeface="+mn-lt"/>
              </a:rPr>
            </a:br>
            <a:r>
              <a:rPr lang="sk-SK" sz="4000" u="sng" dirty="0" smtClean="0">
                <a:solidFill>
                  <a:srgbClr val="000092"/>
                </a:solidFill>
                <a:latin typeface="+mn-lt"/>
              </a:rPr>
              <a:t/>
            </a:r>
            <a:br>
              <a:rPr lang="sk-SK" sz="4000" u="sng" dirty="0" smtClean="0">
                <a:solidFill>
                  <a:srgbClr val="000092"/>
                </a:solidFill>
                <a:latin typeface="+mn-lt"/>
              </a:rPr>
            </a:br>
            <a:r>
              <a:rPr lang="sk-SK" b="1" dirty="0"/>
              <a:t>Výber </a:t>
            </a:r>
            <a:r>
              <a:rPr lang="sk-SK" b="1" dirty="0" smtClean="0"/>
              <a:t>uchádzačov o mobilitu </a:t>
            </a:r>
            <a:r>
              <a:rPr lang="sk-SK" b="1" dirty="0"/>
              <a:t>organizačne </a:t>
            </a:r>
            <a:r>
              <a:rPr lang="sk-SK" b="1" dirty="0" smtClean="0"/>
              <a:t>zabezpečuje </a:t>
            </a:r>
            <a:r>
              <a:rPr lang="sk-SK" dirty="0">
                <a:solidFill>
                  <a:srgbClr val="C00000"/>
                </a:solidFill>
              </a:rPr>
              <a:t>dekan fakulty </a:t>
            </a:r>
            <a:r>
              <a:rPr lang="sk-SK" dirty="0"/>
              <a:t>v súčinnosti s prodekanom pre medzinárodné </a:t>
            </a:r>
            <a:r>
              <a:rPr lang="sk-SK" dirty="0" smtClean="0"/>
              <a:t>vzťahy </a:t>
            </a:r>
            <a:r>
              <a:rPr lang="sk-SK" dirty="0" smtClean="0"/>
              <a:t>fakulty</a:t>
            </a:r>
            <a:r>
              <a:rPr lang="sk-SK" sz="2700" dirty="0">
                <a:solidFill>
                  <a:schemeClr val="tx1"/>
                </a:solidFill>
              </a:rPr>
              <a:t> </a:t>
            </a:r>
            <a:r>
              <a:rPr lang="sk-SK" sz="2700" dirty="0" smtClean="0">
                <a:solidFill>
                  <a:schemeClr val="tx1"/>
                </a:solidFill>
              </a:rPr>
              <a:t>a prorektorkou pre medzinárodné vzťahy. </a:t>
            </a:r>
            <a:r>
              <a:rPr lang="sk-SK" sz="2700" dirty="0" smtClean="0">
                <a:solidFill>
                  <a:schemeClr val="tx1"/>
                </a:solidFill>
              </a:rPr>
              <a:t/>
            </a:r>
            <a:br>
              <a:rPr lang="sk-SK" sz="2700" dirty="0" smtClean="0">
                <a:solidFill>
                  <a:schemeClr val="tx1"/>
                </a:solidFill>
              </a:rPr>
            </a:br>
            <a:r>
              <a:rPr lang="sk-SK" sz="2700" dirty="0" smtClean="0">
                <a:solidFill>
                  <a:schemeClr val="tx1"/>
                </a:solidFill>
              </a:rPr>
              <a:t/>
            </a:r>
            <a:br>
              <a:rPr lang="sk-SK" sz="2700" dirty="0" smtClean="0">
                <a:solidFill>
                  <a:schemeClr val="tx1"/>
                </a:solidFill>
              </a:rPr>
            </a:br>
            <a:r>
              <a:rPr lang="sk-SK" sz="2700" dirty="0" smtClean="0">
                <a:solidFill>
                  <a:schemeClr val="tx1"/>
                </a:solidFill>
              </a:rPr>
              <a:t>Fakultami vybraných uchádzačov a dĺžku ich mobility </a:t>
            </a:r>
            <a:r>
              <a:rPr lang="sk-SK" sz="2700" b="1" dirty="0" smtClean="0">
                <a:solidFill>
                  <a:schemeClr val="tx1"/>
                </a:solidFill>
              </a:rPr>
              <a:t>následne odsúhlasuje </a:t>
            </a:r>
            <a:r>
              <a:rPr lang="sk-SK" sz="2700" dirty="0" smtClean="0">
                <a:solidFill>
                  <a:schemeClr val="tx1"/>
                </a:solidFill>
              </a:rPr>
              <a:t>(z hľadiska oprávnenosti mobility a finančných možností UKF) </a:t>
            </a:r>
            <a:r>
              <a:rPr lang="sk-SK" sz="2700" dirty="0" smtClean="0">
                <a:solidFill>
                  <a:srgbClr val="C00000"/>
                </a:solidFill>
              </a:rPr>
              <a:t>Rektorát UKF.</a:t>
            </a:r>
            <a:r>
              <a:rPr lang="sk-SK" sz="3100" dirty="0" smtClean="0">
                <a:solidFill>
                  <a:srgbClr val="C00000"/>
                </a:solidFill>
              </a:rPr>
              <a:t/>
            </a:r>
            <a:br>
              <a:rPr lang="sk-SK" sz="3100" dirty="0" smtClean="0">
                <a:solidFill>
                  <a:srgbClr val="C00000"/>
                </a:solidFill>
              </a:rPr>
            </a:br>
            <a:endParaRPr lang="sk-SK" sz="3100" b="1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8" name="Obrázok 7" descr="Interreg"/>
          <p:cNvPicPr/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56" r="15868"/>
          <a:stretch/>
        </p:blipFill>
        <p:spPr bwMode="auto">
          <a:xfrm>
            <a:off x="4283968" y="1076264"/>
            <a:ext cx="3600400" cy="73260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Obrázok 8"/>
          <p:cNvPicPr/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99592" y="896298"/>
            <a:ext cx="1082744" cy="1092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963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7560840" cy="5616623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4400" dirty="0">
                <a:solidFill>
                  <a:schemeClr val="bg1"/>
                </a:solidFill>
                <a:latin typeface="Calibri" panose="020F0502020204030204" pitchFamily="34" charset="0"/>
              </a:rPr>
              <a:t/>
            </a:r>
            <a:br>
              <a:rPr lang="sk-SK" sz="44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sk-SK" sz="4400" dirty="0">
                <a:solidFill>
                  <a:schemeClr val="bg1"/>
                </a:solidFill>
                <a:latin typeface="Calibri" panose="020F0502020204030204" pitchFamily="34" charset="0"/>
              </a:rPr>
              <a:t/>
            </a:r>
            <a:br>
              <a:rPr lang="sk-SK" sz="44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sk-SK" sz="4000" u="sng" dirty="0" smtClean="0">
                <a:solidFill>
                  <a:srgbClr val="000092"/>
                </a:solidFill>
                <a:latin typeface="+mn-lt"/>
              </a:rPr>
              <a:t>Čo nasleduje ďalej? </a:t>
            </a:r>
            <a:br>
              <a:rPr lang="sk-SK" sz="4000" u="sng" dirty="0" smtClean="0">
                <a:solidFill>
                  <a:srgbClr val="000092"/>
                </a:solidFill>
                <a:latin typeface="+mn-lt"/>
              </a:rPr>
            </a:br>
            <a:r>
              <a:rPr lang="sk-SK" sz="4000" u="sng" dirty="0" smtClean="0">
                <a:solidFill>
                  <a:srgbClr val="000092"/>
                </a:solidFill>
                <a:latin typeface="+mn-lt"/>
              </a:rPr>
              <a:t/>
            </a:r>
            <a:br>
              <a:rPr lang="sk-SK" sz="4000" u="sng" dirty="0" smtClean="0">
                <a:solidFill>
                  <a:srgbClr val="000092"/>
                </a:solidFill>
                <a:latin typeface="+mn-lt"/>
              </a:rPr>
            </a:br>
            <a:r>
              <a:rPr lang="sk-SK" sz="2700" dirty="0" smtClean="0">
                <a:solidFill>
                  <a:schemeClr val="tx1"/>
                </a:solidFill>
              </a:rPr>
              <a:t>Po schválení mobility predložíš na </a:t>
            </a:r>
            <a:r>
              <a:rPr lang="sk-SK" sz="2700" dirty="0" smtClean="0">
                <a:solidFill>
                  <a:schemeClr val="tx1"/>
                </a:solidFill>
              </a:rPr>
              <a:t>Oddelenie pre medzinárodné vzťahy  </a:t>
            </a:r>
            <a:r>
              <a:rPr lang="sk-SK" sz="2700" dirty="0" smtClean="0">
                <a:solidFill>
                  <a:schemeClr val="tx1"/>
                </a:solidFill>
              </a:rPr>
              <a:t>UKF </a:t>
            </a:r>
            <a:r>
              <a:rPr lang="sk-SK" sz="2700" dirty="0" err="1" smtClean="0">
                <a:solidFill>
                  <a:srgbClr val="C00000"/>
                </a:solidFill>
              </a:rPr>
              <a:t>Learning</a:t>
            </a:r>
            <a:r>
              <a:rPr lang="sk-SK" sz="2700" dirty="0" smtClean="0">
                <a:solidFill>
                  <a:srgbClr val="C00000"/>
                </a:solidFill>
              </a:rPr>
              <a:t> </a:t>
            </a:r>
            <a:r>
              <a:rPr lang="sk-SK" sz="2700" dirty="0" err="1" smtClean="0">
                <a:solidFill>
                  <a:srgbClr val="C00000"/>
                </a:solidFill>
              </a:rPr>
              <a:t>Agreement</a:t>
            </a:r>
            <a:r>
              <a:rPr lang="sk-SK" sz="2700" dirty="0" smtClean="0">
                <a:solidFill>
                  <a:schemeClr val="tx1"/>
                </a:solidFill>
              </a:rPr>
              <a:t> (plán štúdia/stáže) </a:t>
            </a:r>
            <a:r>
              <a:rPr lang="sk-SK" sz="2700" dirty="0" smtClean="0">
                <a:solidFill>
                  <a:srgbClr val="C00000"/>
                </a:solidFill>
              </a:rPr>
              <a:t>a ďalšie podklady </a:t>
            </a:r>
            <a:r>
              <a:rPr lang="sk-SK" sz="2700" dirty="0" smtClean="0">
                <a:solidFill>
                  <a:schemeClr val="tx1"/>
                </a:solidFill>
              </a:rPr>
              <a:t>podľa pokynu Erasmus koordinátora </a:t>
            </a:r>
            <a:r>
              <a:rPr lang="sk-SK" sz="2700" dirty="0" smtClean="0">
                <a:solidFill>
                  <a:schemeClr val="tx1"/>
                </a:solidFill>
              </a:rPr>
              <a:t>IRO UKF</a:t>
            </a:r>
            <a:r>
              <a:rPr lang="sk-SK" sz="2700" dirty="0" smtClean="0">
                <a:solidFill>
                  <a:schemeClr val="tx1"/>
                </a:solidFill>
              </a:rPr>
              <a:t>.</a:t>
            </a:r>
            <a:r>
              <a:rPr lang="sk-SK" sz="2700" dirty="0" smtClean="0">
                <a:solidFill>
                  <a:schemeClr val="tx1"/>
                </a:solidFill>
              </a:rPr>
              <a:t/>
            </a:r>
            <a:br>
              <a:rPr lang="sk-SK" sz="2700" dirty="0" smtClean="0">
                <a:solidFill>
                  <a:schemeClr val="tx1"/>
                </a:solidFill>
              </a:rPr>
            </a:br>
            <a:r>
              <a:rPr lang="sk-SK" sz="2700" dirty="0" smtClean="0">
                <a:solidFill>
                  <a:schemeClr val="tx1"/>
                </a:solidFill>
              </a:rPr>
              <a:t/>
            </a:r>
            <a:br>
              <a:rPr lang="sk-SK" sz="2700" dirty="0" smtClean="0">
                <a:solidFill>
                  <a:schemeClr val="tx1"/>
                </a:solidFill>
              </a:rPr>
            </a:br>
            <a:r>
              <a:rPr lang="sk-SK" sz="2700" dirty="0" smtClean="0">
                <a:solidFill>
                  <a:schemeClr val="tx1"/>
                </a:solidFill>
              </a:rPr>
              <a:t>Posledným krokom je podpísanie </a:t>
            </a:r>
            <a:r>
              <a:rPr lang="sk-SK" sz="2700" dirty="0" smtClean="0">
                <a:solidFill>
                  <a:srgbClr val="C00000"/>
                </a:solidFill>
              </a:rPr>
              <a:t>Erasmus finančnej zmluvy a prevod grantu.</a:t>
            </a:r>
            <a:r>
              <a:rPr lang="sk-SK" sz="3100" dirty="0" smtClean="0">
                <a:solidFill>
                  <a:srgbClr val="C00000"/>
                </a:solidFill>
              </a:rPr>
              <a:t/>
            </a:r>
            <a:br>
              <a:rPr lang="sk-SK" sz="3100" dirty="0" smtClean="0">
                <a:solidFill>
                  <a:srgbClr val="C00000"/>
                </a:solidFill>
              </a:rPr>
            </a:br>
            <a:endParaRPr lang="sk-SK" sz="3100" b="1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8" name="Obrázok 7" descr="Interreg"/>
          <p:cNvPicPr/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56" r="15868"/>
          <a:stretch/>
        </p:blipFill>
        <p:spPr bwMode="auto">
          <a:xfrm>
            <a:off x="4283968" y="1076264"/>
            <a:ext cx="3600400" cy="73260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Obrázok 8"/>
          <p:cNvPicPr/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99592" y="896298"/>
            <a:ext cx="1082744" cy="1092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441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7560840" cy="5616623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 smtClean="0">
                <a:solidFill>
                  <a:schemeClr val="tx1"/>
                </a:solidFill>
              </a:rPr>
              <a:t/>
            </a:r>
            <a:br>
              <a:rPr lang="sk-SK" sz="2000" dirty="0" smtClean="0">
                <a:solidFill>
                  <a:schemeClr val="tx1"/>
                </a:solidFill>
              </a:rPr>
            </a:br>
            <a:r>
              <a:rPr lang="sk-SK" sz="4400" dirty="0">
                <a:solidFill>
                  <a:schemeClr val="bg1"/>
                </a:solidFill>
                <a:latin typeface="Calibri" panose="020F0502020204030204" pitchFamily="34" charset="0"/>
              </a:rPr>
              <a:t/>
            </a:r>
            <a:br>
              <a:rPr lang="sk-SK" sz="44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sk-SK" sz="4400" dirty="0">
                <a:solidFill>
                  <a:schemeClr val="bg1"/>
                </a:solidFill>
                <a:latin typeface="Calibri" panose="020F0502020204030204" pitchFamily="34" charset="0"/>
              </a:rPr>
              <a:t/>
            </a:r>
            <a:br>
              <a:rPr lang="sk-SK" sz="44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sk-SK" sz="4400" dirty="0">
                <a:solidFill>
                  <a:schemeClr val="bg1"/>
                </a:solidFill>
                <a:latin typeface="Calibri" panose="020F0502020204030204" pitchFamily="34" charset="0"/>
              </a:rPr>
              <a:t/>
            </a:r>
            <a:br>
              <a:rPr lang="sk-SK" sz="44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sk-SK" sz="4000" u="sng" dirty="0" smtClean="0">
                <a:solidFill>
                  <a:srgbClr val="000092"/>
                </a:solidFill>
                <a:latin typeface="+mn-lt"/>
              </a:rPr>
              <a:t>Erasmus web UKF </a:t>
            </a:r>
            <a:r>
              <a:rPr lang="sk-SK" sz="4900" u="sng" dirty="0" smtClean="0">
                <a:solidFill>
                  <a:srgbClr val="000092"/>
                </a:solidFill>
                <a:latin typeface="+mn-lt"/>
              </a:rPr>
              <a:t/>
            </a:r>
            <a:br>
              <a:rPr lang="sk-SK" sz="4900" u="sng" dirty="0" smtClean="0">
                <a:solidFill>
                  <a:srgbClr val="000092"/>
                </a:solidFill>
                <a:latin typeface="+mn-lt"/>
              </a:rPr>
            </a:br>
            <a:r>
              <a:rPr lang="sk-SK" sz="2700" b="1" dirty="0" smtClean="0">
                <a:solidFill>
                  <a:srgbClr val="C00000"/>
                </a:solidFill>
                <a:latin typeface="+mn-lt"/>
              </a:rPr>
              <a:t>Ponuky na stáž - pomôcka:</a:t>
            </a:r>
            <a:br>
              <a:rPr lang="sk-SK" sz="2700" b="1" dirty="0" smtClean="0">
                <a:solidFill>
                  <a:srgbClr val="C00000"/>
                </a:solidFill>
                <a:latin typeface="+mn-lt"/>
              </a:rPr>
            </a:br>
            <a:r>
              <a:rPr lang="sk-SK" sz="2000" b="1" dirty="0">
                <a:solidFill>
                  <a:srgbClr val="C00000"/>
                </a:solidFill>
                <a:latin typeface="+mn-lt"/>
              </a:rPr>
              <a:t>https://www.ukf.sk/granty/erasmus/staz-krajiny-eu-a-ehp</a:t>
            </a:r>
            <a:r>
              <a:rPr lang="sk-SK" sz="4900" u="sng" dirty="0" smtClean="0">
                <a:solidFill>
                  <a:srgbClr val="000092"/>
                </a:solidFill>
                <a:latin typeface="+mn-lt"/>
              </a:rPr>
              <a:t/>
            </a:r>
            <a:br>
              <a:rPr lang="sk-SK" sz="4900" u="sng" dirty="0" smtClean="0">
                <a:solidFill>
                  <a:srgbClr val="000092"/>
                </a:solidFill>
                <a:latin typeface="+mn-lt"/>
              </a:rPr>
            </a:br>
            <a:r>
              <a:rPr lang="sk-SK" sz="4900" u="sng" dirty="0" smtClean="0">
                <a:solidFill>
                  <a:srgbClr val="000092"/>
                </a:solidFill>
                <a:latin typeface="+mn-lt"/>
              </a:rPr>
              <a:t/>
            </a:r>
            <a:br>
              <a:rPr lang="sk-SK" sz="4900" u="sng" dirty="0" smtClean="0">
                <a:solidFill>
                  <a:srgbClr val="000092"/>
                </a:solidFill>
                <a:latin typeface="+mn-lt"/>
              </a:rPr>
            </a:br>
            <a:r>
              <a:rPr lang="sk-SK" sz="4900" u="sng" dirty="0">
                <a:solidFill>
                  <a:srgbClr val="000092"/>
                </a:solidFill>
                <a:latin typeface="+mn-lt"/>
              </a:rPr>
              <a:t/>
            </a:r>
            <a:br>
              <a:rPr lang="sk-SK" sz="4900" u="sng" dirty="0">
                <a:solidFill>
                  <a:srgbClr val="000092"/>
                </a:solidFill>
                <a:latin typeface="+mn-lt"/>
              </a:rPr>
            </a:br>
            <a:r>
              <a:rPr lang="sk-SK" sz="5300" u="sng" dirty="0" smtClean="0">
                <a:solidFill>
                  <a:srgbClr val="000092"/>
                </a:solidFill>
                <a:latin typeface="+mn-lt"/>
              </a:rPr>
              <a:t/>
            </a:r>
            <a:br>
              <a:rPr lang="sk-SK" sz="5300" u="sng" dirty="0" smtClean="0">
                <a:solidFill>
                  <a:srgbClr val="000092"/>
                </a:solidFill>
                <a:latin typeface="+mn-lt"/>
              </a:rPr>
            </a:br>
            <a:endParaRPr lang="sk-SK" sz="3600" b="1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8" name="Obrázok 7" descr="Interreg"/>
          <p:cNvPicPr/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56" r="15868"/>
          <a:stretch/>
        </p:blipFill>
        <p:spPr bwMode="auto">
          <a:xfrm>
            <a:off x="4283968" y="1076264"/>
            <a:ext cx="3600400" cy="73260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Obrázok 8"/>
          <p:cNvPicPr/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99592" y="896298"/>
            <a:ext cx="1082744" cy="1092541"/>
          </a:xfrm>
          <a:prstGeom prst="rect">
            <a:avLst/>
          </a:prstGeom>
        </p:spPr>
      </p:pic>
      <p:pic>
        <p:nvPicPr>
          <p:cNvPr id="7" name="Obrázok 6"/>
          <p:cNvPicPr/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9260" t="30981" r="49733" b="42446"/>
          <a:stretch/>
        </p:blipFill>
        <p:spPr bwMode="auto">
          <a:xfrm>
            <a:off x="539552" y="3717033"/>
            <a:ext cx="7560840" cy="259228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715003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7560840" cy="5616623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 smtClean="0">
                <a:solidFill>
                  <a:schemeClr val="tx1"/>
                </a:solidFill>
              </a:rPr>
              <a:t/>
            </a:r>
            <a:br>
              <a:rPr lang="sk-SK" sz="2000" dirty="0" smtClean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 smtClean="0">
                <a:solidFill>
                  <a:schemeClr val="tx1"/>
                </a:solidFill>
              </a:rPr>
              <a:t/>
            </a:r>
            <a:br>
              <a:rPr lang="sk-SK" sz="2000" dirty="0" smtClean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 smtClean="0">
                <a:solidFill>
                  <a:schemeClr val="tx1"/>
                </a:solidFill>
              </a:rPr>
              <a:t/>
            </a:r>
            <a:br>
              <a:rPr lang="sk-SK" sz="2000" dirty="0" smtClean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  <a:latin typeface="+mn-lt"/>
              </a:rPr>
              <a:t/>
            </a:r>
            <a:br>
              <a:rPr lang="sk-SK" sz="2000" dirty="0">
                <a:solidFill>
                  <a:schemeClr val="tx1"/>
                </a:solidFill>
                <a:latin typeface="+mn-lt"/>
              </a:rPr>
            </a:br>
            <a:r>
              <a:rPr lang="sk-SK" sz="2000" dirty="0">
                <a:solidFill>
                  <a:schemeClr val="tx1"/>
                </a:solidFill>
                <a:latin typeface="+mn-lt"/>
              </a:rPr>
              <a:t/>
            </a:r>
            <a:br>
              <a:rPr lang="sk-SK" sz="2000" dirty="0">
                <a:solidFill>
                  <a:schemeClr val="tx1"/>
                </a:solidFill>
                <a:latin typeface="+mn-lt"/>
              </a:rPr>
            </a:br>
            <a:r>
              <a:rPr lang="sk-SK" sz="2000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sk-SK" sz="2000" dirty="0" smtClean="0">
                <a:solidFill>
                  <a:schemeClr val="tx1"/>
                </a:solidFill>
                <a:latin typeface="+mn-lt"/>
              </a:rPr>
            </a:br>
            <a:r>
              <a:rPr lang="sk-SK" sz="5300" u="sng" dirty="0" smtClean="0">
                <a:solidFill>
                  <a:srgbClr val="000092"/>
                </a:solidFill>
                <a:latin typeface="+mn-lt"/>
              </a:rPr>
              <a:t/>
            </a:r>
            <a:br>
              <a:rPr lang="sk-SK" sz="5300" u="sng" dirty="0" smtClean="0">
                <a:solidFill>
                  <a:srgbClr val="000092"/>
                </a:solidFill>
                <a:latin typeface="+mn-lt"/>
              </a:rPr>
            </a:br>
            <a:r>
              <a:rPr lang="sk-SK" sz="5300" u="sng" dirty="0" smtClean="0">
                <a:solidFill>
                  <a:srgbClr val="000092"/>
                </a:solidFill>
                <a:latin typeface="+mn-lt"/>
              </a:rPr>
              <a:t/>
            </a:r>
            <a:br>
              <a:rPr lang="sk-SK" sz="5300" u="sng" dirty="0" smtClean="0">
                <a:solidFill>
                  <a:srgbClr val="000092"/>
                </a:solidFill>
                <a:latin typeface="+mn-lt"/>
              </a:rPr>
            </a:br>
            <a:r>
              <a:rPr lang="sk-SK" sz="4000" u="sng" dirty="0">
                <a:solidFill>
                  <a:srgbClr val="000092"/>
                </a:solidFill>
                <a:latin typeface="+mn-lt"/>
              </a:rPr>
              <a:t>Čo je </a:t>
            </a:r>
            <a:r>
              <a:rPr lang="sk-SK" sz="4000" u="sng" dirty="0" err="1" smtClean="0">
                <a:solidFill>
                  <a:srgbClr val="000092"/>
                </a:solidFill>
                <a:latin typeface="+mn-lt"/>
              </a:rPr>
              <a:t>Erasmus</a:t>
            </a:r>
            <a:r>
              <a:rPr lang="sk-SK" sz="4000" u="sng" dirty="0" smtClean="0">
                <a:solidFill>
                  <a:srgbClr val="000092"/>
                </a:solidFill>
                <a:latin typeface="+mn-lt"/>
              </a:rPr>
              <a:t>+ mobilita KA171?</a:t>
            </a:r>
            <a:r>
              <a:rPr lang="sk-SK" sz="5300" u="sng" dirty="0" smtClean="0">
                <a:solidFill>
                  <a:srgbClr val="000092"/>
                </a:solidFill>
                <a:latin typeface="+mn-lt"/>
              </a:rPr>
              <a:t/>
            </a:r>
            <a:br>
              <a:rPr lang="sk-SK" sz="5300" u="sng" dirty="0" smtClean="0">
                <a:solidFill>
                  <a:srgbClr val="000092"/>
                </a:solidFill>
                <a:latin typeface="+mn-lt"/>
              </a:rPr>
            </a:br>
            <a:r>
              <a:rPr lang="sk-SK" sz="3100" dirty="0" smtClean="0">
                <a:solidFill>
                  <a:schemeClr val="tx1"/>
                </a:solidFill>
              </a:rPr>
              <a:t> </a:t>
            </a:r>
            <a:r>
              <a:rPr lang="sk-SK" sz="3100" dirty="0">
                <a:solidFill>
                  <a:schemeClr val="tx1"/>
                </a:solidFill>
              </a:rPr>
              <a:t/>
            </a:r>
            <a:br>
              <a:rPr lang="sk-SK" sz="3100" dirty="0">
                <a:solidFill>
                  <a:schemeClr val="tx1"/>
                </a:solidFill>
              </a:rPr>
            </a:br>
            <a:r>
              <a:rPr lang="sk-SK" sz="2700" b="1" dirty="0" smtClean="0">
                <a:solidFill>
                  <a:schemeClr val="tx1"/>
                </a:solidFill>
              </a:rPr>
              <a:t>Samostatný </a:t>
            </a:r>
            <a:r>
              <a:rPr lang="sk-SK" sz="2700" b="1" dirty="0">
                <a:solidFill>
                  <a:schemeClr val="tx1"/>
                </a:solidFill>
              </a:rPr>
              <a:t>p</a:t>
            </a:r>
            <a:r>
              <a:rPr lang="sk-SK" sz="2700" b="1" dirty="0" smtClean="0">
                <a:solidFill>
                  <a:schemeClr val="tx1"/>
                </a:solidFill>
              </a:rPr>
              <a:t>rojekt UKF – Akcia KA171 </a:t>
            </a:r>
            <a:r>
              <a:rPr lang="sk-SK" sz="2700" dirty="0" smtClean="0">
                <a:solidFill>
                  <a:schemeClr val="tx1"/>
                </a:solidFill>
              </a:rPr>
              <a:t>ponúka možnosť mobility </a:t>
            </a:r>
            <a:r>
              <a:rPr lang="sk-SK" sz="2700" b="1" dirty="0" smtClean="0">
                <a:solidFill>
                  <a:srgbClr val="C00000"/>
                </a:solidFill>
              </a:rPr>
              <a:t>v krajinách mimo EÚ a EHP (tzv. tretie krajiny</a:t>
            </a:r>
            <a:r>
              <a:rPr lang="sk-SK" sz="2700" dirty="0" smtClean="0">
                <a:solidFill>
                  <a:srgbClr val="C00000"/>
                </a:solidFill>
              </a:rPr>
              <a:t>).</a:t>
            </a:r>
            <a:br>
              <a:rPr lang="sk-SK" sz="2700" dirty="0" smtClean="0">
                <a:solidFill>
                  <a:srgbClr val="C00000"/>
                </a:solidFill>
              </a:rPr>
            </a:br>
            <a:r>
              <a:rPr lang="sk-SK" sz="2700" dirty="0" smtClean="0">
                <a:solidFill>
                  <a:srgbClr val="C00000"/>
                </a:solidFill>
              </a:rPr>
              <a:t/>
            </a:r>
            <a:br>
              <a:rPr lang="sk-SK" sz="2700" dirty="0" smtClean="0">
                <a:solidFill>
                  <a:srgbClr val="C00000"/>
                </a:solidFill>
              </a:rPr>
            </a:br>
            <a:r>
              <a:rPr lang="sk-SK" sz="2700" dirty="0">
                <a:solidFill>
                  <a:schemeClr val="tx1"/>
                </a:solidFill>
              </a:rPr>
              <a:t>P</a:t>
            </a:r>
            <a:r>
              <a:rPr lang="sk-SK" sz="2700" dirty="0">
                <a:solidFill>
                  <a:schemeClr val="tx1"/>
                </a:solidFill>
                <a:latin typeface="Calibri" panose="020F0502020204030204" pitchFamily="34" charset="0"/>
              </a:rPr>
              <a:t>rojekt je viazaný na spoluprácu </a:t>
            </a:r>
            <a:r>
              <a:rPr lang="sk-SK" sz="2700" dirty="0">
                <a:solidFill>
                  <a:srgbClr val="C00000"/>
                </a:solidFill>
                <a:latin typeface="Calibri" panose="020F0502020204030204" pitchFamily="34" charset="0"/>
              </a:rPr>
              <a:t>konkrétnych pracovísk </a:t>
            </a:r>
            <a:br>
              <a:rPr lang="sk-SK" sz="2700" dirty="0">
                <a:solidFill>
                  <a:srgbClr val="C00000"/>
                </a:solidFill>
                <a:latin typeface="Calibri" panose="020F0502020204030204" pitchFamily="34" charset="0"/>
              </a:rPr>
            </a:br>
            <a:r>
              <a:rPr lang="sk-SK" sz="2700" dirty="0">
                <a:solidFill>
                  <a:srgbClr val="C00000"/>
                </a:solidFill>
                <a:latin typeface="Calibri" panose="020F0502020204030204" pitchFamily="34" charset="0"/>
              </a:rPr>
              <a:t>UKF s konkrétnymi inštitúciami</a:t>
            </a:r>
            <a:r>
              <a:rPr lang="sk-SK" sz="270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sk-SK" sz="2700" dirty="0" smtClean="0">
                <a:solidFill>
                  <a:schemeClr val="tx1"/>
                </a:solidFill>
                <a:latin typeface="Calibri" panose="020F0502020204030204" pitchFamily="34" charset="0"/>
              </a:rPr>
              <a:t>vopred schválenými </a:t>
            </a:r>
            <a:r>
              <a:rPr lang="sk-SK" sz="2700" dirty="0">
                <a:solidFill>
                  <a:schemeClr val="tx1"/>
                </a:solidFill>
                <a:latin typeface="Calibri" panose="020F0502020204030204" pitchFamily="34" charset="0"/>
              </a:rPr>
              <a:t>v projekte UKF.</a:t>
            </a:r>
            <a:br>
              <a:rPr lang="sk-SK" sz="2700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endParaRPr lang="sk-SK" sz="27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8" name="Obrázok 7" descr="Interreg"/>
          <p:cNvPicPr/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56" r="15868"/>
          <a:stretch/>
        </p:blipFill>
        <p:spPr bwMode="auto">
          <a:xfrm>
            <a:off x="4283968" y="1076264"/>
            <a:ext cx="3600400" cy="73260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Obrázok 8"/>
          <p:cNvPicPr/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99592" y="896298"/>
            <a:ext cx="1082744" cy="1092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406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7560840" cy="5616623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 smtClean="0">
                <a:solidFill>
                  <a:schemeClr val="tx1"/>
                </a:solidFill>
              </a:rPr>
              <a:t/>
            </a:r>
            <a:br>
              <a:rPr lang="sk-SK" sz="2000" dirty="0" smtClean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 smtClean="0">
                <a:solidFill>
                  <a:schemeClr val="tx1"/>
                </a:solidFill>
              </a:rPr>
              <a:t/>
            </a:r>
            <a:br>
              <a:rPr lang="sk-SK" sz="2000" dirty="0" smtClean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 smtClean="0">
                <a:solidFill>
                  <a:schemeClr val="tx1"/>
                </a:solidFill>
              </a:rPr>
              <a:t/>
            </a:r>
            <a:br>
              <a:rPr lang="sk-SK" sz="2000" dirty="0" smtClean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  <a:latin typeface="+mn-lt"/>
              </a:rPr>
              <a:t/>
            </a:r>
            <a:br>
              <a:rPr lang="sk-SK" sz="2000" dirty="0">
                <a:solidFill>
                  <a:schemeClr val="tx1"/>
                </a:solidFill>
                <a:latin typeface="+mn-lt"/>
              </a:rPr>
            </a:br>
            <a:r>
              <a:rPr lang="sk-SK" sz="2000" dirty="0">
                <a:solidFill>
                  <a:schemeClr val="tx1"/>
                </a:solidFill>
                <a:latin typeface="+mn-lt"/>
              </a:rPr>
              <a:t/>
            </a:r>
            <a:br>
              <a:rPr lang="sk-SK" sz="2000" dirty="0">
                <a:solidFill>
                  <a:schemeClr val="tx1"/>
                </a:solidFill>
                <a:latin typeface="+mn-lt"/>
              </a:rPr>
            </a:br>
            <a:r>
              <a:rPr lang="sk-SK" sz="2000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sk-SK" sz="2000" dirty="0" smtClean="0">
                <a:solidFill>
                  <a:schemeClr val="tx1"/>
                </a:solidFill>
                <a:latin typeface="+mn-lt"/>
              </a:rPr>
            </a:br>
            <a:r>
              <a:rPr lang="sk-SK" sz="5300" u="sng" dirty="0" smtClean="0">
                <a:solidFill>
                  <a:srgbClr val="000092"/>
                </a:solidFill>
                <a:latin typeface="+mn-lt"/>
              </a:rPr>
              <a:t/>
            </a:r>
            <a:br>
              <a:rPr lang="sk-SK" sz="5300" u="sng" dirty="0" smtClean="0">
                <a:solidFill>
                  <a:srgbClr val="000092"/>
                </a:solidFill>
                <a:latin typeface="+mn-lt"/>
              </a:rPr>
            </a:br>
            <a:r>
              <a:rPr lang="sk-SK" sz="5300" u="sng" dirty="0" smtClean="0">
                <a:solidFill>
                  <a:srgbClr val="000092"/>
                </a:solidFill>
                <a:latin typeface="+mn-lt"/>
              </a:rPr>
              <a:t/>
            </a:r>
            <a:br>
              <a:rPr lang="sk-SK" sz="5300" u="sng" dirty="0" smtClean="0">
                <a:solidFill>
                  <a:srgbClr val="000092"/>
                </a:solidFill>
                <a:latin typeface="+mn-lt"/>
              </a:rPr>
            </a:br>
            <a:r>
              <a:rPr lang="sk-SK" sz="4000" u="sng" dirty="0">
                <a:solidFill>
                  <a:srgbClr val="000092"/>
                </a:solidFill>
                <a:latin typeface="+mn-lt"/>
              </a:rPr>
              <a:t>Podmienky</a:t>
            </a:r>
            <a:r>
              <a:rPr lang="sk-SK" sz="4000" u="sng" dirty="0" smtClean="0">
                <a:solidFill>
                  <a:srgbClr val="000092"/>
                </a:solidFill>
                <a:latin typeface="+mn-lt"/>
              </a:rPr>
              <a:t> Erasmus+ mobility </a:t>
            </a:r>
            <a:r>
              <a:rPr lang="sk-SK" sz="4000" u="sng" dirty="0" smtClean="0">
                <a:solidFill>
                  <a:srgbClr val="000092"/>
                </a:solidFill>
                <a:latin typeface="+mn-lt"/>
              </a:rPr>
              <a:t>KA171</a:t>
            </a:r>
            <a:br>
              <a:rPr lang="sk-SK" sz="4000" u="sng" dirty="0" smtClean="0">
                <a:solidFill>
                  <a:srgbClr val="000092"/>
                </a:solidFill>
                <a:latin typeface="+mn-lt"/>
              </a:rPr>
            </a:br>
            <a:r>
              <a:rPr lang="sk-SK" sz="4000" u="sng" dirty="0" smtClean="0">
                <a:solidFill>
                  <a:srgbClr val="000092"/>
                </a:solidFill>
                <a:latin typeface="+mn-lt"/>
              </a:rPr>
              <a:t>krajiny mimo EÚ a EHP</a:t>
            </a:r>
            <a:r>
              <a:rPr lang="sk-SK" sz="4000" u="sng" dirty="0" smtClean="0">
                <a:solidFill>
                  <a:srgbClr val="000092"/>
                </a:solidFill>
                <a:latin typeface="+mn-lt"/>
              </a:rPr>
              <a:t/>
            </a:r>
            <a:br>
              <a:rPr lang="sk-SK" sz="4000" u="sng" dirty="0" smtClean="0">
                <a:solidFill>
                  <a:srgbClr val="000092"/>
                </a:solidFill>
                <a:latin typeface="+mn-lt"/>
              </a:rPr>
            </a:br>
            <a:r>
              <a:rPr lang="sk-SK" sz="3100" b="1" dirty="0" smtClean="0">
                <a:solidFill>
                  <a:srgbClr val="C00000"/>
                </a:solidFill>
              </a:rPr>
              <a:t> </a:t>
            </a:r>
            <a:r>
              <a:rPr lang="sk-SK" sz="3100" b="1" dirty="0">
                <a:solidFill>
                  <a:srgbClr val="C00000"/>
                </a:solidFill>
              </a:rPr>
              <a:t/>
            </a:r>
            <a:br>
              <a:rPr lang="sk-SK" sz="3100" b="1" dirty="0">
                <a:solidFill>
                  <a:srgbClr val="C00000"/>
                </a:solidFill>
              </a:rPr>
            </a:br>
            <a:r>
              <a:rPr lang="sk-SK" sz="3100" b="1" dirty="0" smtClean="0">
                <a:solidFill>
                  <a:srgbClr val="C00000"/>
                </a:solidFill>
              </a:rPr>
              <a:t>Podmienky pre </a:t>
            </a:r>
            <a:r>
              <a:rPr lang="sk-SK" sz="3100" b="1" dirty="0" smtClean="0">
                <a:solidFill>
                  <a:srgbClr val="C00000"/>
                </a:solidFill>
              </a:rPr>
              <a:t>mobilitu:</a:t>
            </a:r>
            <a:br>
              <a:rPr lang="sk-SK" sz="3100" b="1" dirty="0" smtClean="0">
                <a:solidFill>
                  <a:srgbClr val="C00000"/>
                </a:solidFill>
              </a:rPr>
            </a:br>
            <a:r>
              <a:rPr lang="sk-SK" sz="3100" dirty="0" smtClean="0">
                <a:solidFill>
                  <a:schemeClr val="tx1"/>
                </a:solidFill>
              </a:rPr>
              <a:t/>
            </a:r>
            <a:br>
              <a:rPr lang="sk-SK" sz="3100" dirty="0" smtClean="0">
                <a:solidFill>
                  <a:schemeClr val="tx1"/>
                </a:solidFill>
              </a:rPr>
            </a:br>
            <a:r>
              <a:rPr lang="sk-SK" sz="2700" dirty="0">
                <a:solidFill>
                  <a:schemeClr val="tx1"/>
                </a:solidFill>
                <a:latin typeface="Calibri" panose="020F0502020204030204" pitchFamily="34" charset="0"/>
              </a:rPr>
              <a:t>- </a:t>
            </a:r>
            <a:r>
              <a:rPr lang="sk-SK" sz="2700" dirty="0" smtClean="0">
                <a:solidFill>
                  <a:schemeClr val="tx1"/>
                </a:solidFill>
                <a:latin typeface="Calibri" panose="020F0502020204030204" pitchFamily="34" charset="0"/>
              </a:rPr>
              <a:t>mobilita </a:t>
            </a:r>
            <a:r>
              <a:rPr lang="sk-SK" sz="2700" dirty="0">
                <a:solidFill>
                  <a:schemeClr val="tx1"/>
                </a:solidFill>
                <a:latin typeface="Calibri" panose="020F0502020204030204" pitchFamily="34" charset="0"/>
              </a:rPr>
              <a:t>KA171 </a:t>
            </a:r>
            <a:r>
              <a:rPr lang="sk-SK" sz="2700" dirty="0">
                <a:solidFill>
                  <a:srgbClr val="C00000"/>
                </a:solidFill>
                <a:latin typeface="Calibri" panose="020F0502020204030204" pitchFamily="34" charset="0"/>
              </a:rPr>
              <a:t>len na </a:t>
            </a:r>
            <a:r>
              <a:rPr lang="sk-SK" sz="27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základe samostatnej výzvy</a:t>
            </a:r>
            <a:r>
              <a:rPr lang="sk-SK" sz="2700" dirty="0" smtClean="0">
                <a:solidFill>
                  <a:schemeClr val="tx1"/>
                </a:solidFill>
                <a:latin typeface="Calibri" panose="020F0502020204030204" pitchFamily="34" charset="0"/>
              </a:rPr>
              <a:t/>
            </a:r>
            <a:br>
              <a:rPr lang="sk-SK" sz="2700" dirty="0" smtClean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sk-SK" sz="2700" dirty="0" smtClean="0">
                <a:solidFill>
                  <a:schemeClr val="tx1"/>
                </a:solidFill>
                <a:latin typeface="Calibri" panose="020F0502020204030204" pitchFamily="34" charset="0"/>
              </a:rPr>
              <a:t>- š</a:t>
            </a:r>
            <a:r>
              <a:rPr lang="sk-SK" sz="2700" dirty="0" smtClean="0">
                <a:solidFill>
                  <a:schemeClr val="tx1"/>
                </a:solidFill>
              </a:rPr>
              <a:t>túdium alebo stáž len cez bilaterálnu </a:t>
            </a:r>
            <a:r>
              <a:rPr lang="sk-SK" sz="2700" dirty="0" smtClean="0">
                <a:solidFill>
                  <a:schemeClr val="tx1"/>
                </a:solidFill>
              </a:rPr>
              <a:t>dohodu príslušnej fakulty v danom študijnom odbore</a:t>
            </a:r>
            <a:r>
              <a:rPr lang="sk-SK" sz="2700" dirty="0" smtClean="0">
                <a:solidFill>
                  <a:schemeClr val="tx1"/>
                </a:solidFill>
              </a:rPr>
              <a:t/>
            </a:r>
            <a:br>
              <a:rPr lang="sk-SK" sz="2700" dirty="0" smtClean="0">
                <a:solidFill>
                  <a:schemeClr val="tx1"/>
                </a:solidFill>
              </a:rPr>
            </a:br>
            <a:r>
              <a:rPr lang="sk-SK" sz="2700" dirty="0">
                <a:solidFill>
                  <a:schemeClr val="tx1"/>
                </a:solidFill>
              </a:rPr>
              <a:t>-</a:t>
            </a:r>
            <a:r>
              <a:rPr lang="sk-SK" sz="2700" dirty="0" smtClean="0">
                <a:solidFill>
                  <a:schemeClr val="tx1"/>
                </a:solidFill>
              </a:rPr>
              <a:t> </a:t>
            </a:r>
            <a:r>
              <a:rPr lang="sk-SK" sz="2700" dirty="0" smtClean="0">
                <a:solidFill>
                  <a:schemeClr val="tx1"/>
                </a:solidFill>
              </a:rPr>
              <a:t>prísne </a:t>
            </a:r>
            <a:r>
              <a:rPr lang="sk-SK" sz="2700" dirty="0" smtClean="0">
                <a:solidFill>
                  <a:schemeClr val="tx1"/>
                </a:solidFill>
              </a:rPr>
              <a:t>kritériá výberu </a:t>
            </a:r>
            <a:r>
              <a:rPr lang="sk-SK" sz="2700" dirty="0" smtClean="0">
                <a:solidFill>
                  <a:schemeClr val="tx1"/>
                </a:solidFill>
              </a:rPr>
              <a:t>uchádzačov (dekan fakulty s prorektorkou pre medzinárodné vzťahy)</a:t>
            </a:r>
            <a:r>
              <a:rPr lang="sk-SK" sz="2700" dirty="0" smtClean="0">
                <a:solidFill>
                  <a:schemeClr val="tx1"/>
                </a:solidFill>
              </a:rPr>
              <a:t/>
            </a:r>
            <a:br>
              <a:rPr lang="sk-SK" sz="2700" dirty="0" smtClean="0">
                <a:solidFill>
                  <a:schemeClr val="tx1"/>
                </a:solidFill>
              </a:rPr>
            </a:br>
            <a:r>
              <a:rPr lang="sk-SK" sz="2700" dirty="0" smtClean="0">
                <a:solidFill>
                  <a:schemeClr val="tx1"/>
                </a:solidFill>
              </a:rPr>
              <a:t>- </a:t>
            </a:r>
            <a:r>
              <a:rPr lang="sk-SK" sz="2700" dirty="0" smtClean="0">
                <a:solidFill>
                  <a:schemeClr val="tx1"/>
                </a:solidFill>
              </a:rPr>
              <a:t>odlišná </a:t>
            </a:r>
            <a:r>
              <a:rPr lang="sk-SK" sz="2700" dirty="0" smtClean="0">
                <a:solidFill>
                  <a:schemeClr val="tx1"/>
                </a:solidFill>
              </a:rPr>
              <a:t>výška grantov na základe Erasmus+ kalkulačky</a:t>
            </a:r>
            <a:endParaRPr lang="sk-SK" sz="2700" b="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8" name="Obrázok 7" descr="Interreg"/>
          <p:cNvPicPr/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56" r="15868"/>
          <a:stretch/>
        </p:blipFill>
        <p:spPr bwMode="auto">
          <a:xfrm>
            <a:off x="4283968" y="1076264"/>
            <a:ext cx="3600400" cy="73260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Obrázok 8"/>
          <p:cNvPicPr/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99592" y="896298"/>
            <a:ext cx="1082744" cy="1092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31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7560840" cy="5616623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 smtClean="0">
                <a:solidFill>
                  <a:schemeClr val="tx1"/>
                </a:solidFill>
              </a:rPr>
              <a:t/>
            </a:r>
            <a:br>
              <a:rPr lang="sk-SK" sz="2000" dirty="0" smtClean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 smtClean="0">
                <a:solidFill>
                  <a:schemeClr val="tx1"/>
                </a:solidFill>
              </a:rPr>
              <a:t/>
            </a:r>
            <a:br>
              <a:rPr lang="sk-SK" sz="2000" dirty="0" smtClean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 smtClean="0">
                <a:solidFill>
                  <a:schemeClr val="tx1"/>
                </a:solidFill>
              </a:rPr>
              <a:t/>
            </a:r>
            <a:br>
              <a:rPr lang="sk-SK" sz="2000" dirty="0" smtClean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  <a:latin typeface="+mn-lt"/>
              </a:rPr>
              <a:t/>
            </a:r>
            <a:br>
              <a:rPr lang="sk-SK" sz="2000" dirty="0">
                <a:solidFill>
                  <a:schemeClr val="tx1"/>
                </a:solidFill>
                <a:latin typeface="+mn-lt"/>
              </a:rPr>
            </a:br>
            <a:r>
              <a:rPr lang="sk-SK" sz="2000" dirty="0">
                <a:solidFill>
                  <a:schemeClr val="tx1"/>
                </a:solidFill>
                <a:latin typeface="+mn-lt"/>
              </a:rPr>
              <a:t/>
            </a:r>
            <a:br>
              <a:rPr lang="sk-SK" sz="2000" dirty="0">
                <a:solidFill>
                  <a:schemeClr val="tx1"/>
                </a:solidFill>
                <a:latin typeface="+mn-lt"/>
              </a:rPr>
            </a:br>
            <a:r>
              <a:rPr lang="sk-SK" sz="2000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sk-SK" sz="2000" dirty="0" smtClean="0">
                <a:solidFill>
                  <a:schemeClr val="tx1"/>
                </a:solidFill>
                <a:latin typeface="+mn-lt"/>
              </a:rPr>
            </a:br>
            <a:r>
              <a:rPr lang="sk-SK" sz="4800" dirty="0"/>
              <a:t/>
            </a:r>
            <a:br>
              <a:rPr lang="sk-SK" sz="4800" dirty="0"/>
            </a:br>
            <a:r>
              <a:rPr lang="sk-SK" sz="4400" dirty="0">
                <a:solidFill>
                  <a:schemeClr val="bg1"/>
                </a:solidFill>
                <a:latin typeface="Calibri" panose="020F0502020204030204" pitchFamily="34" charset="0"/>
              </a:rPr>
              <a:t/>
            </a:r>
            <a:br>
              <a:rPr lang="sk-SK" sz="44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sk-SK" sz="4400" dirty="0">
                <a:solidFill>
                  <a:schemeClr val="bg1"/>
                </a:solidFill>
                <a:latin typeface="Calibri" panose="020F0502020204030204" pitchFamily="34" charset="0"/>
              </a:rPr>
              <a:t/>
            </a:r>
            <a:br>
              <a:rPr lang="sk-SK" sz="44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sk-SK" sz="4400" dirty="0">
                <a:solidFill>
                  <a:schemeClr val="bg1"/>
                </a:solidFill>
                <a:latin typeface="Calibri" panose="020F0502020204030204" pitchFamily="34" charset="0"/>
              </a:rPr>
              <a:t/>
            </a:r>
            <a:br>
              <a:rPr lang="sk-SK" sz="44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sk-SK" sz="4400" dirty="0">
                <a:solidFill>
                  <a:schemeClr val="bg1"/>
                </a:solidFill>
                <a:latin typeface="Calibri" panose="020F0502020204030204" pitchFamily="34" charset="0"/>
              </a:rPr>
              <a:t/>
            </a:r>
            <a:br>
              <a:rPr lang="sk-SK" sz="44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sk-SK" sz="4400" dirty="0">
                <a:solidFill>
                  <a:schemeClr val="bg1"/>
                </a:solidFill>
                <a:latin typeface="Calibri" panose="020F0502020204030204" pitchFamily="34" charset="0"/>
              </a:rPr>
              <a:t/>
            </a:r>
            <a:br>
              <a:rPr lang="sk-SK" sz="44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sk-SK" sz="4400" dirty="0">
                <a:solidFill>
                  <a:schemeClr val="bg1"/>
                </a:solidFill>
                <a:latin typeface="Calibri" panose="020F0502020204030204" pitchFamily="34" charset="0"/>
              </a:rPr>
              <a:t/>
            </a:r>
            <a:br>
              <a:rPr lang="sk-SK" sz="44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sk-SK" sz="3600" u="sng" dirty="0" err="1" smtClean="0">
                <a:solidFill>
                  <a:srgbClr val="000092"/>
                </a:solidFill>
                <a:latin typeface="+mn-lt"/>
              </a:rPr>
              <a:t>Erasmus</a:t>
            </a:r>
            <a:r>
              <a:rPr lang="sk-SK" sz="3600" u="sng" dirty="0" smtClean="0">
                <a:solidFill>
                  <a:srgbClr val="000092"/>
                </a:solidFill>
                <a:latin typeface="+mn-lt"/>
              </a:rPr>
              <a:t> granty KA171 – </a:t>
            </a:r>
            <a:r>
              <a:rPr lang="sk-SK" sz="3600" u="sng" dirty="0" smtClean="0">
                <a:solidFill>
                  <a:srgbClr val="C00000"/>
                </a:solidFill>
                <a:latin typeface="+mn-lt"/>
              </a:rPr>
              <a:t>dlhodobá mobilita</a:t>
            </a:r>
            <a:r>
              <a:rPr lang="sk-SK" sz="5300" u="sng" dirty="0" smtClean="0">
                <a:solidFill>
                  <a:srgbClr val="000092"/>
                </a:solidFill>
                <a:latin typeface="+mn-lt"/>
              </a:rPr>
              <a:t/>
            </a:r>
            <a:br>
              <a:rPr lang="sk-SK" sz="5300" u="sng" dirty="0" smtClean="0">
                <a:solidFill>
                  <a:srgbClr val="000092"/>
                </a:solidFill>
                <a:latin typeface="+mn-lt"/>
              </a:rPr>
            </a:br>
            <a:r>
              <a:rPr lang="sk-SK" sz="2000" u="sng" dirty="0" smtClean="0">
                <a:solidFill>
                  <a:schemeClr val="tx1"/>
                </a:solidFill>
                <a:latin typeface="Calibri" panose="020F0502020204030204" pitchFamily="34" charset="0"/>
              </a:rPr>
              <a:t/>
            </a:r>
            <a:br>
              <a:rPr lang="sk-SK" sz="2000" u="sng" dirty="0" smtClean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sk-SK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/>
            </a:r>
            <a:br>
              <a:rPr lang="sk-SK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sk-SK" sz="2000" dirty="0">
                <a:solidFill>
                  <a:schemeClr val="bg1"/>
                </a:solidFill>
                <a:latin typeface="Calibri" panose="020F0502020204030204" pitchFamily="34" charset="0"/>
              </a:rPr>
              <a:t/>
            </a:r>
            <a:br>
              <a:rPr lang="sk-SK" sz="20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sk-SK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/>
            </a:r>
            <a:br>
              <a:rPr lang="sk-SK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sk-SK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/>
            </a:r>
            <a:br>
              <a:rPr lang="sk-SK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sk-SK" sz="4400" dirty="0" smtClean="0">
                <a:solidFill>
                  <a:schemeClr val="bg1"/>
                </a:solidFill>
                <a:latin typeface="Calibri" panose="020F0502020204030204" pitchFamily="34" charset="0"/>
              </a:rPr>
              <a:t/>
            </a:r>
            <a:br>
              <a:rPr lang="sk-SK" sz="4400" dirty="0" smtClean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sk-SK" sz="1800" dirty="0" smtClean="0"/>
              <a:t/>
            </a:r>
            <a:br>
              <a:rPr lang="sk-SK" sz="1800" dirty="0" smtClean="0"/>
            </a:br>
            <a:r>
              <a:rPr lang="pl-PL" sz="1800" dirty="0" smtClean="0"/>
              <a:t>*</a:t>
            </a:r>
            <a:r>
              <a:rPr lang="pl-PL" sz="1800" dirty="0"/>
              <a:t>Mobility do Bieloruska a Ruska nie sú </a:t>
            </a:r>
            <a:r>
              <a:rPr lang="pl-PL" sz="1800" dirty="0" smtClean="0"/>
              <a:t>oprávnené</a:t>
            </a:r>
            <a:br>
              <a:rPr lang="pl-PL" sz="1800" dirty="0" smtClean="0"/>
            </a:br>
            <a:r>
              <a:rPr lang="sk-SK" sz="18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Cestovné</a:t>
            </a:r>
            <a:r>
              <a:rPr lang="sk-SK" sz="180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sk-SK" sz="1800" dirty="0">
                <a:solidFill>
                  <a:schemeClr val="tx1"/>
                </a:solidFill>
                <a:latin typeface="Calibri" panose="020F0502020204030204" pitchFamily="34" charset="0"/>
              </a:rPr>
              <a:t>– podľa sadzieb za km („zelené“ alebo štandardné cestovné</a:t>
            </a:r>
            <a:r>
              <a:rPr lang="sk-SK" sz="1800" dirty="0" smtClean="0">
                <a:solidFill>
                  <a:schemeClr val="tx1"/>
                </a:solidFill>
                <a:latin typeface="Calibri" panose="020F0502020204030204" pitchFamily="34" charset="0"/>
              </a:rPr>
              <a:t>)</a:t>
            </a:r>
            <a:br>
              <a:rPr lang="sk-SK" sz="1800" dirty="0" smtClean="0">
                <a:solidFill>
                  <a:schemeClr val="tx1"/>
                </a:solidFill>
                <a:latin typeface="Calibri" panose="020F0502020204030204" pitchFamily="34" charset="0"/>
              </a:rPr>
            </a:br>
            <a:endParaRPr lang="sk-SK" sz="3100" b="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8" name="Obrázok 7" descr="Interreg"/>
          <p:cNvPicPr/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56" r="15868"/>
          <a:stretch/>
        </p:blipFill>
        <p:spPr bwMode="auto">
          <a:xfrm>
            <a:off x="4283968" y="1076264"/>
            <a:ext cx="3600400" cy="73260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Obrázok 8"/>
          <p:cNvPicPr/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99592" y="896298"/>
            <a:ext cx="1082744" cy="1092541"/>
          </a:xfrm>
          <a:prstGeom prst="rect">
            <a:avLst/>
          </a:prstGeom>
        </p:spPr>
      </p:pic>
      <p:graphicFrame>
        <p:nvGraphicFramePr>
          <p:cNvPr id="3" name="Tabuľ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267011"/>
              </p:ext>
            </p:extLst>
          </p:nvPr>
        </p:nvGraphicFramePr>
        <p:xfrm>
          <a:off x="1007604" y="3409810"/>
          <a:ext cx="6552728" cy="175195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80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59045"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400" kern="150" dirty="0">
                          <a:solidFill>
                            <a:schemeClr val="bg1"/>
                          </a:solidFill>
                          <a:effectLst/>
                        </a:rPr>
                        <a:t>Cieľová krajina</a:t>
                      </a:r>
                      <a:endParaRPr lang="sk-SK" sz="14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34" marR="40234" marT="0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400" kern="150" dirty="0">
                          <a:solidFill>
                            <a:schemeClr val="bg1"/>
                          </a:solidFill>
                          <a:effectLst/>
                        </a:rPr>
                        <a:t>Grant/mesiac v EUR na </a:t>
                      </a:r>
                      <a:r>
                        <a:rPr lang="sk-SK" sz="1400" kern="150" dirty="0" smtClean="0">
                          <a:solidFill>
                            <a:schemeClr val="bg1"/>
                          </a:solidFill>
                          <a:effectLst/>
                        </a:rPr>
                        <a:t>štúdium/stáž</a:t>
                      </a:r>
                      <a:endParaRPr lang="sk-SK" sz="14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34" marR="40234" marT="0" marB="0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400" kern="150" dirty="0">
                          <a:solidFill>
                            <a:schemeClr val="bg1"/>
                          </a:solidFill>
                          <a:effectLst/>
                        </a:rPr>
                        <a:t>Grant/mesiac v EUR na </a:t>
                      </a:r>
                      <a:r>
                        <a:rPr lang="sk-SK" sz="1400" kern="150" dirty="0" smtClean="0">
                          <a:solidFill>
                            <a:schemeClr val="bg1"/>
                          </a:solidFill>
                          <a:effectLst/>
                        </a:rPr>
                        <a:t>štúdium/stáž </a:t>
                      </a:r>
                      <a:r>
                        <a:rPr lang="sk-SK" sz="1400" kern="150" dirty="0">
                          <a:solidFill>
                            <a:schemeClr val="bg1"/>
                          </a:solidFill>
                          <a:effectLst/>
                        </a:rPr>
                        <a:t>študentov s </a:t>
                      </a:r>
                      <a:r>
                        <a:rPr lang="sk-SK" sz="1400" kern="150" dirty="0" smtClean="0">
                          <a:solidFill>
                            <a:schemeClr val="bg1"/>
                          </a:solidFill>
                          <a:effectLst/>
                        </a:rPr>
                        <a:t>nedostatkom</a:t>
                      </a:r>
                      <a:r>
                        <a:rPr lang="sk-SK" sz="1400" kern="150" baseline="0" dirty="0" smtClean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sk-SK" sz="1400" kern="150" dirty="0" smtClean="0">
                          <a:solidFill>
                            <a:schemeClr val="bg1"/>
                          </a:solidFill>
                          <a:effectLst/>
                        </a:rPr>
                        <a:t>príležitostí</a:t>
                      </a:r>
                      <a:endParaRPr lang="sk-SK" sz="14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34" marR="40234" marT="0" marB="0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5131"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kern="150" dirty="0" smtClean="0">
                          <a:solidFill>
                            <a:schemeClr val="tx1"/>
                          </a:solidFill>
                          <a:effectLst/>
                        </a:rPr>
                        <a:t>Krajiny v regiónoch 1 – 3 a 5 –12* </a:t>
                      </a:r>
                      <a:endParaRPr lang="sk-SK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34" marR="40234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400" kern="150" dirty="0" smtClean="0">
                          <a:solidFill>
                            <a:schemeClr val="tx1"/>
                          </a:solidFill>
                          <a:effectLst/>
                        </a:rPr>
                        <a:t>700</a:t>
                      </a:r>
                      <a:endParaRPr lang="sk-SK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34" marR="40234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400" kern="150" dirty="0" smtClean="0">
                          <a:solidFill>
                            <a:schemeClr val="tx1"/>
                          </a:solidFill>
                          <a:effectLst/>
                        </a:rPr>
                        <a:t>950</a:t>
                      </a:r>
                      <a:endParaRPr lang="sk-SK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34" marR="40234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3660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7560840" cy="5616623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 smtClean="0">
                <a:solidFill>
                  <a:schemeClr val="tx1"/>
                </a:solidFill>
              </a:rPr>
              <a:t/>
            </a:r>
            <a:br>
              <a:rPr lang="sk-SK" sz="2000" dirty="0" smtClean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 smtClean="0">
                <a:solidFill>
                  <a:schemeClr val="tx1"/>
                </a:solidFill>
              </a:rPr>
              <a:t/>
            </a:r>
            <a:br>
              <a:rPr lang="sk-SK" sz="2000" dirty="0" smtClean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 smtClean="0">
                <a:solidFill>
                  <a:schemeClr val="tx1"/>
                </a:solidFill>
              </a:rPr>
              <a:t/>
            </a:r>
            <a:br>
              <a:rPr lang="sk-SK" sz="2000" dirty="0" smtClean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  <a:latin typeface="+mn-lt"/>
              </a:rPr>
              <a:t/>
            </a:r>
            <a:br>
              <a:rPr lang="sk-SK" sz="2000" dirty="0">
                <a:solidFill>
                  <a:schemeClr val="tx1"/>
                </a:solidFill>
                <a:latin typeface="+mn-lt"/>
              </a:rPr>
            </a:br>
            <a:r>
              <a:rPr lang="sk-SK" sz="2000" dirty="0">
                <a:solidFill>
                  <a:schemeClr val="tx1"/>
                </a:solidFill>
                <a:latin typeface="+mn-lt"/>
              </a:rPr>
              <a:t/>
            </a:r>
            <a:br>
              <a:rPr lang="sk-SK" sz="2000" dirty="0">
                <a:solidFill>
                  <a:schemeClr val="tx1"/>
                </a:solidFill>
                <a:latin typeface="+mn-lt"/>
              </a:rPr>
            </a:br>
            <a:r>
              <a:rPr lang="sk-SK" sz="4400" dirty="0">
                <a:solidFill>
                  <a:schemeClr val="bg1"/>
                </a:solidFill>
                <a:latin typeface="Calibri" panose="020F0502020204030204" pitchFamily="34" charset="0"/>
              </a:rPr>
              <a:t/>
            </a:r>
            <a:br>
              <a:rPr lang="sk-SK" sz="44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sk-SK" sz="4400" dirty="0">
                <a:solidFill>
                  <a:schemeClr val="bg1"/>
                </a:solidFill>
                <a:latin typeface="Calibri" panose="020F0502020204030204" pitchFamily="34" charset="0"/>
              </a:rPr>
              <a:t/>
            </a:r>
            <a:br>
              <a:rPr lang="sk-SK" sz="44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sk-SK" sz="4400" dirty="0">
                <a:solidFill>
                  <a:schemeClr val="bg1"/>
                </a:solidFill>
                <a:latin typeface="Calibri" panose="020F0502020204030204" pitchFamily="34" charset="0"/>
              </a:rPr>
              <a:t/>
            </a:r>
            <a:br>
              <a:rPr lang="sk-SK" sz="44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sk-SK" sz="4400" dirty="0" smtClean="0">
                <a:solidFill>
                  <a:schemeClr val="bg1"/>
                </a:solidFill>
                <a:latin typeface="Calibri" panose="020F0502020204030204" pitchFamily="34" charset="0"/>
              </a:rPr>
              <a:t/>
            </a:r>
            <a:br>
              <a:rPr lang="sk-SK" sz="4400" dirty="0" smtClean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sk-SK" sz="4400" dirty="0">
                <a:solidFill>
                  <a:schemeClr val="bg1"/>
                </a:solidFill>
                <a:latin typeface="Calibri" panose="020F0502020204030204" pitchFamily="34" charset="0"/>
              </a:rPr>
              <a:t/>
            </a:r>
            <a:br>
              <a:rPr lang="sk-SK" sz="44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sk-SK" sz="3300" u="sng" dirty="0" err="1" smtClean="0">
                <a:solidFill>
                  <a:srgbClr val="000092"/>
                </a:solidFill>
                <a:latin typeface="+mn-lt"/>
              </a:rPr>
              <a:t>Erasmus</a:t>
            </a:r>
            <a:r>
              <a:rPr lang="sk-SK" sz="3300" u="sng" dirty="0" smtClean="0">
                <a:solidFill>
                  <a:srgbClr val="000092"/>
                </a:solidFill>
                <a:latin typeface="+mn-lt"/>
              </a:rPr>
              <a:t> granty KA171 – </a:t>
            </a:r>
            <a:r>
              <a:rPr lang="sk-SK" sz="3300" u="sng" dirty="0" smtClean="0">
                <a:solidFill>
                  <a:srgbClr val="C00000"/>
                </a:solidFill>
                <a:latin typeface="+mn-lt"/>
              </a:rPr>
              <a:t>krátkodobá mobilita</a:t>
            </a:r>
            <a:r>
              <a:rPr lang="sk-SK" sz="4000" u="sng" dirty="0" smtClean="0">
                <a:solidFill>
                  <a:srgbClr val="000092"/>
                </a:solidFill>
                <a:latin typeface="+mn-lt"/>
              </a:rPr>
              <a:t/>
            </a:r>
            <a:br>
              <a:rPr lang="sk-SK" sz="4000" u="sng" dirty="0" smtClean="0">
                <a:solidFill>
                  <a:srgbClr val="000092"/>
                </a:solidFill>
                <a:latin typeface="+mn-lt"/>
              </a:rPr>
            </a:br>
            <a:r>
              <a:rPr lang="sk-SK" sz="2000" dirty="0">
                <a:solidFill>
                  <a:schemeClr val="bg1"/>
                </a:solidFill>
                <a:latin typeface="Calibri" panose="020F0502020204030204" pitchFamily="34" charset="0"/>
              </a:rPr>
              <a:t/>
            </a:r>
            <a:br>
              <a:rPr lang="sk-SK" sz="20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sk-SK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/>
            </a:r>
            <a:br>
              <a:rPr lang="sk-SK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sk-SK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/>
            </a:r>
            <a:br>
              <a:rPr lang="sk-SK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sk-SK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/>
            </a:r>
            <a:br>
              <a:rPr lang="sk-SK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sk-SK" sz="2000" dirty="0">
                <a:solidFill>
                  <a:schemeClr val="bg1"/>
                </a:solidFill>
                <a:latin typeface="Calibri" panose="020F0502020204030204" pitchFamily="34" charset="0"/>
              </a:rPr>
              <a:t/>
            </a:r>
            <a:br>
              <a:rPr lang="sk-SK" sz="20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sk-SK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/>
            </a:r>
            <a:br>
              <a:rPr lang="sk-SK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sk-SK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/>
            </a:r>
            <a:br>
              <a:rPr lang="sk-SK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sk-SK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/>
            </a:r>
            <a:br>
              <a:rPr lang="sk-SK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pl-PL" sz="1800" dirty="0"/>
              <a:t>*Mobility do Bieloruska a Ruska nie sú oprávnené</a:t>
            </a:r>
            <a:br>
              <a:rPr lang="pl-PL" sz="1800" dirty="0"/>
            </a:br>
            <a:r>
              <a:rPr lang="sk-SK" sz="1800" b="1" dirty="0">
                <a:solidFill>
                  <a:srgbClr val="C00000"/>
                </a:solidFill>
              </a:rPr>
              <a:t>Krátkodobá mobilita – navýšenie grantu </a:t>
            </a:r>
            <a:r>
              <a:rPr lang="sk-SK" sz="1800" dirty="0"/>
              <a:t>pre študentov s nedostatkom príležitostí:</a:t>
            </a:r>
            <a:br>
              <a:rPr lang="sk-SK" sz="1800" dirty="0"/>
            </a:br>
            <a:r>
              <a:rPr lang="sk-SK" sz="1800" dirty="0"/>
              <a:t> 100 - 150 EUR/mobilitu</a:t>
            </a:r>
            <a:br>
              <a:rPr lang="sk-SK" sz="1800" dirty="0"/>
            </a:br>
            <a:r>
              <a:rPr lang="sk-SK" sz="1800" b="1" dirty="0">
                <a:solidFill>
                  <a:srgbClr val="C00000"/>
                </a:solidFill>
                <a:latin typeface="Calibri" panose="020F0502020204030204" pitchFamily="34" charset="0"/>
              </a:rPr>
              <a:t>Cestovné</a:t>
            </a:r>
            <a:r>
              <a:rPr lang="sk-SK" sz="1800" dirty="0">
                <a:solidFill>
                  <a:schemeClr val="tx1"/>
                </a:solidFill>
                <a:latin typeface="Calibri" panose="020F0502020204030204" pitchFamily="34" charset="0"/>
              </a:rPr>
              <a:t> – podľa sadzieb za km („zelené“ alebo štandardné cestovné</a:t>
            </a:r>
            <a:r>
              <a:rPr lang="sk-SK" sz="1800" dirty="0" smtClean="0">
                <a:solidFill>
                  <a:schemeClr val="tx1"/>
                </a:solidFill>
                <a:latin typeface="Calibri" panose="020F0502020204030204" pitchFamily="34" charset="0"/>
              </a:rPr>
              <a:t>)</a:t>
            </a:r>
            <a:endParaRPr lang="sk-SK" sz="1800" b="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8" name="Obrázok 7" descr="Interreg"/>
          <p:cNvPicPr/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56" r="15868"/>
          <a:stretch/>
        </p:blipFill>
        <p:spPr bwMode="auto">
          <a:xfrm>
            <a:off x="4283968" y="1076264"/>
            <a:ext cx="3600400" cy="73260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Obrázok 8"/>
          <p:cNvPicPr/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99592" y="896298"/>
            <a:ext cx="1082744" cy="1092541"/>
          </a:xfrm>
          <a:prstGeom prst="rect">
            <a:avLst/>
          </a:prstGeom>
        </p:spPr>
      </p:pic>
      <p:graphicFrame>
        <p:nvGraphicFramePr>
          <p:cNvPr id="4" name="Tabuľ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2161412"/>
              </p:ext>
            </p:extLst>
          </p:nvPr>
        </p:nvGraphicFramePr>
        <p:xfrm>
          <a:off x="899593" y="3356993"/>
          <a:ext cx="6840759" cy="17167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426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419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80119"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400" kern="150" dirty="0">
                          <a:solidFill>
                            <a:schemeClr val="bg1"/>
                          </a:solidFill>
                          <a:effectLst/>
                        </a:rPr>
                        <a:t>Cieľová krajina</a:t>
                      </a:r>
                      <a:endParaRPr lang="sk-SK" sz="14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745" marR="39745" marT="0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400" kern="150" dirty="0">
                          <a:solidFill>
                            <a:schemeClr val="bg1"/>
                          </a:solidFill>
                          <a:effectLst/>
                        </a:rPr>
                        <a:t>Grant/deň v EUR na</a:t>
                      </a:r>
                      <a:endParaRPr lang="sk-SK" sz="140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400" kern="150" dirty="0" smtClean="0">
                          <a:solidFill>
                            <a:schemeClr val="bg1"/>
                          </a:solidFill>
                          <a:effectLst/>
                        </a:rPr>
                        <a:t>štúdium/stáž</a:t>
                      </a:r>
                      <a:endParaRPr lang="sk-SK" sz="140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400" kern="150" dirty="0">
                          <a:solidFill>
                            <a:schemeClr val="bg1"/>
                          </a:solidFill>
                          <a:effectLst/>
                        </a:rPr>
                        <a:t>(1.– 14. deň)</a:t>
                      </a:r>
                      <a:endParaRPr lang="sk-SK" sz="14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745" marR="39745" marT="0" marB="0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400" kern="150" dirty="0">
                          <a:solidFill>
                            <a:schemeClr val="bg1"/>
                          </a:solidFill>
                          <a:effectLst/>
                        </a:rPr>
                        <a:t>Grant/deň v EUR na</a:t>
                      </a:r>
                      <a:endParaRPr lang="sk-SK" sz="140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400" kern="150" dirty="0" smtClean="0">
                          <a:solidFill>
                            <a:schemeClr val="bg1"/>
                          </a:solidFill>
                          <a:effectLst/>
                        </a:rPr>
                        <a:t>štúdium/stáž</a:t>
                      </a:r>
                      <a:endParaRPr lang="sk-SK" sz="140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400" kern="150" dirty="0">
                          <a:solidFill>
                            <a:schemeClr val="bg1"/>
                          </a:solidFill>
                          <a:effectLst/>
                        </a:rPr>
                        <a:t>(15.– 30. deň)</a:t>
                      </a:r>
                      <a:endParaRPr lang="sk-SK" sz="14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745" marR="39745" marT="0" marB="0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6621"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kern="150" dirty="0" smtClean="0">
                          <a:solidFill>
                            <a:schemeClr val="tx1"/>
                          </a:solidFill>
                          <a:effectLst/>
                        </a:rPr>
                        <a:t>Krajiny v regiónoch 1 – 3 a 5 –12* </a:t>
                      </a:r>
                      <a:endParaRPr lang="sk-SK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9745" marR="39745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400" kern="150" dirty="0">
                          <a:solidFill>
                            <a:schemeClr val="tx1"/>
                          </a:solidFill>
                          <a:effectLst/>
                        </a:rPr>
                        <a:t>79</a:t>
                      </a:r>
                      <a:endParaRPr lang="sk-SK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745" marR="39745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400" kern="150" dirty="0">
                          <a:solidFill>
                            <a:schemeClr val="tx1"/>
                          </a:solidFill>
                          <a:effectLst/>
                        </a:rPr>
                        <a:t>56</a:t>
                      </a:r>
                      <a:endParaRPr lang="sk-SK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745" marR="39745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7056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7560840" cy="5616623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 smtClean="0">
                <a:solidFill>
                  <a:schemeClr val="tx1"/>
                </a:solidFill>
              </a:rPr>
              <a:t/>
            </a:r>
            <a:br>
              <a:rPr lang="sk-SK" sz="2000" dirty="0" smtClean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 smtClean="0">
                <a:solidFill>
                  <a:schemeClr val="tx1"/>
                </a:solidFill>
              </a:rPr>
              <a:t/>
            </a:r>
            <a:br>
              <a:rPr lang="sk-SK" sz="2000" dirty="0" smtClean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 smtClean="0">
                <a:solidFill>
                  <a:schemeClr val="tx1"/>
                </a:solidFill>
              </a:rPr>
              <a:t/>
            </a:r>
            <a:br>
              <a:rPr lang="sk-SK" sz="2000" dirty="0" smtClean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  <a:latin typeface="+mn-lt"/>
              </a:rPr>
              <a:t/>
            </a:r>
            <a:br>
              <a:rPr lang="sk-SK" sz="2000" dirty="0">
                <a:solidFill>
                  <a:schemeClr val="tx1"/>
                </a:solidFill>
                <a:latin typeface="+mn-lt"/>
              </a:rPr>
            </a:br>
            <a:r>
              <a:rPr lang="sk-SK" sz="2000" dirty="0">
                <a:solidFill>
                  <a:schemeClr val="tx1"/>
                </a:solidFill>
                <a:latin typeface="+mn-lt"/>
              </a:rPr>
              <a:t/>
            </a:r>
            <a:br>
              <a:rPr lang="sk-SK" sz="2000" dirty="0">
                <a:solidFill>
                  <a:schemeClr val="tx1"/>
                </a:solidFill>
                <a:latin typeface="+mn-lt"/>
              </a:rPr>
            </a:br>
            <a:r>
              <a:rPr lang="sk-SK" sz="2000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sk-SK" sz="2000" dirty="0" smtClean="0">
                <a:solidFill>
                  <a:schemeClr val="tx1"/>
                </a:solidFill>
                <a:latin typeface="+mn-lt"/>
              </a:rPr>
            </a:br>
            <a:r>
              <a:rPr lang="sk-SK" sz="4400" u="sng" dirty="0" smtClean="0">
                <a:solidFill>
                  <a:srgbClr val="000092"/>
                </a:solidFill>
                <a:latin typeface="+mn-lt"/>
              </a:rPr>
              <a:t>Erasmus kontakty – rektorát</a:t>
            </a:r>
            <a:br>
              <a:rPr lang="sk-SK" sz="4400" u="sng" dirty="0" smtClean="0">
                <a:solidFill>
                  <a:srgbClr val="000092"/>
                </a:solidFill>
                <a:latin typeface="+mn-lt"/>
              </a:rPr>
            </a:br>
            <a:r>
              <a:rPr lang="sk-SK" sz="2700" b="1" dirty="0" smtClean="0">
                <a:solidFill>
                  <a:schemeClr val="tx1"/>
                </a:solidFill>
              </a:rPr>
              <a:t>Mgr</a:t>
            </a:r>
            <a:r>
              <a:rPr lang="sk-SK" sz="2700" b="1" dirty="0">
                <a:solidFill>
                  <a:schemeClr val="tx1"/>
                </a:solidFill>
              </a:rPr>
              <a:t>. Pavol </a:t>
            </a:r>
            <a:r>
              <a:rPr lang="sk-SK" sz="2700" b="1" dirty="0" smtClean="0">
                <a:solidFill>
                  <a:schemeClr val="tx1"/>
                </a:solidFill>
              </a:rPr>
              <a:t>Vakoš, </a:t>
            </a:r>
            <a:br>
              <a:rPr lang="sk-SK" sz="2700" b="1" dirty="0" smtClean="0">
                <a:solidFill>
                  <a:schemeClr val="tx1"/>
                </a:solidFill>
              </a:rPr>
            </a:br>
            <a:r>
              <a:rPr lang="sk-SK" sz="2700" b="1" dirty="0" smtClean="0">
                <a:solidFill>
                  <a:schemeClr val="tx1"/>
                </a:solidFill>
              </a:rPr>
              <a:t>Ing. Katarína Butorová, PhD.</a:t>
            </a:r>
            <a:r>
              <a:rPr lang="sk-SK" sz="2700" dirty="0">
                <a:solidFill>
                  <a:schemeClr val="tx1"/>
                </a:solidFill>
              </a:rPr>
              <a:t/>
            </a:r>
            <a:br>
              <a:rPr lang="sk-SK" sz="2700" dirty="0">
                <a:solidFill>
                  <a:schemeClr val="tx1"/>
                </a:solidFill>
              </a:rPr>
            </a:br>
            <a:r>
              <a:rPr lang="sk-SK" sz="2700" dirty="0" smtClean="0">
                <a:solidFill>
                  <a:schemeClr val="tx1"/>
                </a:solidFill>
              </a:rPr>
              <a:t>Oddelenie </a:t>
            </a:r>
            <a:r>
              <a:rPr lang="sk-SK" sz="2700" dirty="0">
                <a:solidFill>
                  <a:schemeClr val="tx1"/>
                </a:solidFill>
              </a:rPr>
              <a:t>pre medzinárodné </a:t>
            </a:r>
            <a:r>
              <a:rPr lang="sk-SK" sz="2700" dirty="0" smtClean="0">
                <a:solidFill>
                  <a:schemeClr val="tx1"/>
                </a:solidFill>
              </a:rPr>
              <a:t>vzťahy (Rektorát </a:t>
            </a:r>
            <a:r>
              <a:rPr lang="sk-SK" sz="2700" dirty="0">
                <a:solidFill>
                  <a:schemeClr val="tx1"/>
                </a:solidFill>
              </a:rPr>
              <a:t>UKF) </a:t>
            </a:r>
            <a:br>
              <a:rPr lang="sk-SK" sz="2700" dirty="0">
                <a:solidFill>
                  <a:schemeClr val="tx1"/>
                </a:solidFill>
              </a:rPr>
            </a:br>
            <a:r>
              <a:rPr lang="sk-SK" sz="2700" dirty="0" err="1" smtClean="0">
                <a:solidFill>
                  <a:schemeClr val="tx1"/>
                </a:solidFill>
              </a:rPr>
              <a:t>Tr</a:t>
            </a:r>
            <a:r>
              <a:rPr lang="sk-SK" sz="2700" dirty="0" smtClean="0">
                <a:solidFill>
                  <a:schemeClr val="tx1"/>
                </a:solidFill>
              </a:rPr>
              <a:t>. A. Hlinku  1,  949 01 Nitra</a:t>
            </a:r>
            <a:br>
              <a:rPr lang="sk-SK" sz="2700" dirty="0" smtClean="0">
                <a:solidFill>
                  <a:schemeClr val="tx1"/>
                </a:solidFill>
              </a:rPr>
            </a:br>
            <a:r>
              <a:rPr lang="sk-SK" sz="2700" dirty="0" smtClean="0">
                <a:solidFill>
                  <a:schemeClr val="tx1"/>
                </a:solidFill>
              </a:rPr>
              <a:t>037/6408 102, 037/6408 031, </a:t>
            </a:r>
            <a:br>
              <a:rPr lang="sk-SK" sz="2700" dirty="0" smtClean="0">
                <a:solidFill>
                  <a:schemeClr val="tx1"/>
                </a:solidFill>
              </a:rPr>
            </a:br>
            <a:r>
              <a:rPr lang="sk-SK" sz="2700" b="1" dirty="0" smtClean="0">
                <a:solidFill>
                  <a:srgbClr val="C00000"/>
                </a:solidFill>
              </a:rPr>
              <a:t>pvakos</a:t>
            </a:r>
            <a:r>
              <a:rPr lang="sk-SK" sz="2700" b="1" dirty="0" smtClean="0">
                <a:solidFill>
                  <a:srgbClr val="C00000"/>
                </a:solidFill>
                <a:cs typeface="Arial"/>
              </a:rPr>
              <a:t>@ukf.sk</a:t>
            </a:r>
            <a:br>
              <a:rPr lang="sk-SK" sz="2700" b="1" dirty="0" smtClean="0">
                <a:solidFill>
                  <a:srgbClr val="C00000"/>
                </a:solidFill>
                <a:cs typeface="Arial"/>
              </a:rPr>
            </a:br>
            <a:r>
              <a:rPr lang="sk-SK" sz="2700" b="1" dirty="0" smtClean="0">
                <a:solidFill>
                  <a:srgbClr val="C00000"/>
                </a:solidFill>
                <a:cs typeface="Arial"/>
              </a:rPr>
              <a:t>kbutorova@ukf.sk</a:t>
            </a:r>
            <a:br>
              <a:rPr lang="sk-SK" sz="2700" b="1" dirty="0" smtClean="0">
                <a:solidFill>
                  <a:srgbClr val="C00000"/>
                </a:solidFill>
                <a:cs typeface="Arial"/>
              </a:rPr>
            </a:br>
            <a:r>
              <a:rPr lang="sk-SK" sz="2700" b="1" dirty="0" smtClean="0">
                <a:solidFill>
                  <a:srgbClr val="C00000"/>
                </a:solidFill>
                <a:cs typeface="Arial"/>
              </a:rPr>
              <a:t/>
            </a:r>
            <a:br>
              <a:rPr lang="sk-SK" sz="2700" b="1" dirty="0" smtClean="0">
                <a:solidFill>
                  <a:srgbClr val="C00000"/>
                </a:solidFill>
                <a:cs typeface="Arial"/>
              </a:rPr>
            </a:br>
            <a:endParaRPr lang="sk-SK" sz="2700" b="0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8" name="Obrázok 7" descr="Interreg"/>
          <p:cNvPicPr/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56" r="15868"/>
          <a:stretch/>
        </p:blipFill>
        <p:spPr bwMode="auto">
          <a:xfrm>
            <a:off x="4283968" y="1076264"/>
            <a:ext cx="3600400" cy="73260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Obrázok 8"/>
          <p:cNvPicPr/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99592" y="896298"/>
            <a:ext cx="1082744" cy="1092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645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51520" y="692696"/>
            <a:ext cx="8424936" cy="5616623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 smtClean="0">
                <a:solidFill>
                  <a:schemeClr val="tx1"/>
                </a:solidFill>
              </a:rPr>
              <a:t/>
            </a:r>
            <a:br>
              <a:rPr lang="sk-SK" sz="2000" dirty="0" smtClean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 smtClean="0">
                <a:solidFill>
                  <a:schemeClr val="tx1"/>
                </a:solidFill>
              </a:rPr>
              <a:t/>
            </a:r>
            <a:br>
              <a:rPr lang="sk-SK" sz="2000" dirty="0" smtClean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 smtClean="0">
                <a:solidFill>
                  <a:schemeClr val="tx1"/>
                </a:solidFill>
              </a:rPr>
              <a:t/>
            </a:r>
            <a:br>
              <a:rPr lang="sk-SK" sz="2000" dirty="0" smtClean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  <a:latin typeface="+mn-lt"/>
              </a:rPr>
              <a:t/>
            </a:r>
            <a:br>
              <a:rPr lang="sk-SK" sz="2000" dirty="0">
                <a:solidFill>
                  <a:schemeClr val="tx1"/>
                </a:solidFill>
                <a:latin typeface="+mn-lt"/>
              </a:rPr>
            </a:br>
            <a:r>
              <a:rPr lang="sk-SK" sz="2000" dirty="0">
                <a:solidFill>
                  <a:schemeClr val="tx1"/>
                </a:solidFill>
                <a:latin typeface="+mn-lt"/>
              </a:rPr>
              <a:t/>
            </a:r>
            <a:br>
              <a:rPr lang="sk-SK" sz="2000" dirty="0">
                <a:solidFill>
                  <a:schemeClr val="tx1"/>
                </a:solidFill>
                <a:latin typeface="+mn-lt"/>
              </a:rPr>
            </a:br>
            <a:r>
              <a:rPr lang="sk-SK" sz="2000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sk-SK" sz="2000" dirty="0" smtClean="0">
                <a:solidFill>
                  <a:schemeClr val="tx1"/>
                </a:solidFill>
                <a:latin typeface="+mn-lt"/>
              </a:rPr>
            </a:br>
            <a:r>
              <a:rPr lang="sk-SK" sz="4400" u="sng" dirty="0" smtClean="0">
                <a:solidFill>
                  <a:srgbClr val="000092"/>
                </a:solidFill>
                <a:latin typeface="+mn-lt"/>
              </a:rPr>
              <a:t>Erasmus kontakty – </a:t>
            </a:r>
            <a:r>
              <a:rPr lang="sk-SK" sz="4400" u="sng" dirty="0" smtClean="0">
                <a:solidFill>
                  <a:srgbClr val="000092"/>
                </a:solidFill>
                <a:latin typeface="+mn-lt"/>
              </a:rPr>
              <a:t>fakulty</a:t>
            </a:r>
            <a:br>
              <a:rPr lang="sk-SK" sz="4400" u="sng" dirty="0" smtClean="0">
                <a:solidFill>
                  <a:srgbClr val="000092"/>
                </a:solidFill>
                <a:latin typeface="+mn-lt"/>
              </a:rPr>
            </a:br>
            <a:r>
              <a:rPr lang="sk-SK" sz="4400" u="sng" dirty="0" smtClean="0">
                <a:solidFill>
                  <a:srgbClr val="000092"/>
                </a:solidFill>
                <a:latin typeface="+mn-lt"/>
              </a:rPr>
              <a:t>prodekani pre medzinárodné vzťahy</a:t>
            </a:r>
            <a:r>
              <a:rPr lang="sk-SK" sz="5300" u="sng" dirty="0">
                <a:solidFill>
                  <a:srgbClr val="000092"/>
                </a:solidFill>
                <a:latin typeface="+mn-lt"/>
              </a:rPr>
              <a:t/>
            </a:r>
            <a:br>
              <a:rPr lang="sk-SK" sz="5300" u="sng" dirty="0">
                <a:solidFill>
                  <a:srgbClr val="000092"/>
                </a:solidFill>
                <a:latin typeface="+mn-lt"/>
              </a:rPr>
            </a:br>
            <a:r>
              <a:rPr lang="sk-SK" sz="2200" u="sng" dirty="0" smtClean="0">
                <a:solidFill>
                  <a:srgbClr val="000092"/>
                </a:solidFill>
                <a:latin typeface="+mn-lt"/>
              </a:rPr>
              <a:t/>
            </a:r>
            <a:br>
              <a:rPr lang="sk-SK" sz="2200" u="sng" dirty="0" smtClean="0">
                <a:solidFill>
                  <a:srgbClr val="000092"/>
                </a:solidFill>
                <a:latin typeface="+mn-lt"/>
              </a:rPr>
            </a:br>
            <a:r>
              <a:rPr lang="sk-SK" sz="2200" b="1" dirty="0" smtClean="0">
                <a:solidFill>
                  <a:schemeClr val="tx1"/>
                </a:solidFill>
              </a:rPr>
              <a:t>PhDr. Daša Nováčiková, PhD. – prodekan FF </a:t>
            </a:r>
            <a:r>
              <a:rPr lang="sk-SK" sz="2200" b="1" dirty="0" smtClean="0">
                <a:solidFill>
                  <a:srgbClr val="C00000"/>
                </a:solidFill>
              </a:rPr>
              <a:t>(dnovacikova@ukf.sk) </a:t>
            </a:r>
            <a:r>
              <a:rPr lang="sk-SK" sz="2200" b="1" dirty="0" smtClean="0">
                <a:solidFill>
                  <a:schemeClr val="tx1"/>
                </a:solidFill>
              </a:rPr>
              <a:t/>
            </a:r>
            <a:br>
              <a:rPr lang="sk-SK" sz="2200" b="1" dirty="0" smtClean="0">
                <a:solidFill>
                  <a:schemeClr val="tx1"/>
                </a:solidFill>
              </a:rPr>
            </a:br>
            <a:r>
              <a:rPr lang="sk-SK" sz="2200" b="1" dirty="0" smtClean="0">
                <a:solidFill>
                  <a:schemeClr val="tx1"/>
                </a:solidFill>
              </a:rPr>
              <a:t>doc. PhDr. Adriana Récka, PhD. – prodekan PF </a:t>
            </a:r>
            <a:r>
              <a:rPr lang="sk-SK" sz="2200" b="1" dirty="0" smtClean="0">
                <a:solidFill>
                  <a:srgbClr val="C00000"/>
                </a:solidFill>
              </a:rPr>
              <a:t>(arecka@ukf.sk) </a:t>
            </a:r>
            <a:r>
              <a:rPr lang="sk-SK" sz="2200" b="1" dirty="0" smtClean="0">
                <a:solidFill>
                  <a:schemeClr val="tx1"/>
                </a:solidFill>
              </a:rPr>
              <a:t/>
            </a:r>
            <a:br>
              <a:rPr lang="sk-SK" sz="2200" b="1" dirty="0" smtClean="0">
                <a:solidFill>
                  <a:schemeClr val="tx1"/>
                </a:solidFill>
              </a:rPr>
            </a:br>
            <a:r>
              <a:rPr lang="sk-SK" sz="2200" b="1" dirty="0" smtClean="0">
                <a:solidFill>
                  <a:schemeClr val="tx1"/>
                </a:solidFill>
              </a:rPr>
              <a:t>doc. Mgr. Martin </a:t>
            </a:r>
            <a:r>
              <a:rPr lang="sk-SK" sz="2200" b="1" dirty="0" err="1" smtClean="0">
                <a:solidFill>
                  <a:schemeClr val="tx1"/>
                </a:solidFill>
              </a:rPr>
              <a:t>Drlík</a:t>
            </a:r>
            <a:r>
              <a:rPr lang="sk-SK" sz="2200" b="1" dirty="0" smtClean="0">
                <a:solidFill>
                  <a:schemeClr val="tx1"/>
                </a:solidFill>
              </a:rPr>
              <a:t>, PhD. – prodekan </a:t>
            </a:r>
            <a:r>
              <a:rPr lang="sk-SK" sz="2200" b="1" dirty="0" err="1" smtClean="0">
                <a:solidFill>
                  <a:schemeClr val="tx1"/>
                </a:solidFill>
              </a:rPr>
              <a:t>FPVaI</a:t>
            </a:r>
            <a:r>
              <a:rPr lang="sk-SK" sz="2200" b="1" dirty="0" smtClean="0">
                <a:solidFill>
                  <a:schemeClr val="tx1"/>
                </a:solidFill>
              </a:rPr>
              <a:t> </a:t>
            </a:r>
            <a:r>
              <a:rPr lang="sk-SK" sz="2200" b="1" dirty="0" smtClean="0">
                <a:solidFill>
                  <a:srgbClr val="C00000"/>
                </a:solidFill>
              </a:rPr>
              <a:t>(mdrlik@ukf.sk)</a:t>
            </a:r>
            <a:br>
              <a:rPr lang="sk-SK" sz="2200" b="1" dirty="0" smtClean="0">
                <a:solidFill>
                  <a:srgbClr val="C00000"/>
                </a:solidFill>
              </a:rPr>
            </a:br>
            <a:r>
              <a:rPr lang="sk-SK" sz="2200" b="1" dirty="0" smtClean="0">
                <a:solidFill>
                  <a:schemeClr val="tx1"/>
                </a:solidFill>
              </a:rPr>
              <a:t>PhDr. Katarína Minarovičová, PhD. – prodekan </a:t>
            </a:r>
            <a:r>
              <a:rPr lang="sk-SK" sz="2200" b="1" dirty="0" err="1" smtClean="0">
                <a:solidFill>
                  <a:schemeClr val="tx1"/>
                </a:solidFill>
              </a:rPr>
              <a:t>FSVaZ</a:t>
            </a:r>
            <a:r>
              <a:rPr lang="sk-SK" sz="2200" b="1" dirty="0" smtClean="0">
                <a:solidFill>
                  <a:schemeClr val="tx1"/>
                </a:solidFill>
              </a:rPr>
              <a:t> </a:t>
            </a:r>
            <a:r>
              <a:rPr lang="sk-SK" sz="2200" b="1" dirty="0" smtClean="0">
                <a:solidFill>
                  <a:srgbClr val="C00000"/>
                </a:solidFill>
              </a:rPr>
              <a:t>(kminarovicova@ukf.sk) </a:t>
            </a:r>
            <a:r>
              <a:rPr lang="sk-SK" sz="2700" b="1" dirty="0" smtClean="0">
                <a:solidFill>
                  <a:schemeClr val="tx1"/>
                </a:solidFill>
              </a:rPr>
              <a:t/>
            </a:r>
            <a:br>
              <a:rPr lang="sk-SK" sz="2700" b="1" dirty="0" smtClean="0">
                <a:solidFill>
                  <a:schemeClr val="tx1"/>
                </a:solidFill>
              </a:rPr>
            </a:br>
            <a:r>
              <a:rPr lang="sk-SK" sz="2700" b="1" dirty="0" smtClean="0">
                <a:solidFill>
                  <a:schemeClr val="tx1"/>
                </a:solidFill>
              </a:rPr>
              <a:t> </a:t>
            </a:r>
            <a:r>
              <a:rPr lang="sk-SK" sz="2200" b="1" dirty="0" smtClean="0">
                <a:solidFill>
                  <a:schemeClr val="tx1"/>
                </a:solidFill>
              </a:rPr>
              <a:t>Mgr. Viktória Gergelyová, PhD. – prodekan FSŠ </a:t>
            </a:r>
            <a:r>
              <a:rPr lang="sk-SK" sz="2200" b="1" dirty="0" smtClean="0">
                <a:solidFill>
                  <a:srgbClr val="C00000"/>
                </a:solidFill>
              </a:rPr>
              <a:t>(vgergelyova@ukf.sk)</a:t>
            </a:r>
            <a:r>
              <a:rPr lang="sk-SK" sz="2700" b="1" dirty="0" smtClean="0">
                <a:solidFill>
                  <a:schemeClr val="tx1"/>
                </a:solidFill>
              </a:rPr>
              <a:t/>
            </a:r>
            <a:br>
              <a:rPr lang="sk-SK" sz="2700" b="1" dirty="0" smtClean="0">
                <a:solidFill>
                  <a:schemeClr val="tx1"/>
                </a:solidFill>
              </a:rPr>
            </a:br>
            <a:r>
              <a:rPr lang="sk-SK" sz="2700" b="1" dirty="0" smtClean="0">
                <a:solidFill>
                  <a:schemeClr val="tx1"/>
                </a:solidFill>
              </a:rPr>
              <a:t/>
            </a:r>
            <a:br>
              <a:rPr lang="sk-SK" sz="2700" b="1" dirty="0" smtClean="0">
                <a:solidFill>
                  <a:schemeClr val="tx1"/>
                </a:solidFill>
              </a:rPr>
            </a:br>
            <a:r>
              <a:rPr lang="sk-SK" sz="2700" b="1" dirty="0" smtClean="0">
                <a:solidFill>
                  <a:srgbClr val="C00000"/>
                </a:solidFill>
                <a:cs typeface="Arial"/>
              </a:rPr>
              <a:t/>
            </a:r>
            <a:br>
              <a:rPr lang="sk-SK" sz="2700" b="1" dirty="0" smtClean="0">
                <a:solidFill>
                  <a:srgbClr val="C00000"/>
                </a:solidFill>
                <a:cs typeface="Arial"/>
              </a:rPr>
            </a:br>
            <a:endParaRPr lang="sk-SK" sz="2700" b="0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8" name="Obrázok 7" descr="Interreg"/>
          <p:cNvPicPr/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56" r="15868"/>
          <a:stretch/>
        </p:blipFill>
        <p:spPr bwMode="auto">
          <a:xfrm>
            <a:off x="4283968" y="1076264"/>
            <a:ext cx="3600400" cy="73260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Obrázok 8"/>
          <p:cNvPicPr/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99592" y="896298"/>
            <a:ext cx="1082744" cy="1092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742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7560840" cy="5616623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sk-SK" dirty="0" smtClean="0">
                <a:solidFill>
                  <a:srgbClr val="C00000"/>
                </a:solidFill>
              </a:rPr>
              <a:t>Ďakujeme za pozornosť a </a:t>
            </a:r>
            <a:br>
              <a:rPr lang="sk-SK" dirty="0" smtClean="0">
                <a:solidFill>
                  <a:srgbClr val="C00000"/>
                </a:solidFill>
              </a:rPr>
            </a:br>
            <a:r>
              <a:rPr lang="sk-SK" sz="3600" b="1" dirty="0" smtClean="0">
                <a:solidFill>
                  <a:srgbClr val="C00000"/>
                </a:solidFill>
              </a:rPr>
              <a:t>tešíme </a:t>
            </a:r>
            <a:r>
              <a:rPr lang="sk-SK" sz="3600" b="1" dirty="0">
                <a:solidFill>
                  <a:srgbClr val="C00000"/>
                </a:solidFill>
              </a:rPr>
              <a:t>sa </a:t>
            </a:r>
            <a:r>
              <a:rPr lang="sk-SK" sz="3600" b="1" dirty="0" smtClean="0">
                <a:solidFill>
                  <a:srgbClr val="C00000"/>
                </a:solidFill>
              </a:rPr>
              <a:t>aj na Tvoju </a:t>
            </a:r>
            <a:r>
              <a:rPr lang="sk-SK" sz="3600" b="1" dirty="0">
                <a:solidFill>
                  <a:srgbClr val="C00000"/>
                </a:solidFill>
              </a:rPr>
              <a:t>prihlášku</a:t>
            </a:r>
            <a:r>
              <a:rPr lang="sk-SK" sz="3600" b="1" dirty="0" smtClean="0">
                <a:solidFill>
                  <a:srgbClr val="C00000"/>
                </a:solidFill>
              </a:rPr>
              <a:t>!</a:t>
            </a:r>
            <a:br>
              <a:rPr lang="sk-SK" sz="3600" b="1" dirty="0" smtClean="0">
                <a:solidFill>
                  <a:srgbClr val="C00000"/>
                </a:solidFill>
              </a:rPr>
            </a:br>
            <a:r>
              <a:rPr lang="sk-SK" sz="2400" b="1" dirty="0" smtClean="0">
                <a:solidFill>
                  <a:schemeClr val="tx1"/>
                </a:solidFill>
              </a:rPr>
              <a:t/>
            </a:r>
            <a:br>
              <a:rPr lang="sk-SK" sz="2400" b="1" dirty="0" smtClean="0">
                <a:solidFill>
                  <a:schemeClr val="tx1"/>
                </a:solidFill>
              </a:rPr>
            </a:br>
            <a:r>
              <a:rPr lang="sk-SK" dirty="0" smtClean="0">
                <a:solidFill>
                  <a:schemeClr val="accent2"/>
                </a:solidFill>
              </a:rPr>
              <a:t/>
            </a:r>
            <a:br>
              <a:rPr lang="sk-SK" dirty="0" smtClean="0">
                <a:solidFill>
                  <a:schemeClr val="accent2"/>
                </a:solidFill>
              </a:rPr>
            </a:br>
            <a:r>
              <a:rPr lang="sk-SK" dirty="0">
                <a:solidFill>
                  <a:schemeClr val="accent2"/>
                </a:solidFill>
              </a:rPr>
              <a:t/>
            </a:r>
            <a:br>
              <a:rPr lang="sk-SK" dirty="0">
                <a:solidFill>
                  <a:schemeClr val="accent2"/>
                </a:solidFill>
              </a:rPr>
            </a:br>
            <a:r>
              <a:rPr lang="sk-SK" dirty="0" smtClean="0">
                <a:solidFill>
                  <a:schemeClr val="accent2"/>
                </a:solidFill>
              </a:rPr>
              <a:t/>
            </a:r>
            <a:br>
              <a:rPr lang="sk-SK" dirty="0" smtClean="0">
                <a:solidFill>
                  <a:schemeClr val="accent2"/>
                </a:solidFill>
              </a:rPr>
            </a:br>
            <a:r>
              <a:rPr lang="sk-SK" dirty="0">
                <a:solidFill>
                  <a:schemeClr val="accent2"/>
                </a:solidFill>
              </a:rPr>
              <a:t/>
            </a:r>
            <a:br>
              <a:rPr lang="sk-SK" dirty="0">
                <a:solidFill>
                  <a:schemeClr val="accent2"/>
                </a:solidFill>
              </a:rPr>
            </a:br>
            <a:r>
              <a:rPr lang="sk-SK" dirty="0">
                <a:solidFill>
                  <a:schemeClr val="accent2"/>
                </a:solidFill>
              </a:rPr>
              <a:t/>
            </a:r>
            <a:br>
              <a:rPr lang="sk-SK" dirty="0">
                <a:solidFill>
                  <a:schemeClr val="accent2"/>
                </a:solidFill>
              </a:rPr>
            </a:br>
            <a:endParaRPr lang="sk-SK" sz="3100" b="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8" name="Obrázok 7" descr="Interreg"/>
          <p:cNvPicPr/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56" r="15868"/>
          <a:stretch/>
        </p:blipFill>
        <p:spPr bwMode="auto">
          <a:xfrm>
            <a:off x="4283968" y="1076264"/>
            <a:ext cx="3600400" cy="73260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Obrázok 8"/>
          <p:cNvPicPr/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99592" y="896298"/>
            <a:ext cx="1082744" cy="1092541"/>
          </a:xfrm>
          <a:prstGeom prst="rect">
            <a:avLst/>
          </a:prstGeom>
        </p:spPr>
      </p:pic>
      <p:pic>
        <p:nvPicPr>
          <p:cNvPr id="6" name="Obrázok 5" descr="Domov - Erasmusplus Slovensko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667"/>
          <a:stretch/>
        </p:blipFill>
        <p:spPr bwMode="auto">
          <a:xfrm>
            <a:off x="899592" y="3670700"/>
            <a:ext cx="6768752" cy="237626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Obdĺžnik 9"/>
          <p:cNvSpPr/>
          <p:nvPr/>
        </p:nvSpPr>
        <p:spPr>
          <a:xfrm>
            <a:off x="5364088" y="5085184"/>
            <a:ext cx="2183507" cy="8572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sk-SK" sz="2400" b="1" dirty="0" err="1">
                <a:effectLst/>
                <a:ea typeface="Calibri"/>
                <a:cs typeface="Times New Roman"/>
              </a:rPr>
              <a:t>Don´t</a:t>
            </a:r>
            <a:r>
              <a:rPr lang="sk-SK" sz="2400" b="1" dirty="0">
                <a:effectLst/>
                <a:ea typeface="Calibri"/>
                <a:cs typeface="Times New Roman"/>
              </a:rPr>
              <a:t> miss </a:t>
            </a:r>
            <a:r>
              <a:rPr lang="sk-SK" sz="2400" b="1" dirty="0" err="1">
                <a:effectLst/>
                <a:ea typeface="Calibri"/>
                <a:cs typeface="Times New Roman"/>
              </a:rPr>
              <a:t>your</a:t>
            </a:r>
            <a:r>
              <a:rPr lang="sk-SK" sz="2400" b="1" dirty="0">
                <a:effectLst/>
                <a:ea typeface="Calibri"/>
                <a:cs typeface="Times New Roman"/>
              </a:rPr>
              <a:t> </a:t>
            </a:r>
            <a:r>
              <a:rPr lang="sk-SK" sz="2400" b="1" dirty="0" err="1">
                <a:effectLst/>
                <a:ea typeface="Calibri"/>
                <a:cs typeface="Times New Roman"/>
              </a:rPr>
              <a:t>Erasmus</a:t>
            </a:r>
            <a:r>
              <a:rPr lang="sk-SK" sz="2400" b="1" dirty="0">
                <a:effectLst/>
                <a:ea typeface="Calibri"/>
                <a:cs typeface="Times New Roman"/>
              </a:rPr>
              <a:t>+ </a:t>
            </a:r>
            <a:r>
              <a:rPr lang="sk-SK" sz="2400" b="1" dirty="0" err="1">
                <a:effectLst/>
                <a:ea typeface="Calibri"/>
                <a:cs typeface="Times New Roman"/>
              </a:rPr>
              <a:t>train</a:t>
            </a:r>
            <a:r>
              <a:rPr lang="sk-SK" sz="2400" b="1" dirty="0">
                <a:effectLst/>
                <a:ea typeface="Calibri"/>
                <a:cs typeface="Times New Roman"/>
              </a:rPr>
              <a:t>!</a:t>
            </a:r>
            <a:endParaRPr lang="sk-SK" sz="2400" dirty="0">
              <a:effectLst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66055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Kompozitné">
  <a:themeElements>
    <a:clrScheme name="Kompozitné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Kompozitné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mpozitné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5000"/>
                <a:satMod val="300000"/>
              </a:schemeClr>
            </a:gs>
            <a:gs pos="12000">
              <a:schemeClr val="phClr">
                <a:tint val="50000"/>
                <a:shade val="90000"/>
                <a:satMod val="250000"/>
              </a:schemeClr>
            </a:gs>
            <a:gs pos="100000">
              <a:schemeClr val="phClr">
                <a:tint val="85000"/>
                <a:shade val="7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75000"/>
                <a:shade val="95000"/>
                <a:satMod val="175000"/>
              </a:schemeClr>
            </a:gs>
            <a:gs pos="12000">
              <a:schemeClr val="phClr">
                <a:tint val="90000"/>
                <a:shade val="90000"/>
                <a:satMod val="150000"/>
              </a:schemeClr>
            </a:gs>
            <a:gs pos="100000">
              <a:schemeClr val="phClr">
                <a:tint val="100000"/>
                <a:shade val="75000"/>
                <a:satMod val="15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freezing" dir="t">
              <a:rot lat="0" lon="0" rev="6000000"/>
            </a:lightRig>
          </a:scene3d>
          <a:sp3d contourW="12700" prstMaterial="dkEdge">
            <a:bevelT w="44450" h="254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10000"/>
                <a:lumMod val="80000"/>
              </a:schemeClr>
            </a:gs>
            <a:gs pos="79000">
              <a:schemeClr val="phClr">
                <a:tint val="100000"/>
                <a:shade val="90000"/>
                <a:satMod val="105000"/>
                <a:lumMod val="10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1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hade val="100000"/>
                <a:satMod val="100000"/>
                <a:lumMod val="110000"/>
              </a:schemeClr>
            </a:gs>
            <a:gs pos="83000">
              <a:schemeClr val="phClr">
                <a:shade val="75000"/>
                <a:satMod val="200000"/>
              </a:schemeClr>
            </a:gs>
            <a:gs pos="100000">
              <a:schemeClr val="phClr">
                <a:shade val="90000"/>
                <a:satMod val="200000"/>
              </a:schemeClr>
            </a:gs>
          </a:gsLst>
          <a:path path="circle">
            <a:fillToRect l="75000" t="100000" b="3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Composite</Template>
  <TotalTime>2458</TotalTime>
  <Words>199</Words>
  <Application>Microsoft Office PowerPoint</Application>
  <PresentationFormat>Prezentácia na obrazovke (4:3)</PresentationFormat>
  <Paragraphs>92</Paragraphs>
  <Slides>21</Slides>
  <Notes>21</Notes>
  <HiddenSlides>0</HiddenSlides>
  <MMClips>0</MMClips>
  <ScaleCrop>false</ScaleCrop>
  <HeadingPairs>
    <vt:vector size="6" baseType="variant">
      <vt:variant>
        <vt:lpstr>Použité písma</vt:lpstr>
      </vt:variant>
      <vt:variant>
        <vt:i4>5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21</vt:i4>
      </vt:variant>
    </vt:vector>
  </HeadingPairs>
  <TitlesOfParts>
    <vt:vector size="27" baseType="lpstr">
      <vt:lpstr>Arial</vt:lpstr>
      <vt:lpstr>Bell MT</vt:lpstr>
      <vt:lpstr>Calibri</vt:lpstr>
      <vt:lpstr>Times New Roman</vt:lpstr>
      <vt:lpstr>Wingdings</vt:lpstr>
      <vt:lpstr>Kompozitné</vt:lpstr>
      <vt:lpstr>                                                       Horizonty internacionalizácie doktorandského štúdia: Výzvy a príležitosti účasti na zahraničných mobilitách   v rámci programu ERASMUS+  doc. PhDr. Martina Pavlíková, PhD., MBA prorektorka pre medzinárodné vzťahy Erasmus+ koordinátor projektu Erasmus+ KA131 a KA171 6.11.2025 </vt:lpstr>
      <vt:lpstr>                                               Kam môžem cestovať?    Projekt KA131 - mobilita  v krajinách EÚ + EHP, vrátane:  NO, IS, LI, TR, MK a RS </vt:lpstr>
      <vt:lpstr>                                                  Na aký typ mobility?  Mobilita štúdium = študijný pobyt (len cez bilaterálne dohody UKF)  Mobilita stáž = prax študentov/čerstvých absolventov (aj mimo bilaterálnych dohôd UKF –  VŠ alebo iná inštitúcia, nie inštitúcie EÚ a orgány riadiace programy EÚ)</vt:lpstr>
      <vt:lpstr>                                                  Kto sa môže zúčastniť?  Štúdium/stáž = denný/externý PhD študent  Stáž = PhD študent/čerstvý absolvent PhD štúdia (max do 1 roka po štátniciach)  Opakovaná mobilita možná (max. 12 mesiacov).</vt:lpstr>
      <vt:lpstr>                                                  Na ako dlho?  - dlhodobá mobilita štúdium/stáž:  2 - 12 mesiacov  - krátkodobá mobilita stáž:  5 - 30 dní </vt:lpstr>
      <vt:lpstr>                                                  Výhody?  Štúdium: bez platenia školného, možné konzultácie dizertačnej práce, UKF negarantuje zabezpečenie internátu na prijímajúcej inštitúcii  Stáž: netreba zbierať kredity, flexibilný termín mobility, možnosť získať plat/odmenu, nájsť si budúce zamestnanie... </vt:lpstr>
      <vt:lpstr>                                                         Erasmus granty – dlhodobá mobilita          </vt:lpstr>
      <vt:lpstr>                                                      Erasmus granty – krátkodobá mobilita           </vt:lpstr>
      <vt:lpstr>      Erasmus grant – navýšenia  Dlhodobá mobilita:  - navýšenie na stáž = 150 EUR/mesiac  - s nedostatkom príležitostí = 250 EUR/mesiac  - možný dodatočný grant pre ŤZP (samostatná výzva z NA)  Krátkodobá mobilita:  - s nedostatkom príležitostí = 100 - 150 EUR/mobilitu  Cestovné – podľa sadzieb za km („zelené“ alebo štandardné cestovné)</vt:lpstr>
      <vt:lpstr>     Ako sa prihlásim na Erasmus?   1. sleduj výzvu na hlavnej stránke UKF  https://www.ukf.sk/ postupuj podľa inštrukcií, v prípade  stáže oslov viaceré inštitúcie v zahraničí a  získaj akceptačný list   2. vyplň a odovzdaj prihlášku s prílohami (CV, motiv. list,       súhlas so sprac. OÚ, akcept. list na stáž) na fakulte, na ktorej si zapísaný</vt:lpstr>
      <vt:lpstr>     Dokedy sa môžem prihlásiť?   Výzva sa zverejňuje priebežne podľa aktuálneho stavu  čerpania plánovaných mobilít študentov a finančných možností UKF.   Ďalšia výzva pre prihlasovanie na Erasmus stáže  bude otvorená pre LS 2025/2026 a to s termínom prihlásenia do konca novembra (štúdium) a do konca zimného semestra (stáž)  </vt:lpstr>
      <vt:lpstr>        Kto schvaľuje mobilitu?   Výber uchádzačov o mobilitu organizačne zabezpečuje dekan fakulty v súčinnosti s prodekanom pre medzinárodné vzťahy fakulty a prorektorkou pre medzinárodné vzťahy.   Fakultami vybraných uchádzačov a dĺžku ich mobility následne odsúhlasuje (z hľadiska oprávnenosti mobility a finančných možností UKF) Rektorát UKF. </vt:lpstr>
      <vt:lpstr>        Čo nasleduje ďalej?   Po schválení mobility predložíš na Oddelenie pre medzinárodné vzťahy  UKF Learning Agreement (plán štúdia/stáže) a ďalšie podklady podľa pokynu Erasmus koordinátora IRO UKF.  Posledným krokom je podpísanie Erasmus finančnej zmluvy a prevod grantu. </vt:lpstr>
      <vt:lpstr>     Erasmus web UKF  Ponuky na stáž - pomôcka: https://www.ukf.sk/granty/erasmus/staz-krajiny-eu-a-ehp    </vt:lpstr>
      <vt:lpstr>                                                    Čo je Erasmus+ mobilita KA171?   Samostatný projekt UKF – Akcia KA171 ponúka možnosť mobility v krajinách mimo EÚ a EHP (tzv. tretie krajiny).  Projekt je viazaný na spoluprácu konkrétnych pracovísk  UKF s konkrétnymi inštitúciami vopred schválenými v projekte UKF. </vt:lpstr>
      <vt:lpstr>                                                    Podmienky Erasmus+ mobility KA171 krajiny mimo EÚ a EHP   Podmienky pre mobilitu:  - mobilita KA171 len na základe samostatnej výzvy - štúdium alebo stáž len cez bilaterálnu dohodu príslušnej fakulty v danom študijnom odbore - prísne kritériá výberu uchádzačov (dekan fakulty s prorektorkou pre medzinárodné vzťahy) - odlišná výška grantov na základe Erasmus+ kalkulačky</vt:lpstr>
      <vt:lpstr>                                                         Erasmus granty KA171 – dlhodobá mobilita        *Mobility do Bieloruska a Ruska nie sú oprávnené Cestovné – podľa sadzieb za km („zelené“ alebo štandardné cestovné) </vt:lpstr>
      <vt:lpstr>                                                      Erasmus granty KA171 – krátkodobá mobilita         *Mobility do Bieloruska a Ruska nie sú oprávnené Krátkodobá mobilita – navýšenie grantu pre študentov s nedostatkom príležitostí:  100 - 150 EUR/mobilitu Cestovné – podľa sadzieb za km („zelené“ alebo štandardné cestovné)</vt:lpstr>
      <vt:lpstr>                                                  Erasmus kontakty – rektorát Mgr. Pavol Vakoš,  Ing. Katarína Butorová, PhD. Oddelenie pre medzinárodné vzťahy (Rektorát UKF)  Tr. A. Hlinku  1,  949 01 Nitra 037/6408 102, 037/6408 031,  pvakos@ukf.sk kbutorova@ukf.sk  </vt:lpstr>
      <vt:lpstr>                                                  Erasmus kontakty – fakulty prodekani pre medzinárodné vzťahy  PhDr. Daša Nováčiková, PhD. – prodekan FF (dnovacikova@ukf.sk)  doc. PhDr. Adriana Récka, PhD. – prodekan PF (arecka@ukf.sk)  doc. Mgr. Martin Drlík, PhD. – prodekan FPVaI (mdrlik@ukf.sk) PhDr. Katarína Minarovičová, PhD. – prodekan FSVaZ (kminarovicova@ukf.sk)   Mgr. Viktória Gergelyová, PhD. – prodekan FSŠ (vgergelyova@ukf.sk)   </vt:lpstr>
      <vt:lpstr>Ďakujeme za pozornosť a  tešíme sa aj na Tvoju prihlášku!   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Katka</dc:creator>
  <cp:lastModifiedBy>Martina Pavlíková</cp:lastModifiedBy>
  <cp:revision>189</cp:revision>
  <dcterms:created xsi:type="dcterms:W3CDTF">2014-03-09T08:35:20Z</dcterms:created>
  <dcterms:modified xsi:type="dcterms:W3CDTF">2025-11-06T11:17:23Z</dcterms:modified>
</cp:coreProperties>
</file>