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4" r:id="rId2"/>
    <p:sldId id="268" r:id="rId3"/>
    <p:sldId id="262" r:id="rId4"/>
    <p:sldId id="264" r:id="rId5"/>
    <p:sldId id="273" r:id="rId6"/>
    <p:sldId id="265" r:id="rId7"/>
    <p:sldId id="275" r:id="rId8"/>
    <p:sldId id="270" r:id="rId9"/>
    <p:sldId id="271" r:id="rId10"/>
    <p:sldId id="269" r:id="rId11"/>
    <p:sldId id="276" r:id="rId12"/>
  </p:sldIdLst>
  <p:sldSz cx="9144000" cy="6858000" type="screen4x3"/>
  <p:notesSz cx="6834188" cy="9979025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A9B1"/>
    <a:srgbClr val="85C7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 autoAdjust="0"/>
    <p:restoredTop sz="94639" autoAdjust="0"/>
  </p:normalViewPr>
  <p:slideViewPr>
    <p:cSldViewPr>
      <p:cViewPr varScale="1">
        <p:scale>
          <a:sx n="79" d="100"/>
          <a:sy n="79" d="100"/>
        </p:scale>
        <p:origin x="1795" y="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_rok_programu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_rok_programu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lojzia%20Kov&#225;&#269;ov&#225;\Desktop\MO1304\&#352;tatistika\2019\VS\VS_2019_vstupy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317;ubica%20Ehrenholdov&#225;\Documents\V&#221;RO&#268;N&#201;%20SPR&#193;VY\2019_VSoH\Podklady%20k%20VSoH%202019\VS_2019_vstupy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98379811625734"/>
          <c:y val="1.7533082366401834E-2"/>
          <c:w val="0.85877555662426086"/>
          <c:h val="0.6539237733817371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Príjmy!$B$4</c:f>
              <c:strCache>
                <c:ptCount val="1"/>
                <c:pt idx="0">
                  <c:v>podiel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Príjmy!$A$5:$A$6</c:f>
              <c:strCache>
                <c:ptCount val="2"/>
                <c:pt idx="0">
                  <c:v>dotácia zo štátneho rozpočtu prostredníctvom MŠ SR</c:v>
                </c:pt>
                <c:pt idx="1">
                  <c:v>ostatné zdroje</c:v>
                </c:pt>
              </c:strCache>
            </c:strRef>
          </c:cat>
          <c:val>
            <c:numRef>
              <c:f>Príjmy!$B$5:$B$6</c:f>
            </c:numRef>
          </c:val>
          <c:extLst>
            <c:ext xmlns:c16="http://schemas.microsoft.com/office/drawing/2014/chart" uri="{C3380CC4-5D6E-409C-BE32-E72D297353CC}">
              <c16:uniqueId val="{00000000-3AE4-4877-83D2-5F35A8EDB95E}"/>
            </c:ext>
          </c:extLst>
        </c:ser>
        <c:ser>
          <c:idx val="1"/>
          <c:order val="1"/>
          <c:tx>
            <c:strRef>
              <c:f>Príjmy!$C$4</c:f>
              <c:strCache>
                <c:ptCount val="1"/>
                <c:pt idx="0">
                  <c:v>podiel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Príjmy!$A$5:$A$6</c:f>
              <c:strCache>
                <c:ptCount val="2"/>
                <c:pt idx="0">
                  <c:v>dotácia zo štátneho rozpočtu prostredníctvom MŠ SR</c:v>
                </c:pt>
                <c:pt idx="1">
                  <c:v>ostatné zdroje</c:v>
                </c:pt>
              </c:strCache>
            </c:strRef>
          </c:cat>
          <c:val>
            <c:numRef>
              <c:f>Príjmy!$C$5:$C$6</c:f>
            </c:numRef>
          </c:val>
          <c:extLst>
            <c:ext xmlns:c16="http://schemas.microsoft.com/office/drawing/2014/chart" uri="{C3380CC4-5D6E-409C-BE32-E72D297353CC}">
              <c16:uniqueId val="{00000001-3AE4-4877-83D2-5F35A8EDB95E}"/>
            </c:ext>
          </c:extLst>
        </c:ser>
        <c:ser>
          <c:idx val="2"/>
          <c:order val="2"/>
          <c:tx>
            <c:strRef>
              <c:f>Príjmy!$D$4</c:f>
              <c:strCache>
                <c:ptCount val="1"/>
                <c:pt idx="0">
                  <c:v>rok 2017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3AE4-4877-83D2-5F35A8EDB95E}"/>
              </c:ext>
            </c:extLst>
          </c:dPt>
          <c:cat>
            <c:strRef>
              <c:f>Príjmy!$A$5:$A$6</c:f>
              <c:strCache>
                <c:ptCount val="2"/>
                <c:pt idx="0">
                  <c:v>dotácia zo štátneho rozpočtu prostredníctvom MŠ SR</c:v>
                </c:pt>
                <c:pt idx="1">
                  <c:v>ostatné zdroje</c:v>
                </c:pt>
              </c:strCache>
            </c:strRef>
          </c:cat>
          <c:val>
            <c:numRef>
              <c:f>Príjmy!$D$5:$D$6</c:f>
              <c:numCache>
                <c:formatCode>#,##0</c:formatCode>
                <c:ptCount val="2"/>
                <c:pt idx="0">
                  <c:v>23528065.449999999</c:v>
                </c:pt>
                <c:pt idx="1">
                  <c:v>5018218.08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AE4-4877-83D2-5F35A8EDB95E}"/>
            </c:ext>
          </c:extLst>
        </c:ser>
        <c:ser>
          <c:idx val="3"/>
          <c:order val="3"/>
          <c:tx>
            <c:strRef>
              <c:f>Príjmy!$E$4</c:f>
              <c:strCache>
                <c:ptCount val="1"/>
                <c:pt idx="0">
                  <c:v>podiel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Príjmy!$A$5:$A$6</c:f>
              <c:strCache>
                <c:ptCount val="2"/>
                <c:pt idx="0">
                  <c:v>dotácia zo štátneho rozpočtu prostredníctvom MŠ SR</c:v>
                </c:pt>
                <c:pt idx="1">
                  <c:v>ostatné zdroje</c:v>
                </c:pt>
              </c:strCache>
            </c:strRef>
          </c:cat>
          <c:val>
            <c:numRef>
              <c:f>Príjmy!$E$5:$E$6</c:f>
            </c:numRef>
          </c:val>
          <c:extLst>
            <c:ext xmlns:c16="http://schemas.microsoft.com/office/drawing/2014/chart" uri="{C3380CC4-5D6E-409C-BE32-E72D297353CC}">
              <c16:uniqueId val="{00000004-3AE4-4877-83D2-5F35A8EDB95E}"/>
            </c:ext>
          </c:extLst>
        </c:ser>
        <c:ser>
          <c:idx val="4"/>
          <c:order val="4"/>
          <c:tx>
            <c:strRef>
              <c:f>Príjmy!$F$4</c:f>
              <c:strCache>
                <c:ptCount val="1"/>
                <c:pt idx="0">
                  <c:v>rok 2018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Príjmy!$A$5:$A$6</c:f>
              <c:strCache>
                <c:ptCount val="2"/>
                <c:pt idx="0">
                  <c:v>dotácia zo štátneho rozpočtu prostredníctvom MŠ SR</c:v>
                </c:pt>
                <c:pt idx="1">
                  <c:v>ostatné zdroje</c:v>
                </c:pt>
              </c:strCache>
            </c:strRef>
          </c:cat>
          <c:val>
            <c:numRef>
              <c:f>Príjmy!$F$5:$F$6</c:f>
              <c:numCache>
                <c:formatCode>#,##0</c:formatCode>
                <c:ptCount val="2"/>
                <c:pt idx="0">
                  <c:v>25276789.620000001</c:v>
                </c:pt>
                <c:pt idx="1">
                  <c:v>5049975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AE4-4877-83D2-5F35A8EDB95E}"/>
            </c:ext>
          </c:extLst>
        </c:ser>
        <c:ser>
          <c:idx val="5"/>
          <c:order val="5"/>
          <c:tx>
            <c:strRef>
              <c:f>Príjmy!$G$4</c:f>
              <c:strCache>
                <c:ptCount val="1"/>
                <c:pt idx="0">
                  <c:v>rok 2019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Príjmy!$A$5:$A$6</c:f>
              <c:strCache>
                <c:ptCount val="2"/>
                <c:pt idx="0">
                  <c:v>dotácia zo štátneho rozpočtu prostredníctvom MŠ SR</c:v>
                </c:pt>
                <c:pt idx="1">
                  <c:v>ostatné zdroje</c:v>
                </c:pt>
              </c:strCache>
            </c:strRef>
          </c:cat>
          <c:val>
            <c:numRef>
              <c:f>Príjmy!$G$5:$G$6</c:f>
              <c:numCache>
                <c:formatCode>#,##0</c:formatCode>
                <c:ptCount val="2"/>
                <c:pt idx="0">
                  <c:v>26814442.739999998</c:v>
                </c:pt>
                <c:pt idx="1">
                  <c:v>4695724.59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AE4-4877-83D2-5F35A8EDB9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2320088"/>
        <c:axId val="172319304"/>
      </c:barChart>
      <c:catAx>
        <c:axId val="172320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72319304"/>
        <c:crosses val="autoZero"/>
        <c:auto val="1"/>
        <c:lblAlgn val="ctr"/>
        <c:lblOffset val="100"/>
        <c:noMultiLvlLbl val="0"/>
      </c:catAx>
      <c:valAx>
        <c:axId val="172319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72320088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983747223904703"/>
          <c:y val="7.381776239907728E-2"/>
          <c:w val="0.81247022006864522"/>
          <c:h val="0.562207630620566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'štruktúra výd_spolu'!$B$2</c:f>
              <c:strCache>
                <c:ptCount val="1"/>
                <c:pt idx="0">
                  <c:v>rok 2017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'štruktúra výd_spolu'!$A$3:$A$7</c:f>
              <c:strCache>
                <c:ptCount val="5"/>
                <c:pt idx="0">
                  <c:v>610 - mzdy</c:v>
                </c:pt>
                <c:pt idx="1">
                  <c:v>620 - odvody</c:v>
                </c:pt>
                <c:pt idx="2">
                  <c:v>630 - tovary a služby</c:v>
                </c:pt>
                <c:pt idx="3">
                  <c:v>640 - bežné transfery</c:v>
                </c:pt>
                <c:pt idx="4">
                  <c:v>700 - kapitálové výdavky</c:v>
                </c:pt>
              </c:strCache>
            </c:strRef>
          </c:cat>
          <c:val>
            <c:numRef>
              <c:f>'štruktúra výd_spolu'!$B$3:$B$7</c:f>
              <c:numCache>
                <c:formatCode>#,##0</c:formatCode>
                <c:ptCount val="5"/>
                <c:pt idx="0">
                  <c:v>13264443.76</c:v>
                </c:pt>
                <c:pt idx="1">
                  <c:v>4863840.5599999996</c:v>
                </c:pt>
                <c:pt idx="2">
                  <c:v>5529020.9100000001</c:v>
                </c:pt>
                <c:pt idx="3">
                  <c:v>3198116.26</c:v>
                </c:pt>
                <c:pt idx="4">
                  <c:v>1136973.48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72-4268-8DB6-046C93D2742F}"/>
            </c:ext>
          </c:extLst>
        </c:ser>
        <c:ser>
          <c:idx val="1"/>
          <c:order val="1"/>
          <c:tx>
            <c:strRef>
              <c:f>'štruktúra výd_spolu'!$C$2</c:f>
              <c:strCache>
                <c:ptCount val="1"/>
                <c:pt idx="0">
                  <c:v>rok 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'štruktúra výd_spolu'!$A$3:$A$7</c:f>
              <c:strCache>
                <c:ptCount val="5"/>
                <c:pt idx="0">
                  <c:v>610 - mzdy</c:v>
                </c:pt>
                <c:pt idx="1">
                  <c:v>620 - odvody</c:v>
                </c:pt>
                <c:pt idx="2">
                  <c:v>630 - tovary a služby</c:v>
                </c:pt>
                <c:pt idx="3">
                  <c:v>640 - bežné transfery</c:v>
                </c:pt>
                <c:pt idx="4">
                  <c:v>700 - kapitálové výdavky</c:v>
                </c:pt>
              </c:strCache>
            </c:strRef>
          </c:cat>
          <c:val>
            <c:numRef>
              <c:f>'štruktúra výd_spolu'!$C$3:$C$7</c:f>
              <c:numCache>
                <c:formatCode>#,##0</c:formatCode>
                <c:ptCount val="5"/>
                <c:pt idx="0">
                  <c:v>13436907.42</c:v>
                </c:pt>
                <c:pt idx="1">
                  <c:v>4913007.32</c:v>
                </c:pt>
                <c:pt idx="2">
                  <c:v>5969918.5099999998</c:v>
                </c:pt>
                <c:pt idx="3">
                  <c:v>3255573.3</c:v>
                </c:pt>
                <c:pt idx="4">
                  <c:v>1553988.58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72-4268-8DB6-046C93D2742F}"/>
            </c:ext>
          </c:extLst>
        </c:ser>
        <c:ser>
          <c:idx val="2"/>
          <c:order val="2"/>
          <c:tx>
            <c:strRef>
              <c:f>'štruktúra výd_spolu'!$D$2</c:f>
              <c:strCache>
                <c:ptCount val="1"/>
                <c:pt idx="0">
                  <c:v>rok 2019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'štruktúra výd_spolu'!$A$3:$A$7</c:f>
              <c:strCache>
                <c:ptCount val="5"/>
                <c:pt idx="0">
                  <c:v>610 - mzdy</c:v>
                </c:pt>
                <c:pt idx="1">
                  <c:v>620 - odvody</c:v>
                </c:pt>
                <c:pt idx="2">
                  <c:v>630 - tovary a služby</c:v>
                </c:pt>
                <c:pt idx="3">
                  <c:v>640 - bežné transfery</c:v>
                </c:pt>
                <c:pt idx="4">
                  <c:v>700 - kapitálové výdavky</c:v>
                </c:pt>
              </c:strCache>
            </c:strRef>
          </c:cat>
          <c:val>
            <c:numRef>
              <c:f>'štruktúra výd_spolu'!$D$3:$D$7</c:f>
              <c:numCache>
                <c:formatCode>#,##0</c:formatCode>
                <c:ptCount val="5"/>
                <c:pt idx="0">
                  <c:v>14461125.98</c:v>
                </c:pt>
                <c:pt idx="1">
                  <c:v>5227924.29</c:v>
                </c:pt>
                <c:pt idx="2">
                  <c:v>6371080.0999999996</c:v>
                </c:pt>
                <c:pt idx="3">
                  <c:v>3043203.35</c:v>
                </c:pt>
                <c:pt idx="4">
                  <c:v>1115096.22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72-4268-8DB6-046C93D274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339592"/>
        <c:axId val="320339200"/>
      </c:barChart>
      <c:catAx>
        <c:axId val="320339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320339200"/>
        <c:crosses val="autoZero"/>
        <c:auto val="1"/>
        <c:lblAlgn val="ctr"/>
        <c:lblOffset val="100"/>
        <c:noMultiLvlLbl val="0"/>
      </c:catAx>
      <c:valAx>
        <c:axId val="320339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32033959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320146521553827E-2"/>
          <c:y val="2.251194512456452E-2"/>
          <c:w val="0.86289499030012551"/>
          <c:h val="0.557025371828521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'priem evid prepoč počty zam'!$B$3:$B$4</c:f>
              <c:strCache>
                <c:ptCount val="2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'priem evid prepoč počty zam'!$A$5:$A$10</c:f>
              <c:strCache>
                <c:ptCount val="6"/>
                <c:pt idx="0">
                  <c:v>Pedagogickí zamestnanci</c:v>
                </c:pt>
                <c:pt idx="1">
                  <c:v>Nepedagogickí zamestnanci</c:v>
                </c:pt>
                <c:pt idx="2">
                  <c:v>Výskumní pracovníci</c:v>
                </c:pt>
                <c:pt idx="3">
                  <c:v>Zamestnanci ŠD</c:v>
                </c:pt>
                <c:pt idx="4">
                  <c:v>Zamestnanci  UJ</c:v>
                </c:pt>
                <c:pt idx="5">
                  <c:v>UKF spolu</c:v>
                </c:pt>
              </c:strCache>
            </c:strRef>
          </c:cat>
          <c:val>
            <c:numRef>
              <c:f>'priem evid prepoč počty zam'!$B$5:$B$10</c:f>
              <c:numCache>
                <c:formatCode>General</c:formatCode>
                <c:ptCount val="6"/>
                <c:pt idx="0">
                  <c:v>537</c:v>
                </c:pt>
                <c:pt idx="1">
                  <c:v>312</c:v>
                </c:pt>
                <c:pt idx="2">
                  <c:v>21</c:v>
                </c:pt>
                <c:pt idx="3">
                  <c:v>53</c:v>
                </c:pt>
                <c:pt idx="4">
                  <c:v>23</c:v>
                </c:pt>
                <c:pt idx="5">
                  <c:v>946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46-4FF0-AFB0-1D94F3179959}"/>
            </c:ext>
          </c:extLst>
        </c:ser>
        <c:ser>
          <c:idx val="1"/>
          <c:order val="1"/>
          <c:tx>
            <c:strRef>
              <c:f>'priem evid prepoč počty zam'!$C$3:$C$4</c:f>
              <c:strCache>
                <c:ptCount val="2"/>
                <c:pt idx="0">
                  <c:v>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'priem evid prepoč počty zam'!$A$5:$A$10</c:f>
              <c:strCache>
                <c:ptCount val="6"/>
                <c:pt idx="0">
                  <c:v>Pedagogickí zamestnanci</c:v>
                </c:pt>
                <c:pt idx="1">
                  <c:v>Nepedagogickí zamestnanci</c:v>
                </c:pt>
                <c:pt idx="2">
                  <c:v>Výskumní pracovníci</c:v>
                </c:pt>
                <c:pt idx="3">
                  <c:v>Zamestnanci ŠD</c:v>
                </c:pt>
                <c:pt idx="4">
                  <c:v>Zamestnanci  UJ</c:v>
                </c:pt>
                <c:pt idx="5">
                  <c:v>UKF spolu</c:v>
                </c:pt>
              </c:strCache>
            </c:strRef>
          </c:cat>
          <c:val>
            <c:numRef>
              <c:f>'priem evid prepoč počty zam'!$C$5:$C$10</c:f>
              <c:numCache>
                <c:formatCode>General</c:formatCode>
                <c:ptCount val="6"/>
                <c:pt idx="0">
                  <c:v>528</c:v>
                </c:pt>
                <c:pt idx="1">
                  <c:v>311</c:v>
                </c:pt>
                <c:pt idx="2">
                  <c:v>13</c:v>
                </c:pt>
                <c:pt idx="3">
                  <c:v>54</c:v>
                </c:pt>
                <c:pt idx="4">
                  <c:v>23</c:v>
                </c:pt>
                <c:pt idx="5">
                  <c:v>929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46-4FF0-AFB0-1D94F3179959}"/>
            </c:ext>
          </c:extLst>
        </c:ser>
        <c:ser>
          <c:idx val="2"/>
          <c:order val="2"/>
          <c:tx>
            <c:strRef>
              <c:f>'priem evid prepoč počty zam'!$D$3:$D$4</c:f>
              <c:strCache>
                <c:ptCount val="2"/>
                <c:pt idx="0">
                  <c:v>2017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'priem evid prepoč počty zam'!$A$5:$A$10</c:f>
              <c:strCache>
                <c:ptCount val="6"/>
                <c:pt idx="0">
                  <c:v>Pedagogickí zamestnanci</c:v>
                </c:pt>
                <c:pt idx="1">
                  <c:v>Nepedagogickí zamestnanci</c:v>
                </c:pt>
                <c:pt idx="2">
                  <c:v>Výskumní pracovníci</c:v>
                </c:pt>
                <c:pt idx="3">
                  <c:v>Zamestnanci ŠD</c:v>
                </c:pt>
                <c:pt idx="4">
                  <c:v>Zamestnanci  UJ</c:v>
                </c:pt>
                <c:pt idx="5">
                  <c:v>UKF spolu</c:v>
                </c:pt>
              </c:strCache>
            </c:strRef>
          </c:cat>
          <c:val>
            <c:numRef>
              <c:f>'priem evid prepoč počty zam'!$D$5:$D$10</c:f>
              <c:numCache>
                <c:formatCode>General</c:formatCode>
                <c:ptCount val="6"/>
                <c:pt idx="0">
                  <c:v>531</c:v>
                </c:pt>
                <c:pt idx="1">
                  <c:v>306</c:v>
                </c:pt>
                <c:pt idx="2">
                  <c:v>9</c:v>
                </c:pt>
                <c:pt idx="3">
                  <c:v>55</c:v>
                </c:pt>
                <c:pt idx="4">
                  <c:v>22</c:v>
                </c:pt>
                <c:pt idx="5">
                  <c:v>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D46-4FF0-AFB0-1D94F3179959}"/>
            </c:ext>
          </c:extLst>
        </c:ser>
        <c:ser>
          <c:idx val="3"/>
          <c:order val="3"/>
          <c:tx>
            <c:strRef>
              <c:f>'priem evid prepoč počty zam'!$E$3:$E$4</c:f>
              <c:strCache>
                <c:ptCount val="2"/>
                <c:pt idx="0">
                  <c:v>2018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'priem evid prepoč počty zam'!$A$5:$A$10</c:f>
              <c:strCache>
                <c:ptCount val="6"/>
                <c:pt idx="0">
                  <c:v>Pedagogickí zamestnanci</c:v>
                </c:pt>
                <c:pt idx="1">
                  <c:v>Nepedagogickí zamestnanci</c:v>
                </c:pt>
                <c:pt idx="2">
                  <c:v>Výskumní pracovníci</c:v>
                </c:pt>
                <c:pt idx="3">
                  <c:v>Zamestnanci ŠD</c:v>
                </c:pt>
                <c:pt idx="4">
                  <c:v>Zamestnanci  UJ</c:v>
                </c:pt>
                <c:pt idx="5">
                  <c:v>UKF spolu</c:v>
                </c:pt>
              </c:strCache>
            </c:strRef>
          </c:cat>
          <c:val>
            <c:numRef>
              <c:f>'priem evid prepoč počty zam'!$E$5:$E$10</c:f>
              <c:numCache>
                <c:formatCode>General</c:formatCode>
                <c:ptCount val="6"/>
                <c:pt idx="0">
                  <c:v>516</c:v>
                </c:pt>
                <c:pt idx="1">
                  <c:v>300</c:v>
                </c:pt>
                <c:pt idx="2">
                  <c:v>4</c:v>
                </c:pt>
                <c:pt idx="3">
                  <c:v>57</c:v>
                </c:pt>
                <c:pt idx="4">
                  <c:v>22</c:v>
                </c:pt>
                <c:pt idx="5">
                  <c:v>898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D46-4FF0-AFB0-1D94F3179959}"/>
            </c:ext>
          </c:extLst>
        </c:ser>
        <c:ser>
          <c:idx val="4"/>
          <c:order val="4"/>
          <c:tx>
            <c:strRef>
              <c:f>'priem evid prepoč počty zam'!$F$3:$F$4</c:f>
              <c:strCache>
                <c:ptCount val="2"/>
                <c:pt idx="0">
                  <c:v>2019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'priem evid prepoč počty zam'!$A$5:$A$10</c:f>
              <c:strCache>
                <c:ptCount val="6"/>
                <c:pt idx="0">
                  <c:v>Pedagogickí zamestnanci</c:v>
                </c:pt>
                <c:pt idx="1">
                  <c:v>Nepedagogickí zamestnanci</c:v>
                </c:pt>
                <c:pt idx="2">
                  <c:v>Výskumní pracovníci</c:v>
                </c:pt>
                <c:pt idx="3">
                  <c:v>Zamestnanci ŠD</c:v>
                </c:pt>
                <c:pt idx="4">
                  <c:v>Zamestnanci  UJ</c:v>
                </c:pt>
                <c:pt idx="5">
                  <c:v>UKF spolu</c:v>
                </c:pt>
              </c:strCache>
            </c:strRef>
          </c:cat>
          <c:val>
            <c:numRef>
              <c:f>'priem evid prepoč počty zam'!$F$5:$F$10</c:f>
              <c:numCache>
                <c:formatCode>General</c:formatCode>
                <c:ptCount val="6"/>
                <c:pt idx="0">
                  <c:v>514</c:v>
                </c:pt>
                <c:pt idx="1">
                  <c:v>299</c:v>
                </c:pt>
                <c:pt idx="2">
                  <c:v>5</c:v>
                </c:pt>
                <c:pt idx="3">
                  <c:v>55</c:v>
                </c:pt>
                <c:pt idx="4">
                  <c:v>22</c:v>
                </c:pt>
                <c:pt idx="5">
                  <c:v>895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D46-4FF0-AFB0-1D94F31799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0213272"/>
        <c:axId val="350213664"/>
      </c:barChart>
      <c:catAx>
        <c:axId val="35021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350213664"/>
        <c:crosses val="autoZero"/>
        <c:auto val="1"/>
        <c:lblAlgn val="ctr"/>
        <c:lblOffset val="100"/>
        <c:noMultiLvlLbl val="0"/>
      </c:catAx>
      <c:valAx>
        <c:axId val="35021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350213272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'[VS_2019_vstupy.xlsx]priemerne mzdy'!$B$3:$B$4</c:f>
              <c:strCache>
                <c:ptCount val="2"/>
                <c:pt idx="0">
                  <c:v>2015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'[VS_2019_vstupy.xlsx]priemerne mzdy'!$A$5:$A$10</c:f>
              <c:strCache>
                <c:ptCount val="6"/>
                <c:pt idx="0">
                  <c:v>Pedagogickí zamestnanci</c:v>
                </c:pt>
                <c:pt idx="1">
                  <c:v>Nepedagogickí zamestnanci</c:v>
                </c:pt>
                <c:pt idx="2">
                  <c:v>Výskumní pracovníci</c:v>
                </c:pt>
                <c:pt idx="3">
                  <c:v>Zamestnanci ŠD</c:v>
                </c:pt>
                <c:pt idx="4">
                  <c:v>Zamestnanci  UJ</c:v>
                </c:pt>
                <c:pt idx="5">
                  <c:v>UKF spolu</c:v>
                </c:pt>
              </c:strCache>
            </c:strRef>
          </c:cat>
          <c:val>
            <c:numRef>
              <c:f>'[VS_2019_vstupy.xlsx]priemerne mzdy'!$B$5:$B$10</c:f>
              <c:numCache>
                <c:formatCode>#,##0</c:formatCode>
                <c:ptCount val="6"/>
                <c:pt idx="0">
                  <c:v>1217</c:v>
                </c:pt>
                <c:pt idx="1">
                  <c:v>871</c:v>
                </c:pt>
                <c:pt idx="2">
                  <c:v>907</c:v>
                </c:pt>
                <c:pt idx="3">
                  <c:v>580</c:v>
                </c:pt>
                <c:pt idx="4">
                  <c:v>573</c:v>
                </c:pt>
                <c:pt idx="5">
                  <c:v>1045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E8-472D-B668-26A596FDBAAF}"/>
            </c:ext>
          </c:extLst>
        </c:ser>
        <c:ser>
          <c:idx val="1"/>
          <c:order val="1"/>
          <c:tx>
            <c:strRef>
              <c:f>'[VS_2019_vstupy.xlsx]priemerne mzdy'!$C$3:$C$4</c:f>
              <c:strCache>
                <c:ptCount val="2"/>
                <c:pt idx="0">
                  <c:v>2016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'[VS_2019_vstupy.xlsx]priemerne mzdy'!$A$5:$A$10</c:f>
              <c:strCache>
                <c:ptCount val="6"/>
                <c:pt idx="0">
                  <c:v>Pedagogickí zamestnanci</c:v>
                </c:pt>
                <c:pt idx="1">
                  <c:v>Nepedagogickí zamestnanci</c:v>
                </c:pt>
                <c:pt idx="2">
                  <c:v>Výskumní pracovníci</c:v>
                </c:pt>
                <c:pt idx="3">
                  <c:v>Zamestnanci ŠD</c:v>
                </c:pt>
                <c:pt idx="4">
                  <c:v>Zamestnanci  UJ</c:v>
                </c:pt>
                <c:pt idx="5">
                  <c:v>UKF spolu</c:v>
                </c:pt>
              </c:strCache>
            </c:strRef>
          </c:cat>
          <c:val>
            <c:numRef>
              <c:f>'[VS_2019_vstupy.xlsx]priemerne mzdy'!$C$5:$C$10</c:f>
              <c:numCache>
                <c:formatCode>#,##0</c:formatCode>
                <c:ptCount val="6"/>
                <c:pt idx="0">
                  <c:v>1313</c:v>
                </c:pt>
                <c:pt idx="1">
                  <c:v>913</c:v>
                </c:pt>
                <c:pt idx="2">
                  <c:v>1001</c:v>
                </c:pt>
                <c:pt idx="3">
                  <c:v>574</c:v>
                </c:pt>
                <c:pt idx="4">
                  <c:v>619</c:v>
                </c:pt>
                <c:pt idx="5">
                  <c:v>1115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E8-472D-B668-26A596FDBAAF}"/>
            </c:ext>
          </c:extLst>
        </c:ser>
        <c:ser>
          <c:idx val="2"/>
          <c:order val="2"/>
          <c:tx>
            <c:strRef>
              <c:f>'[VS_2019_vstupy.xlsx]priemerne mzdy'!$D$3:$D$4</c:f>
              <c:strCache>
                <c:ptCount val="2"/>
                <c:pt idx="0">
                  <c:v>2017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'[VS_2019_vstupy.xlsx]priemerne mzdy'!$A$5:$A$10</c:f>
              <c:strCache>
                <c:ptCount val="6"/>
                <c:pt idx="0">
                  <c:v>Pedagogickí zamestnanci</c:v>
                </c:pt>
                <c:pt idx="1">
                  <c:v>Nepedagogickí zamestnanci</c:v>
                </c:pt>
                <c:pt idx="2">
                  <c:v>Výskumní pracovníci</c:v>
                </c:pt>
                <c:pt idx="3">
                  <c:v>Zamestnanci ŠD</c:v>
                </c:pt>
                <c:pt idx="4">
                  <c:v>Zamestnanci  UJ</c:v>
                </c:pt>
                <c:pt idx="5">
                  <c:v>UKF spolu</c:v>
                </c:pt>
              </c:strCache>
            </c:strRef>
          </c:cat>
          <c:val>
            <c:numRef>
              <c:f>'[VS_2019_vstupy.xlsx]priemerne mzdy'!$D$5:$D$10</c:f>
              <c:numCache>
                <c:formatCode>#,##0</c:formatCode>
                <c:ptCount val="6"/>
                <c:pt idx="0">
                  <c:v>1417</c:v>
                </c:pt>
                <c:pt idx="1">
                  <c:v>969</c:v>
                </c:pt>
                <c:pt idx="2">
                  <c:v>1047</c:v>
                </c:pt>
                <c:pt idx="3">
                  <c:v>611</c:v>
                </c:pt>
                <c:pt idx="4">
                  <c:v>643</c:v>
                </c:pt>
                <c:pt idx="5">
                  <c:v>1197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E8-472D-B668-26A596FDBAAF}"/>
            </c:ext>
          </c:extLst>
        </c:ser>
        <c:ser>
          <c:idx val="3"/>
          <c:order val="3"/>
          <c:tx>
            <c:strRef>
              <c:f>'[VS_2019_vstupy.xlsx]priemerne mzdy'!$E$3:$E$4</c:f>
              <c:strCache>
                <c:ptCount val="2"/>
                <c:pt idx="0">
                  <c:v>2018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'[VS_2019_vstupy.xlsx]priemerne mzdy'!$A$5:$A$10</c:f>
              <c:strCache>
                <c:ptCount val="6"/>
                <c:pt idx="0">
                  <c:v>Pedagogickí zamestnanci</c:v>
                </c:pt>
                <c:pt idx="1">
                  <c:v>Nepedagogickí zamestnanci</c:v>
                </c:pt>
                <c:pt idx="2">
                  <c:v>Výskumní pracovníci</c:v>
                </c:pt>
                <c:pt idx="3">
                  <c:v>Zamestnanci ŠD</c:v>
                </c:pt>
                <c:pt idx="4">
                  <c:v>Zamestnanci  UJ</c:v>
                </c:pt>
                <c:pt idx="5">
                  <c:v>UKF spolu</c:v>
                </c:pt>
              </c:strCache>
            </c:strRef>
          </c:cat>
          <c:val>
            <c:numRef>
              <c:f>'[VS_2019_vstupy.xlsx]priemerne mzdy'!$E$5:$E$10</c:f>
              <c:numCache>
                <c:formatCode>#,##0</c:formatCode>
                <c:ptCount val="6"/>
                <c:pt idx="0">
                  <c:v>1470</c:v>
                </c:pt>
                <c:pt idx="1">
                  <c:v>1029</c:v>
                </c:pt>
                <c:pt idx="2">
                  <c:v>1427</c:v>
                </c:pt>
                <c:pt idx="3">
                  <c:v>607</c:v>
                </c:pt>
                <c:pt idx="4">
                  <c:v>611</c:v>
                </c:pt>
                <c:pt idx="5">
                  <c:v>1247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E8-472D-B668-26A596FDBAAF}"/>
            </c:ext>
          </c:extLst>
        </c:ser>
        <c:ser>
          <c:idx val="4"/>
          <c:order val="4"/>
          <c:tx>
            <c:strRef>
              <c:f>'[VS_2019_vstupy.xlsx]priemerne mzdy'!$F$3:$F$4</c:f>
              <c:strCache>
                <c:ptCount val="2"/>
                <c:pt idx="0">
                  <c:v>2019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'[VS_2019_vstupy.xlsx]priemerne mzdy'!$A$5:$A$10</c:f>
              <c:strCache>
                <c:ptCount val="6"/>
                <c:pt idx="0">
                  <c:v>Pedagogickí zamestnanci</c:v>
                </c:pt>
                <c:pt idx="1">
                  <c:v>Nepedagogickí zamestnanci</c:v>
                </c:pt>
                <c:pt idx="2">
                  <c:v>Výskumní pracovníci</c:v>
                </c:pt>
                <c:pt idx="3">
                  <c:v>Zamestnanci ŠD</c:v>
                </c:pt>
                <c:pt idx="4">
                  <c:v>Zamestnanci  UJ</c:v>
                </c:pt>
                <c:pt idx="5">
                  <c:v>UKF spolu</c:v>
                </c:pt>
              </c:strCache>
            </c:strRef>
          </c:cat>
          <c:val>
            <c:numRef>
              <c:f>'[VS_2019_vstupy.xlsx]priemerne mzdy'!$F$5:$F$10</c:f>
              <c:numCache>
                <c:formatCode>#,##0</c:formatCode>
                <c:ptCount val="6"/>
                <c:pt idx="0">
                  <c:v>1572</c:v>
                </c:pt>
                <c:pt idx="1">
                  <c:v>1057</c:v>
                </c:pt>
                <c:pt idx="2">
                  <c:v>1249</c:v>
                </c:pt>
                <c:pt idx="3">
                  <c:v>794</c:v>
                </c:pt>
                <c:pt idx="4">
                  <c:v>710</c:v>
                </c:pt>
                <c:pt idx="5">
                  <c:v>1354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E8-472D-B668-26A596FDBA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9526320"/>
        <c:axId val="369520088"/>
      </c:barChart>
      <c:catAx>
        <c:axId val="36952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369520088"/>
        <c:crosses val="autoZero"/>
        <c:auto val="1"/>
        <c:lblAlgn val="ctr"/>
        <c:lblOffset val="100"/>
        <c:noMultiLvlLbl val="0"/>
      </c:catAx>
      <c:valAx>
        <c:axId val="369520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369526320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</c:dTable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sk-S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hlavičk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idx="1"/>
          </p:nvPr>
        </p:nvSpPr>
        <p:spPr>
          <a:xfrm>
            <a:off x="3871913" y="0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9D3130-4614-45A8-9579-5292ABB58F18}" type="datetimeFigureOut">
              <a:rPr lang="sk-SK" smtClean="0"/>
              <a:t>1. 5. 2020</a:t>
            </a:fld>
            <a:endParaRPr lang="sk-SK"/>
          </a:p>
        </p:txBody>
      </p:sp>
      <p:sp>
        <p:nvSpPr>
          <p:cNvPr id="4" name="Zástupný symbol obrazu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7713"/>
            <a:ext cx="4991100" cy="37433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symbol poznámok 4"/>
          <p:cNvSpPr>
            <a:spLocks noGrp="1"/>
          </p:cNvSpPr>
          <p:nvPr>
            <p:ph type="body" sz="quarter" idx="3"/>
          </p:nvPr>
        </p:nvSpPr>
        <p:spPr>
          <a:xfrm>
            <a:off x="684213" y="4740275"/>
            <a:ext cx="5467350" cy="44910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4"/>
          </p:nvPr>
        </p:nvSpPr>
        <p:spPr>
          <a:xfrm>
            <a:off x="0" y="9478963"/>
            <a:ext cx="29622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5"/>
          </p:nvPr>
        </p:nvSpPr>
        <p:spPr>
          <a:xfrm>
            <a:off x="3871913" y="9478963"/>
            <a:ext cx="2960687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7EB72-EB3C-4237-97E6-58102282E745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1647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1. 5. 2020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1. 5. 2020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1. 5. 2020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1. 5. 2020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1. 5. 2020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1. 5. 2020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1. 5. 2020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1. 5. 2020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1. 5. 2020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1. 5. 2020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12B65-9A1B-42FF-8DDA-365A2B0950AF}" type="datetimeFigureOut">
              <a:rPr lang="sk-SK" smtClean="0"/>
              <a:pPr/>
              <a:t>1. 5. 2020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812B65-9A1B-42FF-8DDA-365A2B0950AF}" type="datetimeFigureOut">
              <a:rPr lang="sk-SK" smtClean="0"/>
              <a:pPr/>
              <a:t>1. 5. 2020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63108-0728-4F2C-A3A7-356034624A9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jekt pre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609600"/>
            <a:ext cx="7624618" cy="526444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174625" algn="l"/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sz="3600" b="1" dirty="0" smtClean="0">
                <a:solidFill>
                  <a:srgbClr val="2AA9B1"/>
                </a:solidFill>
              </a:rPr>
              <a:t>Výročná správa</a:t>
            </a:r>
            <a:br>
              <a:rPr lang="sk-SK" sz="3600" b="1" dirty="0" smtClean="0">
                <a:solidFill>
                  <a:srgbClr val="2AA9B1"/>
                </a:solidFill>
              </a:rPr>
            </a:br>
            <a:r>
              <a:rPr lang="sk-SK" sz="3600" b="1" dirty="0" smtClean="0">
                <a:solidFill>
                  <a:srgbClr val="2AA9B1"/>
                </a:solidFill>
              </a:rPr>
              <a:t>o hospodárení</a:t>
            </a:r>
            <a:br>
              <a:rPr lang="sk-SK" sz="3600" b="1" dirty="0" smtClean="0">
                <a:solidFill>
                  <a:srgbClr val="2AA9B1"/>
                </a:solidFill>
              </a:rPr>
            </a:br>
            <a:r>
              <a:rPr lang="sk-SK" sz="3600" b="1" dirty="0" smtClean="0">
                <a:solidFill>
                  <a:srgbClr val="2AA9B1"/>
                </a:solidFill>
              </a:rPr>
              <a:t>Univerzity</a:t>
            </a:r>
            <a:br>
              <a:rPr lang="sk-SK" sz="3600" b="1" dirty="0" smtClean="0">
                <a:solidFill>
                  <a:srgbClr val="2AA9B1"/>
                </a:solidFill>
              </a:rPr>
            </a:br>
            <a:r>
              <a:rPr lang="sk-SK" sz="3600" b="1" dirty="0" smtClean="0">
                <a:solidFill>
                  <a:srgbClr val="2AA9B1"/>
                </a:solidFill>
              </a:rPr>
              <a:t>Konštantína</a:t>
            </a:r>
            <a:br>
              <a:rPr lang="sk-SK" sz="3600" b="1" dirty="0" smtClean="0">
                <a:solidFill>
                  <a:srgbClr val="2AA9B1"/>
                </a:solidFill>
              </a:rPr>
            </a:br>
            <a:r>
              <a:rPr lang="sk-SK" sz="3600" b="1" dirty="0" smtClean="0">
                <a:solidFill>
                  <a:srgbClr val="2AA9B1"/>
                </a:solidFill>
              </a:rPr>
              <a:t>Filozofa</a:t>
            </a:r>
            <a:br>
              <a:rPr lang="sk-SK" sz="3600" b="1" dirty="0" smtClean="0">
                <a:solidFill>
                  <a:srgbClr val="2AA9B1"/>
                </a:solidFill>
              </a:rPr>
            </a:br>
            <a:r>
              <a:rPr lang="sk-SK" sz="3600" b="1" dirty="0" smtClean="0">
                <a:solidFill>
                  <a:srgbClr val="2AA9B1"/>
                </a:solidFill>
              </a:rPr>
              <a:t>v Nitre</a:t>
            </a:r>
            <a:br>
              <a:rPr lang="sk-SK" sz="3600" b="1" dirty="0" smtClean="0">
                <a:solidFill>
                  <a:srgbClr val="2AA9B1"/>
                </a:solidFill>
              </a:rPr>
            </a:br>
            <a:r>
              <a:rPr lang="sk-SK" sz="3600" b="1" dirty="0" smtClean="0">
                <a:solidFill>
                  <a:srgbClr val="2AA9B1"/>
                </a:solidFill>
              </a:rPr>
              <a:t>za rok 2019</a:t>
            </a:r>
            <a:br>
              <a:rPr lang="sk-SK" sz="3600" b="1" dirty="0" smtClean="0">
                <a:solidFill>
                  <a:srgbClr val="2AA9B1"/>
                </a:solidFill>
              </a:rPr>
            </a:br>
            <a:r>
              <a:rPr lang="sk-SK" b="1" dirty="0" smtClean="0">
                <a:solidFill>
                  <a:srgbClr val="2AA9B1"/>
                </a:solidFill>
              </a:rPr>
              <a:t/>
            </a:r>
            <a:br>
              <a:rPr lang="sk-SK" b="1" dirty="0" smtClean="0">
                <a:solidFill>
                  <a:srgbClr val="2AA9B1"/>
                </a:solidFill>
              </a:rPr>
            </a:br>
            <a:r>
              <a:rPr lang="sk-SK" b="1" dirty="0">
                <a:solidFill>
                  <a:srgbClr val="2AA9B1"/>
                </a:solidFill>
              </a:rPr>
              <a:t/>
            </a:r>
            <a:br>
              <a:rPr lang="sk-SK" b="1" dirty="0">
                <a:solidFill>
                  <a:srgbClr val="2AA9B1"/>
                </a:solidFill>
              </a:rPr>
            </a:br>
            <a:r>
              <a:rPr lang="sk-SK" sz="2200" b="1" dirty="0" smtClean="0">
                <a:solidFill>
                  <a:srgbClr val="2AA9B1"/>
                </a:solidFill>
              </a:rPr>
              <a:t>Nitra</a:t>
            </a:r>
            <a:r>
              <a:rPr lang="sk-SK" sz="2200" b="1" dirty="0">
                <a:solidFill>
                  <a:srgbClr val="2AA9B1"/>
                </a:solidFill>
              </a:rPr>
              <a:t>, 5. máj 2020 </a:t>
            </a:r>
            <a:r>
              <a:rPr lang="sk-SK" b="1" dirty="0" smtClean="0">
                <a:solidFill>
                  <a:srgbClr val="2AA9B1"/>
                </a:solidFill>
              </a:rPr>
              <a:t>                 </a:t>
            </a:r>
            <a:br>
              <a:rPr lang="sk-SK" b="1" dirty="0" smtClean="0">
                <a:solidFill>
                  <a:srgbClr val="2AA9B1"/>
                </a:solidFill>
              </a:rPr>
            </a:br>
            <a:r>
              <a:rPr lang="sk-SK" b="1" dirty="0">
                <a:solidFill>
                  <a:srgbClr val="2AA9B1"/>
                </a:solidFill>
              </a:rPr>
              <a:t/>
            </a:r>
            <a:br>
              <a:rPr lang="sk-SK" b="1" dirty="0">
                <a:solidFill>
                  <a:srgbClr val="2AA9B1"/>
                </a:solidFill>
              </a:rPr>
            </a:br>
            <a:endParaRPr lang="sk-SK" b="1" dirty="0">
              <a:solidFill>
                <a:srgbClr val="2AA9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231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2221" y="0"/>
            <a:ext cx="9226221" cy="6858000"/>
            <a:chOff x="-76200" y="1"/>
            <a:chExt cx="9226221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135920" y="-1156101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381000"/>
              <a:ext cx="8915400" cy="914400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533400"/>
              <a:ext cx="609947" cy="623745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0120" y="1463879"/>
            <a:ext cx="8229600" cy="4343400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sk-SK" sz="1800" dirty="0" smtClean="0"/>
              <a:t>Štruktúra </a:t>
            </a:r>
            <a:r>
              <a:rPr lang="sk-SK" sz="1800" dirty="0"/>
              <a:t>a vývoj príjmov z dotácie zo štátneho rozpočtu a z ostatných zdrojov v rokoch </a:t>
            </a:r>
            <a:r>
              <a:rPr lang="sk-SK" sz="1800" dirty="0" smtClean="0"/>
              <a:t>2017 </a:t>
            </a:r>
            <a:r>
              <a:rPr lang="sk-SK" sz="1800" dirty="0"/>
              <a:t>– </a:t>
            </a:r>
            <a:r>
              <a:rPr lang="sk-SK" sz="1800" dirty="0" smtClean="0"/>
              <a:t>2019</a:t>
            </a:r>
            <a:endParaRPr lang="sk-SK" sz="1800" dirty="0"/>
          </a:p>
          <a:p>
            <a:pPr marL="0" lvl="0" indent="0">
              <a:spcBef>
                <a:spcPts val="0"/>
              </a:spcBef>
              <a:buNone/>
            </a:pPr>
            <a:endParaRPr lang="sk-SK" sz="1800" dirty="0" smtClean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990600" y="228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sk-SK" sz="2400" dirty="0">
                <a:solidFill>
                  <a:schemeClr val="bg1"/>
                </a:solidFill>
              </a:rPr>
              <a:t>Viaczdrojové </a:t>
            </a:r>
            <a:r>
              <a:rPr lang="sk-SK" sz="2400" dirty="0" smtClean="0">
                <a:solidFill>
                  <a:schemeClr val="bg1"/>
                </a:solidFill>
              </a:rPr>
              <a:t>financovanie - príjmy </a:t>
            </a:r>
            <a:endParaRPr lang="sk-SK" sz="2400" dirty="0">
              <a:solidFill>
                <a:schemeClr val="bg1"/>
              </a:solidFill>
            </a:endParaRPr>
          </a:p>
        </p:txBody>
      </p:sp>
      <p:graphicFrame>
        <p:nvGraphicFramePr>
          <p:cNvPr id="11" name="Graf 10"/>
          <p:cNvGraphicFramePr/>
          <p:nvPr>
            <p:extLst>
              <p:ext uri="{D42A27DB-BD31-4B8C-83A1-F6EECF244321}">
                <p14:modId xmlns:p14="http://schemas.microsoft.com/office/powerpoint/2010/main" val="3853157287"/>
              </p:ext>
            </p:extLst>
          </p:nvPr>
        </p:nvGraphicFramePr>
        <p:xfrm>
          <a:off x="1371600" y="2438400"/>
          <a:ext cx="6577013" cy="3978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7218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03909" y="-152400"/>
            <a:ext cx="9182100" cy="6858000"/>
            <a:chOff x="-76200" y="-11544"/>
            <a:chExt cx="9182100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091799" y="-1167646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380999"/>
              <a:ext cx="8915400" cy="962977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533400"/>
              <a:ext cx="609947" cy="623745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0120" y="1463879"/>
            <a:ext cx="8229600" cy="4343400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sk-SK" sz="1800" dirty="0"/>
              <a:t>Štruktúra a vývoj výdavkov v rokoch </a:t>
            </a:r>
            <a:r>
              <a:rPr lang="sk-SK" sz="1800" dirty="0" smtClean="0"/>
              <a:t>2017 </a:t>
            </a:r>
            <a:r>
              <a:rPr lang="sk-SK" sz="1800" dirty="0"/>
              <a:t>– </a:t>
            </a:r>
            <a:r>
              <a:rPr lang="sk-SK" sz="1800" dirty="0" smtClean="0"/>
              <a:t>2019 </a:t>
            </a:r>
            <a:r>
              <a:rPr lang="sk-SK" sz="1800" dirty="0"/>
              <a:t>podľa kategórií ekonomickej </a:t>
            </a:r>
            <a:r>
              <a:rPr lang="sk-SK" sz="1800" dirty="0" smtClean="0"/>
              <a:t>klasifikácie – zo všetkých zdrojov</a:t>
            </a:r>
          </a:p>
          <a:p>
            <a:pPr marL="0" lvl="0" indent="0">
              <a:spcBef>
                <a:spcPts val="0"/>
              </a:spcBef>
              <a:buNone/>
            </a:pPr>
            <a:endParaRPr lang="sk-SK" sz="1800" dirty="0">
              <a:solidFill>
                <a:srgbClr val="2AA9B1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sk-SK" sz="1800" dirty="0" smtClean="0">
              <a:solidFill>
                <a:srgbClr val="2AA9B1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sk-SK" sz="1800" dirty="0" smtClean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990600" y="228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Viaczdrojové financovanie - výdavky</a:t>
            </a:r>
            <a:endParaRPr lang="sk-SK" sz="2400" dirty="0">
              <a:solidFill>
                <a:schemeClr val="bg1"/>
              </a:solidFill>
            </a:endParaRPr>
          </a:p>
        </p:txBody>
      </p:sp>
      <p:sp>
        <p:nvSpPr>
          <p:cNvPr id="15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0" y="32162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sp>
        <p:nvSpPr>
          <p:cNvPr id="24" name="Rectangle 17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25" name="Graf 24"/>
          <p:cNvGraphicFramePr/>
          <p:nvPr>
            <p:extLst>
              <p:ext uri="{D42A27DB-BD31-4B8C-83A1-F6EECF244321}">
                <p14:modId xmlns:p14="http://schemas.microsoft.com/office/powerpoint/2010/main" val="3149912218"/>
              </p:ext>
            </p:extLst>
          </p:nvPr>
        </p:nvGraphicFramePr>
        <p:xfrm>
          <a:off x="810491" y="2209800"/>
          <a:ext cx="6885709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Rectangle 18"/>
          <p:cNvSpPr>
            <a:spLocks noChangeArrowheads="1"/>
          </p:cNvSpPr>
          <p:nvPr/>
        </p:nvSpPr>
        <p:spPr bwMode="auto">
          <a:xfrm>
            <a:off x="152400" y="3368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52931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2221" y="0"/>
            <a:ext cx="9226221" cy="6858000"/>
            <a:chOff x="-76200" y="1"/>
            <a:chExt cx="9226221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135920" y="-1156101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381000"/>
              <a:ext cx="8915400" cy="914400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533400"/>
              <a:ext cx="609947" cy="623745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0120" y="1463879"/>
            <a:ext cx="8229600" cy="4343400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sk-SK" sz="2000" dirty="0" smtClean="0"/>
              <a:t>68 % všetkých výdavkov </a:t>
            </a:r>
          </a:p>
          <a:p>
            <a:pPr marL="0" lvl="0" indent="0">
              <a:spcBef>
                <a:spcPts val="0"/>
              </a:spcBef>
              <a:buNone/>
            </a:pPr>
            <a:endParaRPr lang="sk-SK" sz="2000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sk-SK" sz="1800" dirty="0" smtClean="0"/>
              <a:t>Objem finančných prostriedkov na mzdy a odvody závisí najmä od:</a:t>
            </a:r>
          </a:p>
          <a:p>
            <a:pPr marL="0" lvl="0" indent="0">
              <a:spcBef>
                <a:spcPts val="0"/>
              </a:spcBef>
              <a:buNone/>
            </a:pPr>
            <a:endParaRPr lang="sk-SK" sz="1800" dirty="0" smtClean="0"/>
          </a:p>
          <a:p>
            <a:pPr algn="just">
              <a:buFont typeface="Wingdings" panose="05000000000000000000" pitchFamily="2" charset="2"/>
              <a:buChar char="§"/>
            </a:pPr>
            <a:r>
              <a:rPr lang="sk-SK" sz="1800" dirty="0" smtClean="0"/>
              <a:t>dotácie zo štátneho rozpočtu na základe výkonových ukazovateľov vo vzdelávacej, výskumnej, umeleckej a inej tvorivej činnosti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k-SK" sz="1800" dirty="0" smtClean="0"/>
              <a:t>získaných iných </a:t>
            </a:r>
            <a:r>
              <a:rPr lang="sk-SK" sz="1800" dirty="0"/>
              <a:t>zdrojov (externá </a:t>
            </a:r>
            <a:r>
              <a:rPr lang="sk-SK" sz="1800" dirty="0" smtClean="0"/>
              <a:t>výučba, </a:t>
            </a:r>
            <a:r>
              <a:rPr lang="sk-SK" sz="1800" dirty="0"/>
              <a:t>projekty</a:t>
            </a:r>
            <a:r>
              <a:rPr lang="sk-SK" sz="1800" dirty="0" smtClean="0"/>
              <a:t>, spolupráca s praxou a pod.)</a:t>
            </a:r>
          </a:p>
          <a:p>
            <a:pPr algn="just">
              <a:buFont typeface="Wingdings" panose="05000000000000000000" pitchFamily="2" charset="2"/>
              <a:buChar char="§"/>
            </a:pPr>
            <a:r>
              <a:rPr lang="sk-SK" sz="1800" dirty="0" smtClean="0"/>
              <a:t>legislatívnych úprav – valorizácie platov –  v roku 2019 v plnej výške krytou dotáciou zo štátneho rozpočtu spolu 2 388 tis. EUR:</a:t>
            </a:r>
            <a:endParaRPr lang="sk-SK" sz="1800" dirty="0"/>
          </a:p>
          <a:p>
            <a:pPr marL="534988" indent="-261938" algn="just">
              <a:buFont typeface="Symbol" panose="05050102010706020507" pitchFamily="18" charset="2"/>
              <a:buChar char=""/>
            </a:pPr>
            <a:r>
              <a:rPr lang="sk-SK" sz="1800" dirty="0" smtClean="0"/>
              <a:t>od </a:t>
            </a:r>
            <a:r>
              <a:rPr lang="sk-SK" sz="1800" dirty="0"/>
              <a:t>1.1. </a:t>
            </a:r>
            <a:r>
              <a:rPr lang="sk-SK" sz="1800" dirty="0" smtClean="0"/>
              <a:t>zvýšenie priemerne o 10 </a:t>
            </a:r>
            <a:r>
              <a:rPr lang="sk-SK" sz="1800" dirty="0"/>
              <a:t>% pre </a:t>
            </a:r>
            <a:r>
              <a:rPr lang="sk-SK" sz="1800" dirty="0" smtClean="0"/>
              <a:t>všetkých zamestnancov – významná zmena taríf aj platových stupňov</a:t>
            </a:r>
            <a:endParaRPr lang="sk-SK" sz="1800" dirty="0"/>
          </a:p>
          <a:p>
            <a:pPr marL="534988" indent="-261938" algn="just">
              <a:buFont typeface="Symbol" panose="05050102010706020507" pitchFamily="18" charset="2"/>
              <a:buChar char=""/>
            </a:pPr>
            <a:r>
              <a:rPr lang="sk-SK" sz="1800" dirty="0"/>
              <a:t>od 1.9. </a:t>
            </a:r>
            <a:r>
              <a:rPr lang="sk-SK" sz="1800" dirty="0" smtClean="0"/>
              <a:t>zvýšenie od 0,51 % do 8,50 </a:t>
            </a:r>
            <a:r>
              <a:rPr lang="sk-SK" sz="1800" dirty="0"/>
              <a:t>% pre pedagogických </a:t>
            </a:r>
            <a:r>
              <a:rPr lang="sk-SK" sz="1800" dirty="0" smtClean="0"/>
              <a:t>zamestnancov a výskumných pracovníkov (zvýšená podpora mladých, začínajúcich pedagógov)</a:t>
            </a:r>
          </a:p>
          <a:p>
            <a:pPr marL="534988" indent="-261938" algn="just">
              <a:buFont typeface="Symbol" panose="05050102010706020507" pitchFamily="18" charset="2"/>
              <a:buChar char=""/>
            </a:pPr>
            <a:r>
              <a:rPr lang="sk-SK" sz="1800" dirty="0" smtClean="0"/>
              <a:t>obe úpravy zohľadňujú aj zvýšenie štipendií doktorandov</a:t>
            </a:r>
          </a:p>
          <a:p>
            <a:pPr marL="0" indent="0" algn="just">
              <a:buNone/>
            </a:pPr>
            <a:endParaRPr lang="sk-SK" sz="1800" dirty="0">
              <a:solidFill>
                <a:schemeClr val="accent5">
                  <a:lumMod val="75000"/>
                </a:schemeClr>
              </a:solidFill>
            </a:endParaRPr>
          </a:p>
          <a:p>
            <a:pPr marL="0" indent="0" algn="just">
              <a:buNone/>
            </a:pPr>
            <a:endParaRPr lang="sk-SK" sz="1800" b="1" dirty="0">
              <a:solidFill>
                <a:schemeClr val="accent5">
                  <a:lumMod val="75000"/>
                </a:schemeClr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sk-SK" sz="1800" dirty="0" smtClean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990600" y="228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Mzdy a odvody</a:t>
            </a:r>
            <a:endParaRPr lang="sk-SK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3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304800"/>
            <a:ext cx="9296400" cy="7162800"/>
            <a:chOff x="-76200" y="0"/>
            <a:chExt cx="9296400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206099" y="-1156102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381000"/>
              <a:ext cx="8915400" cy="914400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533400"/>
              <a:ext cx="609947" cy="623745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0120" y="1463879"/>
            <a:ext cx="8229600" cy="3717721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sk-SK" sz="1800" dirty="0"/>
              <a:t>Vývoj </a:t>
            </a:r>
            <a:r>
              <a:rPr lang="sk-SK" sz="1800" dirty="0" smtClean="0"/>
              <a:t>priemerného </a:t>
            </a:r>
            <a:r>
              <a:rPr lang="sk-SK" sz="1800" dirty="0"/>
              <a:t>evidenčného prepočítaného počtu zamestnancov za rok podľa kategórií zamestnancov v rokoch </a:t>
            </a:r>
            <a:r>
              <a:rPr lang="sk-SK" sz="1800" dirty="0" smtClean="0"/>
              <a:t>2015 </a:t>
            </a:r>
            <a:r>
              <a:rPr lang="sk-SK" sz="1800" dirty="0"/>
              <a:t>– </a:t>
            </a:r>
            <a:r>
              <a:rPr lang="sk-SK" sz="1800" dirty="0" smtClean="0"/>
              <a:t>2019</a:t>
            </a:r>
          </a:p>
          <a:p>
            <a:pPr marL="0" lvl="0" indent="0">
              <a:spcBef>
                <a:spcPts val="0"/>
              </a:spcBef>
              <a:buNone/>
            </a:pPr>
            <a:endParaRPr lang="sk-SK" sz="1800" dirty="0"/>
          </a:p>
          <a:p>
            <a:pPr marL="0" lvl="0" indent="0">
              <a:spcBef>
                <a:spcPts val="0"/>
              </a:spcBef>
              <a:buNone/>
            </a:pPr>
            <a:endParaRPr lang="sk-SK" sz="1800" dirty="0" smtClean="0"/>
          </a:p>
          <a:p>
            <a:pPr marL="0" lvl="0" indent="0">
              <a:spcBef>
                <a:spcPts val="0"/>
              </a:spcBef>
              <a:buNone/>
            </a:pPr>
            <a:endParaRPr lang="sk-SK" sz="1800" dirty="0" smtClean="0"/>
          </a:p>
          <a:p>
            <a:pPr marL="0" lvl="0" indent="0">
              <a:spcBef>
                <a:spcPts val="0"/>
              </a:spcBef>
              <a:buNone/>
            </a:pPr>
            <a:endParaRPr lang="sk-SK" sz="1800" dirty="0">
              <a:solidFill>
                <a:srgbClr val="2AA9B1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endParaRPr lang="sk-SK" sz="1800" dirty="0" smtClean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990600" y="228600"/>
            <a:ext cx="8229600" cy="6237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Zamestnanci</a:t>
            </a:r>
            <a:endParaRPr lang="sk-SK" sz="2400" dirty="0">
              <a:solidFill>
                <a:schemeClr val="bg1"/>
              </a:solidFill>
            </a:endParaRPr>
          </a:p>
        </p:txBody>
      </p:sp>
      <p:graphicFrame>
        <p:nvGraphicFramePr>
          <p:cNvPr id="9" name="Graf 8"/>
          <p:cNvGraphicFramePr/>
          <p:nvPr>
            <p:extLst>
              <p:ext uri="{D42A27DB-BD31-4B8C-83A1-F6EECF244321}">
                <p14:modId xmlns:p14="http://schemas.microsoft.com/office/powerpoint/2010/main" val="1371154585"/>
              </p:ext>
            </p:extLst>
          </p:nvPr>
        </p:nvGraphicFramePr>
        <p:xfrm>
          <a:off x="609600" y="2235200"/>
          <a:ext cx="7772399" cy="317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BlokTextu 9"/>
          <p:cNvSpPr txBox="1"/>
          <p:nvPr/>
        </p:nvSpPr>
        <p:spPr>
          <a:xfrm>
            <a:off x="914400" y="5535190"/>
            <a:ext cx="7315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err="1" smtClean="0"/>
              <a:t>Pozn</a:t>
            </a:r>
            <a:r>
              <a:rPr lang="sk-SK" dirty="0" smtClean="0"/>
              <a:t>: pri priemernom plate z roku 2019 je úspora pri znížení </a:t>
            </a:r>
          </a:p>
          <a:p>
            <a:r>
              <a:rPr lang="sk-SK" dirty="0" smtClean="0"/>
              <a:t>           o 1 zamestnanca 22 tis. EUR/1 rok (vr. odvodov)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70047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2221" y="-4618"/>
            <a:ext cx="9226222" cy="6858000"/>
            <a:chOff x="-76200" y="1"/>
            <a:chExt cx="9226222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135921" y="-1156101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381000"/>
              <a:ext cx="8915400" cy="914400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533400"/>
              <a:ext cx="609947" cy="623745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0120" y="1463879"/>
            <a:ext cx="8229600" cy="4343400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pl-PL" sz="1800" dirty="0"/>
              <a:t>Vývoj priemerných </a:t>
            </a:r>
            <a:r>
              <a:rPr lang="pl-PL" sz="1800" dirty="0" smtClean="0"/>
              <a:t>platov </a:t>
            </a:r>
            <a:r>
              <a:rPr lang="pl-PL" sz="1800" dirty="0"/>
              <a:t>zamestnancov od roku </a:t>
            </a:r>
            <a:r>
              <a:rPr lang="pl-PL" sz="1800" dirty="0" smtClean="0"/>
              <a:t>2015 </a:t>
            </a:r>
            <a:r>
              <a:rPr lang="pl-PL" sz="1800" dirty="0"/>
              <a:t>do roku </a:t>
            </a:r>
            <a:r>
              <a:rPr lang="pl-PL" sz="1800" dirty="0" smtClean="0"/>
              <a:t>2019</a:t>
            </a:r>
            <a:endParaRPr lang="sk-SK" sz="1800" dirty="0" smtClean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990600" y="228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Platy</a:t>
            </a:r>
            <a:endParaRPr lang="sk-SK" sz="2400" dirty="0">
              <a:solidFill>
                <a:schemeClr val="bg1"/>
              </a:solidFill>
            </a:endParaRPr>
          </a:p>
        </p:txBody>
      </p:sp>
      <p:graphicFrame>
        <p:nvGraphicFramePr>
          <p:cNvPr id="9" name="Graf 8"/>
          <p:cNvGraphicFramePr/>
          <p:nvPr>
            <p:extLst>
              <p:ext uri="{D42A27DB-BD31-4B8C-83A1-F6EECF244321}">
                <p14:modId xmlns:p14="http://schemas.microsoft.com/office/powerpoint/2010/main" val="2331869673"/>
              </p:ext>
            </p:extLst>
          </p:nvPr>
        </p:nvGraphicFramePr>
        <p:xfrm>
          <a:off x="450120" y="1935479"/>
          <a:ext cx="8229600" cy="4312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36357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021" y="16164"/>
            <a:ext cx="9226221" cy="6858000"/>
            <a:chOff x="-76200" y="1"/>
            <a:chExt cx="9226221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135920" y="-1156101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381000"/>
              <a:ext cx="8915400" cy="914400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533400"/>
              <a:ext cx="609947" cy="623745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0120" y="1463879"/>
            <a:ext cx="8229600" cy="434340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sk-SK" sz="1800" dirty="0" smtClean="0"/>
              <a:t>Štipendiá                                                                                                              2 402 tis. EUR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sk-SK" sz="1800" dirty="0" smtClean="0"/>
              <a:t>z toho:</a:t>
            </a:r>
          </a:p>
          <a:p>
            <a:pPr marL="0" indent="0" algn="just">
              <a:spcBef>
                <a:spcPts val="0"/>
              </a:spcBef>
              <a:buNone/>
            </a:pPr>
            <a:endParaRPr lang="sk-SK" sz="1800" dirty="0"/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Štipendiá doktorandov                                                                                1 245 tis. EUR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sk-SK" sz="1800" dirty="0"/>
              <a:t> </a:t>
            </a:r>
            <a:r>
              <a:rPr lang="sk-SK" sz="1800" dirty="0" smtClean="0"/>
              <a:t>      priemerné štipendium 757 EUR – medziročný nárast o 95 EUR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sk-SK" sz="1800" dirty="0" smtClean="0"/>
              <a:t>       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Sociálne štipendiá                                                                                            644 tis. EUR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sk-SK" sz="1800" dirty="0"/>
              <a:t>       priemerné štipendium 185 EUR – medziročný nárast o 6 EUR</a:t>
            </a:r>
          </a:p>
          <a:p>
            <a:pPr marL="0" indent="0" algn="just">
              <a:spcBef>
                <a:spcPts val="0"/>
              </a:spcBef>
              <a:buNone/>
            </a:pPr>
            <a:endParaRPr lang="sk-SK" sz="1800" dirty="0" smtClean="0"/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Motivačné štipendiá                                                                                        446 tis. EUR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sk-SK" sz="1800" dirty="0"/>
              <a:t> </a:t>
            </a:r>
            <a:r>
              <a:rPr lang="sk-SK" sz="1800" dirty="0" smtClean="0"/>
              <a:t>      </a:t>
            </a:r>
            <a:r>
              <a:rPr lang="sk-SK" sz="1800" dirty="0"/>
              <a:t>priemerné štipendium </a:t>
            </a:r>
            <a:r>
              <a:rPr lang="sk-SK" sz="1800" dirty="0" smtClean="0"/>
              <a:t>220 </a:t>
            </a:r>
            <a:r>
              <a:rPr lang="sk-SK" sz="1800" dirty="0"/>
              <a:t>EUR – medziročný nárast o </a:t>
            </a:r>
            <a:r>
              <a:rPr lang="sk-SK" sz="1800" dirty="0" smtClean="0"/>
              <a:t>27 EUR</a:t>
            </a:r>
          </a:p>
          <a:p>
            <a:pPr marL="0" indent="0" algn="just">
              <a:spcBef>
                <a:spcPts val="0"/>
              </a:spcBef>
              <a:buNone/>
            </a:pPr>
            <a:endParaRPr lang="sk-SK" sz="1800" dirty="0" smtClean="0"/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Štipendiá z vlastných zdrojov	                                                               47 tis. EUR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sk-SK" sz="1800" dirty="0"/>
              <a:t>       priemerné štipendium </a:t>
            </a:r>
            <a:r>
              <a:rPr lang="sk-SK" sz="1800" dirty="0" smtClean="0"/>
              <a:t>94 </a:t>
            </a:r>
            <a:r>
              <a:rPr lang="sk-SK" sz="1800" dirty="0"/>
              <a:t>EUR – medziročný </a:t>
            </a:r>
            <a:r>
              <a:rPr lang="sk-SK" sz="1800" dirty="0" smtClean="0"/>
              <a:t>pokles </a:t>
            </a:r>
            <a:r>
              <a:rPr lang="sk-SK" sz="1800" dirty="0"/>
              <a:t>o </a:t>
            </a:r>
            <a:r>
              <a:rPr lang="sk-SK" sz="1800" dirty="0" smtClean="0"/>
              <a:t>20 </a:t>
            </a:r>
            <a:r>
              <a:rPr lang="sk-SK" sz="1800" dirty="0"/>
              <a:t>EUR</a:t>
            </a:r>
          </a:p>
          <a:p>
            <a:pPr marL="0" indent="0" algn="just">
              <a:spcBef>
                <a:spcPts val="0"/>
              </a:spcBef>
              <a:buNone/>
            </a:pPr>
            <a:endParaRPr lang="sk-SK" sz="1800" dirty="0" smtClean="0"/>
          </a:p>
          <a:p>
            <a:pPr marL="0" indent="0" algn="just">
              <a:spcBef>
                <a:spcPts val="0"/>
              </a:spcBef>
              <a:buNone/>
            </a:pPr>
            <a:endParaRPr lang="sk-SK" sz="1800" dirty="0" smtClean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990600" y="228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Štipendiá</a:t>
            </a:r>
            <a:endParaRPr lang="sk-SK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577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021" y="16164"/>
            <a:ext cx="9226221" cy="6858000"/>
            <a:chOff x="-76200" y="1"/>
            <a:chExt cx="9226221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135920" y="-1156101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381000"/>
              <a:ext cx="8915400" cy="914400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533400"/>
              <a:ext cx="609947" cy="623745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81000" y="1463878"/>
            <a:ext cx="8298720" cy="4784521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sk-SK" sz="1800" dirty="0" smtClean="0"/>
              <a:t>Najvýznamnejšie akcie v r. 2019:</a:t>
            </a:r>
          </a:p>
          <a:p>
            <a:pPr marL="0" lvl="0" indent="0">
              <a:spcBef>
                <a:spcPts val="0"/>
              </a:spcBef>
              <a:buNone/>
            </a:pPr>
            <a:endParaRPr lang="sk-SK" sz="18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Rekonštrukcia ŠD Brezový háj – ďalšia etapa - ubytovacia časť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1800" dirty="0"/>
              <a:t> </a:t>
            </a:r>
            <a:r>
              <a:rPr lang="sk-SK" sz="1800" dirty="0" smtClean="0"/>
              <a:t>      začiatok prác 09/2019, zmluvná cena 5,2 mil. EUR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1800" dirty="0" smtClean="0"/>
              <a:t>       v roku 2019 preinvestované                                                                           517 tis. EUR                                       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1800" dirty="0" smtClean="0"/>
              <a:t>       zdroje v r. 2019: </a:t>
            </a:r>
            <a:r>
              <a:rPr lang="sk-SK" sz="1800" dirty="0" err="1" smtClean="0"/>
              <a:t>MF</a:t>
            </a:r>
            <a:r>
              <a:rPr lang="sk-SK" sz="1800" dirty="0" smtClean="0"/>
              <a:t> SR 1 262 tis. EUR, MŠ SR 401 tis. EUR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sk-SK" sz="18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Rekonštrukcia kotolne ŠD Nitra   - dokončenie prác z roku 2018                 33 tis. EUR                                                                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sk-SK" sz="1800" dirty="0" smtClean="0"/>
              <a:t>      (spolu 84 tis. EUR, s </a:t>
            </a:r>
            <a:r>
              <a:rPr lang="sk-SK" sz="1800" dirty="0"/>
              <a:t>podporou </a:t>
            </a:r>
            <a:r>
              <a:rPr lang="sk-SK" sz="1800" dirty="0" err="1"/>
              <a:t>MF</a:t>
            </a:r>
            <a:r>
              <a:rPr lang="sk-SK" sz="1800" dirty="0"/>
              <a:t> </a:t>
            </a:r>
            <a:r>
              <a:rPr lang="sk-SK" sz="1800" dirty="0" smtClean="0"/>
              <a:t>SR 60 tis. EUR, 14 tis. EUR vlastné zdroje)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sk-SK" sz="18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Rekonštrukcia štruktúrovanej kabeláže ŠD </a:t>
            </a:r>
            <a:r>
              <a:rPr lang="sk-SK" sz="1800" dirty="0" err="1" smtClean="0"/>
              <a:t>Zobor</a:t>
            </a:r>
            <a:r>
              <a:rPr lang="sk-SK" sz="1800" dirty="0" smtClean="0"/>
              <a:t>, </a:t>
            </a:r>
            <a:r>
              <a:rPr lang="sk-SK" sz="1800" dirty="0" err="1" smtClean="0"/>
              <a:t>Tr</a:t>
            </a:r>
            <a:r>
              <a:rPr lang="sk-SK" sz="1800" dirty="0" smtClean="0"/>
              <a:t>. A. Hlinku 1                274 tis. EUR</a:t>
            </a:r>
            <a:endParaRPr lang="sk-SK" sz="18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sk-SK" sz="1800" dirty="0" smtClean="0"/>
              <a:t>       v roku 2020 pokračovanie v ostatných objektoch</a:t>
            </a:r>
          </a:p>
          <a:p>
            <a:pPr marL="0" indent="0" algn="just">
              <a:spcBef>
                <a:spcPts val="0"/>
              </a:spcBef>
              <a:buNone/>
            </a:pPr>
            <a:endParaRPr lang="sk-SK" sz="1800" dirty="0"/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Rozvojový projekt – pre vybudovanie bezbariérového prístupu na </a:t>
            </a:r>
            <a:r>
              <a:rPr lang="sk-SK" sz="1800" dirty="0" err="1" smtClean="0"/>
              <a:t>FF</a:t>
            </a:r>
            <a:r>
              <a:rPr lang="sk-SK" sz="1800" dirty="0" smtClean="0"/>
              <a:t>, Štefánikova 67 (automatické dvere a zábradlie k rampe pre imobilných,  vstupná brána a chodník, rekonštrukcia toalety, 3 ks </a:t>
            </a:r>
            <a:r>
              <a:rPr lang="sk-SK" sz="1800" dirty="0" err="1" smtClean="0"/>
              <a:t>schodolezov</a:t>
            </a:r>
            <a:r>
              <a:rPr lang="sk-SK" sz="1800" dirty="0" smtClean="0"/>
              <a:t>)                                                          </a:t>
            </a:r>
            <a:r>
              <a:rPr lang="sk-SK" sz="1800" dirty="0"/>
              <a:t>50 tis. </a:t>
            </a:r>
            <a:r>
              <a:rPr lang="sk-SK" sz="1800" dirty="0" smtClean="0"/>
              <a:t>EUR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sk-SK" sz="1800" dirty="0"/>
              <a:t> </a:t>
            </a:r>
            <a:r>
              <a:rPr lang="sk-SK" sz="1800" dirty="0" smtClean="0"/>
              <a:t>      (dotácia z projektu 44 tis. EUR, dofinancovanie </a:t>
            </a:r>
            <a:r>
              <a:rPr lang="sk-SK" sz="1800" dirty="0" err="1" smtClean="0"/>
              <a:t>UKF</a:t>
            </a:r>
            <a:r>
              <a:rPr lang="sk-SK" sz="1800" dirty="0" smtClean="0"/>
              <a:t> 6 tis. EUR)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sk-SK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sk-SK" sz="1800" dirty="0" smtClean="0"/>
              <a:t/>
            </a:r>
            <a:br>
              <a:rPr lang="sk-SK" sz="1800" dirty="0" smtClean="0"/>
            </a:br>
            <a:r>
              <a:rPr lang="sk-SK" sz="1800" dirty="0" smtClean="0"/>
              <a:t> </a:t>
            </a:r>
            <a:endParaRPr lang="sk-SK" sz="1800" dirty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990600" y="228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Investície, opravy, údržba</a:t>
            </a:r>
            <a:endParaRPr lang="sk-SK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1002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33207" y="-152400"/>
            <a:ext cx="9226221" cy="6858000"/>
            <a:chOff x="-76200" y="1"/>
            <a:chExt cx="9226221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135920" y="-1156101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381000"/>
              <a:ext cx="8915400" cy="776145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533400"/>
              <a:ext cx="609947" cy="623745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0120" y="1066799"/>
            <a:ext cx="8229600" cy="474048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sk-SK" sz="1800" dirty="0" smtClean="0"/>
              <a:t>Ďalšie akcie spolu za cca                                                                                         220 tis. EUR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sk-SK" sz="1800" dirty="0" smtClean="0"/>
              <a:t>z toho: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Oprava strechy </a:t>
            </a:r>
            <a:r>
              <a:rPr lang="sk-SK" sz="1800" dirty="0"/>
              <a:t>bývalého skladu </a:t>
            </a:r>
            <a:r>
              <a:rPr lang="sk-SK" sz="1800" dirty="0" err="1" smtClean="0"/>
              <a:t>KTVŠ</a:t>
            </a:r>
            <a:r>
              <a:rPr lang="sk-SK" sz="1800" dirty="0" smtClean="0"/>
              <a:t>, </a:t>
            </a:r>
            <a:r>
              <a:rPr lang="sk-SK" sz="1800" dirty="0" err="1" smtClean="0"/>
              <a:t>Dražovská</a:t>
            </a:r>
            <a:r>
              <a:rPr lang="sk-SK" sz="1800" dirty="0" smtClean="0"/>
              <a:t> </a:t>
            </a:r>
            <a:r>
              <a:rPr lang="sk-SK" sz="1800" dirty="0"/>
              <a:t>4 pre potreby </a:t>
            </a:r>
            <a:r>
              <a:rPr lang="sk-SK" sz="1800" dirty="0" err="1"/>
              <a:t>KTIT</a:t>
            </a:r>
            <a:r>
              <a:rPr lang="sk-SK" sz="1800" dirty="0"/>
              <a:t> PF (</a:t>
            </a:r>
            <a:r>
              <a:rPr lang="sk-SK" sz="1800" dirty="0" smtClean="0"/>
              <a:t>pokračovanie prác </a:t>
            </a:r>
            <a:r>
              <a:rPr lang="sk-SK" sz="1800" dirty="0"/>
              <a:t>v roku 2020</a:t>
            </a:r>
            <a:r>
              <a:rPr lang="sk-SK" sz="1800" dirty="0" smtClean="0"/>
              <a:t>)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Úprava </a:t>
            </a:r>
            <a:r>
              <a:rPr lang="sk-SK" sz="1800" dirty="0"/>
              <a:t>bývalého objektu </a:t>
            </a:r>
            <a:r>
              <a:rPr lang="sk-SK" sz="1800" dirty="0" err="1" smtClean="0"/>
              <a:t>KTVŠ</a:t>
            </a:r>
            <a:r>
              <a:rPr lang="sk-SK" sz="1800" dirty="0" smtClean="0"/>
              <a:t>, </a:t>
            </a:r>
            <a:r>
              <a:rPr lang="sk-SK" sz="1800" dirty="0" err="1"/>
              <a:t>Tr</a:t>
            </a:r>
            <a:r>
              <a:rPr lang="sk-SK" sz="1800" dirty="0"/>
              <a:t>. </a:t>
            </a:r>
            <a:r>
              <a:rPr lang="sk-SK" sz="1800" dirty="0" smtClean="0"/>
              <a:t>A. Hlinku </a:t>
            </a:r>
            <a:r>
              <a:rPr lang="sk-SK" sz="1800" dirty="0"/>
              <a:t>1 na šatne a technické zázemie pre upratovačky a </a:t>
            </a:r>
            <a:r>
              <a:rPr lang="sk-SK" sz="1800" dirty="0" smtClean="0"/>
              <a:t>údržbárov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Renovácia výplní dverí na </a:t>
            </a:r>
            <a:r>
              <a:rPr lang="sk-SK" sz="1800" dirty="0" err="1" smtClean="0"/>
              <a:t>FF</a:t>
            </a:r>
            <a:r>
              <a:rPr lang="sk-SK" sz="1800" dirty="0" smtClean="0"/>
              <a:t>, Štefánikova 67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Nové vstupné </a:t>
            </a:r>
            <a:r>
              <a:rPr lang="sk-SK" sz="1800" dirty="0"/>
              <a:t>brány </a:t>
            </a:r>
            <a:r>
              <a:rPr lang="sk-SK" sz="1800" dirty="0" smtClean="0"/>
              <a:t>s prístupovým systémom, </a:t>
            </a:r>
            <a:r>
              <a:rPr lang="sk-SK" sz="1800" dirty="0" err="1" smtClean="0"/>
              <a:t>Dražovská</a:t>
            </a:r>
            <a:r>
              <a:rPr lang="sk-SK" sz="1800" dirty="0" smtClean="0"/>
              <a:t> </a:t>
            </a:r>
            <a:r>
              <a:rPr lang="sk-SK" sz="1800" dirty="0"/>
              <a:t>4, </a:t>
            </a:r>
            <a:r>
              <a:rPr lang="sk-SK" sz="1800" dirty="0" smtClean="0"/>
              <a:t>Nábrežie mládeže 91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Projektové dokumentácie na: rekonštrukciu toaliet pred aulou a učebňou </a:t>
            </a:r>
            <a:r>
              <a:rPr lang="sk-SK" sz="1800" dirty="0" err="1" smtClean="0"/>
              <a:t>P6</a:t>
            </a:r>
            <a:r>
              <a:rPr lang="sk-SK" sz="1800" dirty="0" smtClean="0"/>
              <a:t>, </a:t>
            </a:r>
            <a:r>
              <a:rPr lang="sk-SK" sz="1800" dirty="0" err="1" smtClean="0"/>
              <a:t>Tr</a:t>
            </a:r>
            <a:r>
              <a:rPr lang="sk-SK" sz="1800" dirty="0" smtClean="0"/>
              <a:t>. A. Hlinku 1, </a:t>
            </a:r>
            <a:r>
              <a:rPr lang="sk-SK" sz="1800" dirty="0"/>
              <a:t>vybudovanie </a:t>
            </a:r>
            <a:r>
              <a:rPr lang="sk-SK" sz="1800" dirty="0" smtClean="0"/>
              <a:t>chodníkov, </a:t>
            </a:r>
            <a:r>
              <a:rPr lang="sk-SK" sz="1800" dirty="0"/>
              <a:t>revitalizáciu spevnených plôch </a:t>
            </a:r>
            <a:r>
              <a:rPr lang="sk-SK" sz="1800" dirty="0" smtClean="0"/>
              <a:t>a opravu terasy pred aulou, </a:t>
            </a:r>
            <a:r>
              <a:rPr lang="sk-SK" sz="1800" dirty="0" err="1"/>
              <a:t>Tr</a:t>
            </a:r>
            <a:r>
              <a:rPr lang="sk-SK" sz="1800" dirty="0"/>
              <a:t>. A. Hlinku </a:t>
            </a:r>
            <a:r>
              <a:rPr lang="sk-SK" sz="1800" dirty="0" smtClean="0"/>
              <a:t>1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Opravy podláh a omietok na chodbách, </a:t>
            </a:r>
            <a:r>
              <a:rPr lang="sk-SK" sz="1800" dirty="0" err="1" smtClean="0"/>
              <a:t>Tr</a:t>
            </a:r>
            <a:r>
              <a:rPr lang="sk-SK" sz="1800" dirty="0" smtClean="0"/>
              <a:t>. A. Hlinku 1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/>
              <a:t>Vybudovanie riadeného vstupu a prístupový </a:t>
            </a:r>
            <a:r>
              <a:rPr lang="sk-SK" sz="1800" dirty="0" smtClean="0"/>
              <a:t>systém, </a:t>
            </a:r>
            <a:r>
              <a:rPr lang="sk-SK" sz="1800" dirty="0"/>
              <a:t>Študentské </a:t>
            </a:r>
            <a:r>
              <a:rPr lang="sk-SK" sz="1800" dirty="0" smtClean="0"/>
              <a:t>centrum</a:t>
            </a:r>
            <a:endParaRPr lang="sk-SK" sz="18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Maľovanie izieb, oprava oplotenia, výrub stromov a i., ŠD </a:t>
            </a:r>
            <a:r>
              <a:rPr lang="sk-SK" sz="1800" dirty="0" err="1" smtClean="0"/>
              <a:t>Zobor</a:t>
            </a:r>
            <a:endParaRPr lang="sk-SK" sz="1800" dirty="0" smtClean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Oprava žľabových vpustí v </a:t>
            </a:r>
            <a:r>
              <a:rPr lang="sk-SK" sz="1800" dirty="0" err="1" smtClean="0"/>
              <a:t>UJ</a:t>
            </a:r>
            <a:endParaRPr lang="sk-SK" sz="1800" dirty="0" smtClean="0"/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sk-SK" sz="1800" dirty="0" smtClean="0">
              <a:solidFill>
                <a:srgbClr val="2AA9B1"/>
              </a:solidFill>
            </a:endParaRP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sk-SK" sz="1800" dirty="0" smtClean="0">
              <a:solidFill>
                <a:srgbClr val="2AA9B1"/>
              </a:solidFill>
            </a:endParaRPr>
          </a:p>
          <a:p>
            <a:pPr marL="0" indent="0" algn="just">
              <a:spcBef>
                <a:spcPts val="0"/>
              </a:spcBef>
              <a:buNone/>
            </a:pPr>
            <a:endParaRPr lang="sk-SK" sz="1800" dirty="0" smtClean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970418" y="228600"/>
            <a:ext cx="8249782" cy="6857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sk-SK" sz="2400" dirty="0">
                <a:solidFill>
                  <a:schemeClr val="bg1"/>
                </a:solidFill>
              </a:rPr>
              <a:t>Investície, opravy, údržba</a:t>
            </a:r>
          </a:p>
        </p:txBody>
      </p:sp>
    </p:spTree>
    <p:extLst>
      <p:ext uri="{BB962C8B-B14F-4D97-AF65-F5344CB8AC3E}">
        <p14:creationId xmlns:p14="http://schemas.microsoft.com/office/powerpoint/2010/main" val="2404117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152400"/>
            <a:ext cx="9226221" cy="6858000"/>
            <a:chOff x="-76200" y="1"/>
            <a:chExt cx="9226221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135920" y="-1156101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381001"/>
              <a:ext cx="8915400" cy="1142999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533400"/>
              <a:ext cx="609947" cy="623745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0120" y="1463879"/>
            <a:ext cx="8229600" cy="4343400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endParaRPr lang="sk-SK" sz="1800" dirty="0">
              <a:solidFill>
                <a:srgbClr val="2AA9B1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sk-SK" sz="1800" dirty="0" smtClean="0"/>
              <a:t>Výsledok hospodárenia </a:t>
            </a:r>
            <a:r>
              <a:rPr lang="sk-SK" sz="1800" dirty="0" err="1" smtClean="0"/>
              <a:t>UKF</a:t>
            </a:r>
            <a:r>
              <a:rPr lang="sk-SK" sz="1800" dirty="0" smtClean="0"/>
              <a:t> v roku 2019 po zdanení – zisk                            654 tis. EUR    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sk-SK" sz="1800" dirty="0" smtClean="0"/>
              <a:t>(daň z príjmov 14 tis. EUR)</a:t>
            </a:r>
          </a:p>
          <a:p>
            <a:pPr marL="0" lvl="0" indent="0">
              <a:spcBef>
                <a:spcPts val="0"/>
              </a:spcBef>
              <a:buNone/>
            </a:pPr>
            <a:endParaRPr lang="sk-SK" sz="1800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sk-SK" sz="1800" dirty="0" smtClean="0"/>
              <a:t>z toho: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v hlavnej činnosti	                                                                             653 tis. EUR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v podnikateľskej činnosti                                                                                    1 tis. EUR 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sk-SK" sz="1800" dirty="0" smtClean="0"/>
              <a:t>	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sk-SK" sz="1800" dirty="0" smtClean="0"/>
              <a:t>						</a:t>
            </a:r>
          </a:p>
          <a:p>
            <a:pPr marL="0" indent="0">
              <a:spcBef>
                <a:spcPts val="0"/>
              </a:spcBef>
              <a:buNone/>
            </a:pPr>
            <a:r>
              <a:rPr lang="sk-SK" sz="1800" dirty="0" smtClean="0"/>
              <a:t>Návrh na rozdelenie zisku:</a:t>
            </a:r>
            <a:endParaRPr lang="sk-SK" sz="1800" dirty="0"/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fond na podporu </a:t>
            </a:r>
            <a:r>
              <a:rPr lang="sk-SK" sz="1800" dirty="0"/>
              <a:t>š</a:t>
            </a:r>
            <a:r>
              <a:rPr lang="sk-SK" sz="1800" dirty="0" smtClean="0"/>
              <a:t>túdia študentov so špecifickými potrebami                     1 tis. EUR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rezervný fond                                                                                                    653 tis. EUR</a:t>
            </a:r>
          </a:p>
          <a:p>
            <a:pPr marL="0" indent="0">
              <a:spcBef>
                <a:spcPts val="0"/>
              </a:spcBef>
              <a:buNone/>
            </a:pPr>
            <a:endParaRPr lang="sk-SK" sz="1800" dirty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990600" y="228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Výsledok hospodárenia</a:t>
            </a:r>
            <a:endParaRPr lang="sk-SK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67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021" y="16164"/>
            <a:ext cx="9226221" cy="6858000"/>
            <a:chOff x="-76200" y="1"/>
            <a:chExt cx="9226221" cy="6858000"/>
          </a:xfrm>
        </p:grpSpPr>
        <p:pic>
          <p:nvPicPr>
            <p:cNvPr id="4" name="Picture 3" descr="bgA3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 rot="5400000">
              <a:off x="1135920" y="-1156101"/>
              <a:ext cx="6858000" cy="9170203"/>
            </a:xfrm>
            <a:prstGeom prst="rect">
              <a:avLst/>
            </a:prstGeom>
          </p:spPr>
        </p:pic>
        <p:sp>
          <p:nvSpPr>
            <p:cNvPr id="5" name="Round Single Corner Rectangle 4"/>
            <p:cNvSpPr/>
            <p:nvPr/>
          </p:nvSpPr>
          <p:spPr>
            <a:xfrm>
              <a:off x="-76200" y="381000"/>
              <a:ext cx="8915400" cy="914400"/>
            </a:xfrm>
            <a:prstGeom prst="round1Rect">
              <a:avLst/>
            </a:prstGeom>
            <a:gradFill>
              <a:gsLst>
                <a:gs pos="0">
                  <a:srgbClr val="2AA9B1"/>
                </a:gs>
                <a:gs pos="80000">
                  <a:srgbClr val="2AA9B1"/>
                </a:gs>
                <a:gs pos="100000">
                  <a:srgbClr val="85C7B9"/>
                </a:gs>
              </a:gsLst>
            </a:gra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logo-ukf-png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253" y="533400"/>
              <a:ext cx="609947" cy="623745"/>
            </a:xfrm>
            <a:prstGeom prst="rect">
              <a:avLst/>
            </a:prstGeom>
          </p:spPr>
        </p:pic>
      </p:grp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0120" y="1463879"/>
            <a:ext cx="8229600" cy="4343400"/>
          </a:xfrm>
        </p:spPr>
        <p:txBody>
          <a:bodyPr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sk-SK" sz="1800" dirty="0" smtClean="0"/>
              <a:t>Finančná a hospodárska stabilita v ďalšom období – predpoklady:</a:t>
            </a:r>
            <a:endParaRPr lang="sk-SK" sz="1800" dirty="0"/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sk-SK" sz="1800" dirty="0" smtClean="0"/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Dosiahnutý výsledok hospodárenia v roku 2019 – zisk a stav finančných prostriedkov na bankových účtoch </a:t>
            </a:r>
            <a:endParaRPr lang="sk-SK" sz="18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sk-SK" sz="1800" dirty="0" smtClean="0"/>
              <a:t>      (</a:t>
            </a:r>
            <a:r>
              <a:rPr lang="sk-SK" sz="1800" dirty="0"/>
              <a:t>úskalie: podnikateľská činnosť</a:t>
            </a:r>
            <a:r>
              <a:rPr lang="sk-SK" sz="1800" dirty="0" smtClean="0"/>
              <a:t>!)</a:t>
            </a:r>
          </a:p>
          <a:p>
            <a:pPr marL="0" indent="0" algn="just">
              <a:spcBef>
                <a:spcPts val="0"/>
              </a:spcBef>
              <a:buNone/>
            </a:pPr>
            <a:endParaRPr lang="sk-SK" sz="1800" dirty="0" smtClean="0"/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/>
              <a:t>Zdravá personálna a mzdová politika s ohľadom na výkony vo vzdelávacej, výskumnej, umeleckej a ďalšej tvorivej </a:t>
            </a:r>
            <a:r>
              <a:rPr lang="sk-SK" sz="1800" dirty="0" smtClean="0"/>
              <a:t>činnosti</a:t>
            </a:r>
          </a:p>
          <a:p>
            <a:pPr marL="0" indent="0" algn="just">
              <a:spcBef>
                <a:spcPts val="0"/>
              </a:spcBef>
              <a:buNone/>
            </a:pPr>
            <a:endParaRPr lang="sk-SK" sz="1800" dirty="0" smtClean="0"/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Výkony</a:t>
            </a:r>
            <a:r>
              <a:rPr lang="sk-SK" sz="1800" dirty="0" smtClean="0"/>
              <a:t> </a:t>
            </a:r>
            <a:r>
              <a:rPr lang="sk-SK" sz="1800" dirty="0">
                <a:sym typeface="Symbol" panose="05050102010706020507" pitchFamily="18" charset="2"/>
              </a:rPr>
              <a:t></a:t>
            </a:r>
            <a:r>
              <a:rPr lang="sk-SK" sz="1800" dirty="0"/>
              <a:t> dopad na </a:t>
            </a:r>
            <a:r>
              <a:rPr lang="sk-SK" sz="1800" dirty="0" smtClean="0"/>
              <a:t>výšku </a:t>
            </a:r>
            <a:r>
              <a:rPr lang="sk-SK" sz="1800" dirty="0"/>
              <a:t>dotácie zo štátneho </a:t>
            </a:r>
            <a:r>
              <a:rPr lang="sk-SK" sz="1800" dirty="0" smtClean="0"/>
              <a:t>rozpočtu</a:t>
            </a:r>
          </a:p>
          <a:p>
            <a:pPr marL="0" indent="0" algn="just">
              <a:spcBef>
                <a:spcPts val="0"/>
              </a:spcBef>
              <a:buNone/>
            </a:pPr>
            <a:endParaRPr lang="sk-SK" sz="1800" dirty="0"/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sk-SK" sz="1800" dirty="0" smtClean="0"/>
              <a:t>Realistický rozpočet ako hlavný nástroj finančného riadenia </a:t>
            </a:r>
            <a:r>
              <a:rPr lang="sk-SK" sz="1800" dirty="0" smtClean="0">
                <a:sym typeface="Symbol" panose="05050102010706020507" pitchFamily="18" charset="2"/>
              </a:rPr>
              <a:t></a:t>
            </a:r>
            <a:r>
              <a:rPr lang="sk-SK" sz="1800" dirty="0" smtClean="0"/>
              <a:t> optimálna </a:t>
            </a:r>
            <a:r>
              <a:rPr lang="sk-SK" sz="1800" dirty="0"/>
              <a:t>miera výdavkov v pomere k </a:t>
            </a:r>
            <a:r>
              <a:rPr lang="sk-SK" sz="1800" dirty="0" smtClean="0"/>
              <a:t>príjmom</a:t>
            </a:r>
          </a:p>
          <a:p>
            <a:pPr algn="just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sk-SK" sz="1800" dirty="0"/>
          </a:p>
          <a:p>
            <a:pPr marL="0" indent="0" algn="just">
              <a:spcBef>
                <a:spcPts val="0"/>
              </a:spcBef>
              <a:buNone/>
            </a:pPr>
            <a:endParaRPr lang="sk-SK" sz="1800" dirty="0"/>
          </a:p>
          <a:p>
            <a:pPr marL="0" indent="0" algn="just">
              <a:spcBef>
                <a:spcPts val="0"/>
              </a:spcBef>
              <a:buNone/>
            </a:pPr>
            <a:endParaRPr lang="sk-SK" sz="1800" dirty="0" smtClean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990600" y="228600"/>
            <a:ext cx="8229600" cy="1219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spcBef>
                <a:spcPct val="0"/>
              </a:spcBef>
              <a:defRPr/>
            </a:pPr>
            <a:r>
              <a:rPr lang="sk-SK" sz="2400" dirty="0" smtClean="0">
                <a:solidFill>
                  <a:schemeClr val="bg1"/>
                </a:solidFill>
              </a:rPr>
              <a:t>Záver</a:t>
            </a:r>
            <a:endParaRPr lang="sk-SK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145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2349</TotalTime>
  <Words>729</Words>
  <Application>Microsoft Office PowerPoint</Application>
  <PresentationFormat>Prezentácia na obrazovke (4:3)</PresentationFormat>
  <Paragraphs>98</Paragraphs>
  <Slides>11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11</vt:i4>
      </vt:variant>
    </vt:vector>
  </HeadingPairs>
  <TitlesOfParts>
    <vt:vector size="16" baseType="lpstr">
      <vt:lpstr>Arial</vt:lpstr>
      <vt:lpstr>Calibri</vt:lpstr>
      <vt:lpstr>Symbol</vt:lpstr>
      <vt:lpstr>Wingdings</vt:lpstr>
      <vt:lpstr>Motív Office</vt:lpstr>
      <vt:lpstr>          Výročná správa o hospodárení Univerzity Konštantína Filozofa v Nitre za rok 2019   Nitra, 5. máj 2020                    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Ministerský kontrolný deň výstavby 2. etapy Univerzitnej knižnice  UKF v Nitre</dc:title>
  <dc:creator>jkrajcovicova</dc:creator>
  <cp:lastModifiedBy>Ľubica Ehrenholdová</cp:lastModifiedBy>
  <cp:revision>161</cp:revision>
  <dcterms:created xsi:type="dcterms:W3CDTF">2010-05-13T10:36:18Z</dcterms:created>
  <dcterms:modified xsi:type="dcterms:W3CDTF">2020-05-01T09:38:21Z</dcterms:modified>
</cp:coreProperties>
</file>