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1"/>
  </p:notesMasterIdLst>
  <p:handoutMasterIdLst>
    <p:handoutMasterId r:id="rId42"/>
  </p:handoutMasterIdLst>
  <p:sldIdLst>
    <p:sldId id="258" r:id="rId2"/>
    <p:sldId id="257" r:id="rId3"/>
    <p:sldId id="259" r:id="rId4"/>
    <p:sldId id="260" r:id="rId5"/>
    <p:sldId id="261" r:id="rId6"/>
    <p:sldId id="263" r:id="rId7"/>
    <p:sldId id="262" r:id="rId8"/>
    <p:sldId id="268" r:id="rId9"/>
    <p:sldId id="265" r:id="rId10"/>
    <p:sldId id="269" r:id="rId11"/>
    <p:sldId id="270" r:id="rId12"/>
    <p:sldId id="280" r:id="rId13"/>
    <p:sldId id="271" r:id="rId14"/>
    <p:sldId id="272" r:id="rId15"/>
    <p:sldId id="273" r:id="rId16"/>
    <p:sldId id="267" r:id="rId17"/>
    <p:sldId id="274" r:id="rId18"/>
    <p:sldId id="275" r:id="rId19"/>
    <p:sldId id="266" r:id="rId20"/>
    <p:sldId id="278" r:id="rId21"/>
    <p:sldId id="279" r:id="rId22"/>
    <p:sldId id="264" r:id="rId23"/>
    <p:sldId id="281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90" r:id="rId33"/>
    <p:sldId id="291" r:id="rId34"/>
    <p:sldId id="292" r:id="rId35"/>
    <p:sldId id="293" r:id="rId36"/>
    <p:sldId id="294" r:id="rId37"/>
    <p:sldId id="295" r:id="rId38"/>
    <p:sldId id="296" r:id="rId39"/>
    <p:sldId id="297" r:id="rId4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Stredný štýl 2 - zvýrazneni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2838BEF-8BB2-4498-84A7-C5851F593DF1}" styleName="Stredný štýl 4 - zvýraznenie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2D5ABB26-0587-4C30-8999-92F81FD0307C}" styleName="Bez štýlu, bez mriežky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63" autoAdjust="0"/>
    <p:restoredTop sz="94660"/>
  </p:normalViewPr>
  <p:slideViewPr>
    <p:cSldViewPr snapToGrid="0">
      <p:cViewPr varScale="1">
        <p:scale>
          <a:sx n="64" d="100"/>
          <a:sy n="64" d="100"/>
        </p:scale>
        <p:origin x="84" y="4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D82C07-A204-4B73-978B-DD21989652D4}" type="datetimeFigureOut">
              <a:rPr lang="sk-SK" smtClean="0"/>
              <a:t>5. 10. 2020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D37DE7-2310-458E-A6CE-66EA3742141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744307886"/>
      </p:ext>
    </p:extLst>
  </p:cSld>
  <p:clrMap bg1="lt1" tx1="dk1" bg2="lt2" tx2="dk2" accent1="accent1" accent2="accent2" accent3="accent3" accent4="accent4" accent5="accent5" accent6="accent6" hlink="hlink" folHlink="folHlink"/>
  <p:hf sldNum="0"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61CF0A-1C74-4F2E-9683-76971540BE34}" type="datetimeFigureOut">
              <a:rPr lang="sk-SK" smtClean="0"/>
              <a:t>5. 10. 2020</a:t>
            </a:fld>
            <a:endParaRPr lang="sk-SK"/>
          </a:p>
        </p:txBody>
      </p:sp>
      <p:sp>
        <p:nvSpPr>
          <p:cNvPr id="4" name="Zástupný symbol obrazu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Zástupný symbol poznámo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3FD85E-7774-40F6-95EA-8407F687153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603271579"/>
      </p:ext>
    </p:extLst>
  </p:cSld>
  <p:clrMap bg1="lt1" tx1="dk1" bg2="lt2" tx2="dk2" accent1="accent1" accent2="accent2" accent3="accent3" accent4="accent4" accent5="accent5" accent6="accent6" hlink="hlink" folHlink="folHlink"/>
  <p:hf sldNum="0"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1236664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1453861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 smtClean="0"/>
              <a:t>Upravte štýl predlohy podnadpisov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C6271A65-4D66-4149-BE14-9DC6BD6D334D}" type="datetime1">
              <a:rPr lang="en-US" smtClean="0"/>
              <a:t>10/5/2020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r>
              <a:rPr lang="en-US" smtClean="0"/>
              <a:t>SK-x-UKF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CCF45-F3A7-4603-8BDE-4D64C229B1EF}" type="datetime1">
              <a:rPr lang="en-US" smtClean="0"/>
              <a:t>10/5/2020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SK-x-UKF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B18D4-4336-4AFA-8F85-A7E1DBE8C683}" type="datetime1">
              <a:rPr lang="en-US" smtClean="0"/>
              <a:t>10/5/2020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SK-x-UKF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D8187-8F41-467F-894A-5DFBE06E99BE}" type="datetime1">
              <a:rPr lang="en-US" smtClean="0"/>
              <a:t>10/5/2020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SK-x-UKF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7F8FE-7AC3-421F-BD54-2D636D47F12B}" type="datetime1">
              <a:rPr lang="en-US" smtClean="0"/>
              <a:t>10/5/2020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SK-x-UKF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44448-C0EE-4138-9D7E-933863761A7D}" type="datetime1">
              <a:rPr lang="en-US" smtClean="0"/>
              <a:t>10/5/2020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SK-x-UKF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2BE33-DD6D-4A92-B3DB-F980CE06BC17}" type="datetime1">
              <a:rPr lang="en-US" smtClean="0"/>
              <a:t>10/5/2020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SK-x-UKF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49A89B-F5C6-4915-918C-B8619F193A33}" type="datetime1">
              <a:rPr lang="en-US" smtClean="0"/>
              <a:t>10/5/2020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SK-x-UKF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86FFB-605A-4B46-AF7B-1D7EE6B4AFBE}" type="datetime1">
              <a:rPr lang="en-US" smtClean="0"/>
              <a:t>10/5/2020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SK-x-UKF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9705A-8C4D-4D65-A9BC-3DDE3F6BD5C7}" type="datetime1">
              <a:rPr lang="en-US" smtClean="0"/>
              <a:t>10/5/2020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SK-x-UKF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ov a p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CF93E-0469-4321-AE78-8FA233673A74}" type="datetime1">
              <a:rPr lang="en-US" smtClean="0"/>
              <a:t>10/5/2020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SK-x-UKF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nuka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72B80-B024-4ED7-94F2-8CF4E974760B}" type="datetime1">
              <a:rPr lang="en-US" smtClean="0"/>
              <a:t>10/5/2020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SK-x-UKF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s náz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4AC30-C72A-43BB-9802-A7319569ABBA}" type="datetime1">
              <a:rPr lang="en-US" smtClean="0"/>
              <a:t>10/5/2020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SK-x-UKF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tĺpe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D53C9-7C87-4C65-8D7C-6870201DC5C2}" type="datetime1">
              <a:rPr lang="en-US" smtClean="0"/>
              <a:t>10/5/2020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SK-x-UKF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tĺpec s obrázk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B9B5A-136C-4F5B-B7CE-D6623892FDB2}" type="datetime1">
              <a:rPr lang="en-US" smtClean="0"/>
              <a:t>10/5/2020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SK-x-UKF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32503-8338-46E1-8BCA-FBF5F9C4FC59}" type="datetime1">
              <a:rPr lang="en-US" smtClean="0"/>
              <a:t>10/5/2020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SK-x-UKF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51069-A9FA-4E95-8DAC-9AB1EECC9CA7}" type="datetime1">
              <a:rPr lang="en-US" smtClean="0"/>
              <a:t>10/5/2020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SK-x-UKF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A55444-7C14-481A-B5ED-CDBFADF0E82D}" type="datetime1">
              <a:rPr lang="en-US" smtClean="0"/>
              <a:t>10/5/2020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SK-x-UKF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64892" y="933311"/>
            <a:ext cx="10705844" cy="2304564"/>
          </a:xfrm>
        </p:spPr>
        <p:txBody>
          <a:bodyPr>
            <a:normAutofit/>
          </a:bodyPr>
          <a:lstStyle/>
          <a:p>
            <a:r>
              <a:rPr lang="sk-SK" b="1" dirty="0" smtClean="0"/>
              <a:t>Skvalitňovanie praktickej </a:t>
            </a:r>
            <a:br>
              <a:rPr lang="sk-SK" b="1" dirty="0" smtClean="0"/>
            </a:br>
            <a:r>
              <a:rPr lang="sk-SK" b="1" dirty="0" smtClean="0"/>
              <a:t>prípravy budúcich </a:t>
            </a:r>
            <a:br>
              <a:rPr lang="sk-SK" b="1" dirty="0" smtClean="0"/>
            </a:br>
            <a:r>
              <a:rPr lang="sk-SK" b="1" dirty="0" smtClean="0"/>
              <a:t>pedagogických zamestnancov </a:t>
            </a:r>
            <a:br>
              <a:rPr lang="sk-SK" b="1" dirty="0" smtClean="0"/>
            </a:br>
            <a:r>
              <a:rPr lang="sk-SK" b="1" dirty="0" smtClean="0"/>
              <a:t>na UKF v Nitre</a:t>
            </a:r>
            <a:endParaRPr lang="sk-SK" b="1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34715" y="3119684"/>
            <a:ext cx="10259347" cy="3541714"/>
          </a:xfrm>
        </p:spPr>
        <p:txBody>
          <a:bodyPr/>
          <a:lstStyle/>
          <a:p>
            <a:r>
              <a:rPr lang="sk-SK" dirty="0" smtClean="0"/>
              <a:t>09. 2020 – 06. 2023</a:t>
            </a:r>
            <a:endParaRPr lang="sk-SK" dirty="0"/>
          </a:p>
        </p:txBody>
      </p:sp>
      <p:graphicFrame>
        <p:nvGraphicFramePr>
          <p:cNvPr id="4" name="Objek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5119307"/>
              </p:ext>
            </p:extLst>
          </p:nvPr>
        </p:nvGraphicFramePr>
        <p:xfrm>
          <a:off x="7426690" y="130968"/>
          <a:ext cx="4765310" cy="67270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3" name="Acrobat Document" r:id="rId4" imgW="3837600" imgH="5416560" progId="AcroExch.Document.DC">
                  <p:embed/>
                </p:oleObj>
              </mc:Choice>
              <mc:Fallback>
                <p:oleObj name="Acrobat Document" r:id="rId4" imgW="3837600" imgH="541656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426690" y="130968"/>
                        <a:ext cx="4765310" cy="672703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SK-x-UKF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9261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61531" y="-361507"/>
            <a:ext cx="9905998" cy="1840077"/>
          </a:xfrm>
        </p:spPr>
        <p:txBody>
          <a:bodyPr/>
          <a:lstStyle/>
          <a:p>
            <a:r>
              <a:rPr lang="sk-SK" dirty="0" smtClean="0">
                <a:solidFill>
                  <a:schemeClr val="bg2">
                    <a:lumMod val="75000"/>
                  </a:schemeClr>
                </a:solidFill>
              </a:rPr>
              <a:t>Základné údaje</a:t>
            </a:r>
            <a:endParaRPr lang="sk-SK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4" name="Zástupný symbol obsah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9013" y="963292"/>
            <a:ext cx="11490797" cy="5737311"/>
          </a:xfrm>
          <a:prstGeom prst="rect">
            <a:avLst/>
          </a:prstGeom>
        </p:spPr>
      </p:pic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SK-x-UKF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2643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</p:spPr>
        <p:txBody>
          <a:bodyPr/>
          <a:lstStyle/>
          <a:p>
            <a:r>
              <a:rPr lang="sk-SK" dirty="0" smtClean="0">
                <a:solidFill>
                  <a:schemeClr val="bg2">
                    <a:lumMod val="75000"/>
                  </a:schemeClr>
                </a:solidFill>
              </a:rPr>
              <a:t>Cieľová skupina</a:t>
            </a:r>
            <a:r>
              <a:rPr lang="sk-SK" dirty="0" smtClean="0"/>
              <a:t/>
            </a:r>
            <a:br>
              <a:rPr lang="sk-SK" dirty="0" smtClean="0"/>
            </a:b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10296085" cy="3541714"/>
          </a:xfrm>
        </p:spPr>
        <p:txBody>
          <a:bodyPr>
            <a:normAutofit/>
          </a:bodyPr>
          <a:lstStyle/>
          <a:p>
            <a:r>
              <a:rPr lang="sk-SK" sz="4000" dirty="0" smtClean="0">
                <a:solidFill>
                  <a:schemeClr val="bg2">
                    <a:lumMod val="75000"/>
                  </a:schemeClr>
                </a:solidFill>
              </a:rPr>
              <a:t>Študenti dennej formy štúdia prvého alebo druhého stupňa v študijných odboroch pripravujúcich budúcich pedagogických zamestnancov.</a:t>
            </a:r>
            <a:endParaRPr lang="sk-SK" sz="40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SK-x-UKF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2858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</p:spPr>
        <p:txBody>
          <a:bodyPr/>
          <a:lstStyle/>
          <a:p>
            <a:r>
              <a:rPr lang="sk-SK" dirty="0" smtClean="0">
                <a:solidFill>
                  <a:schemeClr val="bg2">
                    <a:lumMod val="75000"/>
                  </a:schemeClr>
                </a:solidFill>
              </a:rPr>
              <a:t>Hlavné aktivity projektu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-2516190" y="2097087"/>
            <a:ext cx="13935557" cy="4573535"/>
          </a:xfrm>
        </p:spPr>
        <p:txBody>
          <a:bodyPr>
            <a:normAutofit lnSpcReduction="10000"/>
          </a:bodyPr>
          <a:lstStyle/>
          <a:p>
            <a:pPr marL="3657600" lvl="8" indent="0">
              <a:buNone/>
            </a:pPr>
            <a:r>
              <a:rPr lang="sk-SK" sz="3000" dirty="0" smtClean="0">
                <a:solidFill>
                  <a:schemeClr val="accent3">
                    <a:lumMod val="75000"/>
                  </a:schemeClr>
                </a:solidFill>
              </a:rPr>
              <a:t>177Z81500004 </a:t>
            </a:r>
            <a:r>
              <a:rPr lang="sk-SK" sz="3000" dirty="0">
                <a:solidFill>
                  <a:schemeClr val="accent3">
                    <a:lumMod val="75000"/>
                  </a:schemeClr>
                </a:solidFill>
              </a:rPr>
              <a:t>- Podpora vytvárania cvičných škôl v rámci prípravy na povolanie učiteľa, prepojenia teoretického a praktického vzdelávania s </a:t>
            </a:r>
            <a:r>
              <a:rPr lang="sk-SK" sz="3000" dirty="0" smtClean="0">
                <a:solidFill>
                  <a:schemeClr val="accent3">
                    <a:lumMod val="75000"/>
                  </a:schemeClr>
                </a:solidFill>
              </a:rPr>
              <a:t>dôrazom na </a:t>
            </a:r>
            <a:r>
              <a:rPr lang="sk-SK" sz="3000" dirty="0">
                <a:solidFill>
                  <a:schemeClr val="accent3">
                    <a:lumMod val="75000"/>
                  </a:schemeClr>
                </a:solidFill>
              </a:rPr>
              <a:t>prax študentov vrátane </a:t>
            </a:r>
            <a:r>
              <a:rPr lang="sk-SK" sz="3000" dirty="0" err="1">
                <a:solidFill>
                  <a:schemeClr val="accent3">
                    <a:lumMod val="75000"/>
                  </a:schemeClr>
                </a:solidFill>
              </a:rPr>
              <a:t>mentoringu</a:t>
            </a:r>
            <a:r>
              <a:rPr lang="sk-SK" sz="3000" dirty="0">
                <a:solidFill>
                  <a:schemeClr val="accent3">
                    <a:lumMod val="75000"/>
                  </a:schemeClr>
                </a:solidFill>
              </a:rPr>
              <a:t> a sieťovania </a:t>
            </a:r>
            <a:r>
              <a:rPr lang="sk-SK" sz="3000" dirty="0" smtClean="0">
                <a:solidFill>
                  <a:schemeClr val="accent3">
                    <a:lumMod val="75000"/>
                  </a:schemeClr>
                </a:solidFill>
              </a:rPr>
              <a:t>informácií</a:t>
            </a:r>
            <a:r>
              <a:rPr lang="sk-SK" sz="3000" dirty="0" smtClean="0"/>
              <a:t>.</a:t>
            </a:r>
          </a:p>
          <a:p>
            <a:pPr marL="3657600" lvl="8" indent="0">
              <a:buNone/>
            </a:pPr>
            <a:r>
              <a:rPr lang="sk-SK" sz="3000" dirty="0" smtClean="0">
                <a:solidFill>
                  <a:schemeClr val="bg2">
                    <a:lumMod val="75000"/>
                  </a:schemeClr>
                </a:solidFill>
              </a:rPr>
              <a:t>Pridané k cieľu OP</a:t>
            </a:r>
            <a:endParaRPr lang="sk-SK" sz="3000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marL="3657600" lvl="8" indent="0">
              <a:buNone/>
            </a:pPr>
            <a:r>
              <a:rPr lang="sk-SK" sz="3200" dirty="0" smtClean="0">
                <a:solidFill>
                  <a:schemeClr val="accent3">
                    <a:lumMod val="75000"/>
                  </a:schemeClr>
                </a:solidFill>
              </a:rPr>
              <a:t>1.3.1 </a:t>
            </a:r>
            <a:r>
              <a:rPr lang="sk-SK" sz="3200" dirty="0">
                <a:solidFill>
                  <a:schemeClr val="accent3">
                    <a:lumMod val="75000"/>
                  </a:schemeClr>
                </a:solidFill>
              </a:rPr>
              <a:t>Zvýšiť kvalitu VŠ vzdelávania a rozvoj ľudských zdrojov v oblasti výskumu a vývoja s </a:t>
            </a:r>
            <a:r>
              <a:rPr lang="sk-SK" sz="3200" dirty="0" smtClean="0">
                <a:solidFill>
                  <a:schemeClr val="accent3">
                    <a:lumMod val="75000"/>
                  </a:schemeClr>
                </a:solidFill>
              </a:rPr>
              <a:t>cieľom dosiahnuť </a:t>
            </a:r>
            <a:r>
              <a:rPr lang="sk-SK" sz="3200" dirty="0">
                <a:solidFill>
                  <a:schemeClr val="accent3">
                    <a:lumMod val="75000"/>
                  </a:schemeClr>
                </a:solidFill>
              </a:rPr>
              <a:t>prepojenie VŠ vzdelávania s potrebami trhu </a:t>
            </a:r>
            <a:r>
              <a:rPr lang="sk-SK" sz="3200" dirty="0" smtClean="0">
                <a:solidFill>
                  <a:schemeClr val="accent3">
                    <a:lumMod val="75000"/>
                  </a:schemeClr>
                </a:solidFill>
              </a:rPr>
              <a:t>práce</a:t>
            </a:r>
            <a:r>
              <a:rPr lang="sk-SK" sz="3200" b="1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endParaRPr lang="sk-SK" sz="30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SK-x-UKF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1316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symbol obsahu 3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97917" y="224589"/>
            <a:ext cx="11385536" cy="6075989"/>
          </a:xfrm>
          <a:prstGeom prst="rect">
            <a:avLst/>
          </a:prstGeom>
        </p:spPr>
      </p:pic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SK-x-UKF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1427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680893"/>
          </a:xfrm>
        </p:spPr>
        <p:txBody>
          <a:bodyPr/>
          <a:lstStyle/>
          <a:p>
            <a:r>
              <a:rPr lang="sk-SK" dirty="0" smtClean="0">
                <a:solidFill>
                  <a:srgbClr val="0070C0"/>
                </a:solidFill>
              </a:rPr>
              <a:t>Cieľ projektu</a:t>
            </a:r>
            <a:endParaRPr lang="sk-SK" dirty="0">
              <a:solidFill>
                <a:srgbClr val="0070C0"/>
              </a:solidFill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673768" y="1299411"/>
            <a:ext cx="10684043" cy="5229726"/>
          </a:xfrm>
        </p:spPr>
        <p:txBody>
          <a:bodyPr>
            <a:normAutofit lnSpcReduction="10000"/>
          </a:bodyPr>
          <a:lstStyle/>
          <a:p>
            <a:r>
              <a:rPr lang="sk-SK" sz="3200" dirty="0" smtClean="0">
                <a:solidFill>
                  <a:srgbClr val="0070C0"/>
                </a:solidFill>
              </a:rPr>
              <a:t>Skvalitnenie </a:t>
            </a:r>
            <a:r>
              <a:rPr lang="sk-SK" sz="3200" dirty="0">
                <a:solidFill>
                  <a:srgbClr val="0070C0"/>
                </a:solidFill>
              </a:rPr>
              <a:t>a rozšírenie rozsahu praktickej prípravy budúcich pedagogických </a:t>
            </a:r>
            <a:r>
              <a:rPr lang="sk-SK" sz="3200" dirty="0" smtClean="0">
                <a:solidFill>
                  <a:srgbClr val="0070C0"/>
                </a:solidFill>
              </a:rPr>
              <a:t>zamestnancov. </a:t>
            </a:r>
          </a:p>
          <a:p>
            <a:r>
              <a:rPr lang="sk-SK" sz="3200" dirty="0" smtClean="0">
                <a:solidFill>
                  <a:schemeClr val="accent3">
                    <a:lumMod val="75000"/>
                  </a:schemeClr>
                </a:solidFill>
              </a:rPr>
              <a:t>Aplikácia </a:t>
            </a:r>
            <a:r>
              <a:rPr lang="sk-SK" sz="3200" dirty="0">
                <a:solidFill>
                  <a:schemeClr val="accent3">
                    <a:lumMod val="75000"/>
                  </a:schemeClr>
                </a:solidFill>
              </a:rPr>
              <a:t>projektových zámerov približuje rozsah praktickej prípravy štandardom rozsahu praktickej prípravy v rámci európskych krajín. </a:t>
            </a:r>
            <a:endParaRPr lang="sk-SK" sz="3200" dirty="0" smtClean="0">
              <a:solidFill>
                <a:schemeClr val="accent3">
                  <a:lumMod val="75000"/>
                </a:schemeClr>
              </a:solidFill>
            </a:endParaRPr>
          </a:p>
          <a:p>
            <a:r>
              <a:rPr lang="sk-SK" sz="3200" dirty="0" smtClean="0">
                <a:solidFill>
                  <a:schemeClr val="accent3">
                    <a:lumMod val="75000"/>
                  </a:schemeClr>
                </a:solidFill>
              </a:rPr>
              <a:t>Projekt </a:t>
            </a:r>
            <a:r>
              <a:rPr lang="sk-SK" sz="3200" dirty="0">
                <a:solidFill>
                  <a:schemeClr val="accent3">
                    <a:lumMod val="75000"/>
                  </a:schemeClr>
                </a:solidFill>
              </a:rPr>
              <a:t>umožňuje zároveň </a:t>
            </a:r>
            <a:r>
              <a:rPr lang="sk-SK" sz="3200" dirty="0">
                <a:solidFill>
                  <a:srgbClr val="0070C0"/>
                </a:solidFill>
              </a:rPr>
              <a:t>metodicky podporiť tento zámer prostredníctvom tvorby konkrétnych odborných nástrojov pre vedenie jednotlivých typov pedagogických praxí cvičnými </a:t>
            </a:r>
            <a:r>
              <a:rPr lang="sk-SK" sz="3200" dirty="0" smtClean="0">
                <a:solidFill>
                  <a:srgbClr val="0070C0"/>
                </a:solidFill>
              </a:rPr>
              <a:t>učiteľmi.</a:t>
            </a:r>
            <a:endParaRPr lang="sk-SK" sz="3200" dirty="0">
              <a:solidFill>
                <a:srgbClr val="0070C0"/>
              </a:solidFill>
            </a:endParaRPr>
          </a:p>
          <a:p>
            <a:endParaRPr lang="sk-SK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7" name="Zástupný symbol päty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SK-x-UKF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6076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141411" y="619127"/>
            <a:ext cx="9906000" cy="535906"/>
          </a:xfrm>
        </p:spPr>
        <p:txBody>
          <a:bodyPr>
            <a:normAutofit fontScale="90000"/>
          </a:bodyPr>
          <a:lstStyle/>
          <a:p>
            <a:r>
              <a:rPr lang="sk-SK" dirty="0" err="1" smtClean="0">
                <a:solidFill>
                  <a:srgbClr val="0070C0"/>
                </a:solidFill>
              </a:rPr>
              <a:t>Podaktivity</a:t>
            </a:r>
            <a:r>
              <a:rPr lang="sk-SK" dirty="0" smtClean="0">
                <a:solidFill>
                  <a:srgbClr val="0070C0"/>
                </a:solidFill>
              </a:rPr>
              <a:t> projektu</a:t>
            </a:r>
            <a:endParaRPr lang="sk-SK" dirty="0">
              <a:solidFill>
                <a:srgbClr val="0070C0"/>
              </a:solidFill>
            </a:endParaRPr>
          </a:p>
        </p:txBody>
      </p:sp>
      <p:sp>
        <p:nvSpPr>
          <p:cNvPr id="5" name="Zástupný symbol textu 4"/>
          <p:cNvSpPr>
            <a:spLocks noGrp="1"/>
          </p:cNvSpPr>
          <p:nvPr>
            <p:ph type="body" idx="1"/>
          </p:nvPr>
        </p:nvSpPr>
        <p:spPr>
          <a:xfrm>
            <a:off x="904798" y="1293893"/>
            <a:ext cx="4649783" cy="823912"/>
          </a:xfrm>
        </p:spPr>
        <p:txBody>
          <a:bodyPr/>
          <a:lstStyle/>
          <a:p>
            <a:r>
              <a:rPr lang="sk-SK" dirty="0" smtClean="0">
                <a:solidFill>
                  <a:srgbClr val="0070C0"/>
                </a:solidFill>
              </a:rPr>
              <a:t>Skvalitnenie a rozšírenie praxe</a:t>
            </a:r>
            <a:endParaRPr lang="sk-SK" dirty="0">
              <a:solidFill>
                <a:srgbClr val="0070C0"/>
              </a:solidFill>
            </a:endParaRPr>
          </a:p>
        </p:txBody>
      </p:sp>
      <p:sp>
        <p:nvSpPr>
          <p:cNvPr id="6" name="Zástupný symbol obsahu 5"/>
          <p:cNvSpPr>
            <a:spLocks noGrp="1"/>
          </p:cNvSpPr>
          <p:nvPr>
            <p:ph sz="half" idx="2"/>
          </p:nvPr>
        </p:nvSpPr>
        <p:spPr>
          <a:xfrm>
            <a:off x="497306" y="2239209"/>
            <a:ext cx="5522496" cy="3551990"/>
          </a:xfrm>
        </p:spPr>
        <p:txBody>
          <a:bodyPr/>
          <a:lstStyle/>
          <a:p>
            <a:pPr marL="0" indent="0">
              <a:buNone/>
            </a:pPr>
            <a:r>
              <a:rPr lang="sk-SK" b="1" dirty="0" err="1">
                <a:solidFill>
                  <a:srgbClr val="FF0000"/>
                </a:solidFill>
              </a:rPr>
              <a:t>P</a:t>
            </a:r>
            <a:r>
              <a:rPr lang="sk-SK" b="1" dirty="0" err="1" smtClean="0">
                <a:solidFill>
                  <a:srgbClr val="FF0000"/>
                </a:solidFill>
              </a:rPr>
              <a:t>odaktivita</a:t>
            </a:r>
            <a:r>
              <a:rPr lang="sk-SK" b="1" dirty="0" smtClean="0">
                <a:solidFill>
                  <a:srgbClr val="FF0000"/>
                </a:solidFill>
              </a:rPr>
              <a:t> 1b: </a:t>
            </a:r>
            <a:r>
              <a:rPr lang="sk-SK" b="1" dirty="0">
                <a:solidFill>
                  <a:srgbClr val="FF0000"/>
                </a:solidFill>
              </a:rPr>
              <a:t>nový model/typ pedagogických praxí </a:t>
            </a:r>
            <a:r>
              <a:rPr lang="sk-SK" b="1" dirty="0" smtClean="0">
                <a:solidFill>
                  <a:srgbClr val="FF0000"/>
                </a:solidFill>
              </a:rPr>
              <a:t>- vytvorenie </a:t>
            </a:r>
            <a:r>
              <a:rPr lang="sk-SK" b="1" dirty="0">
                <a:solidFill>
                  <a:srgbClr val="FF0000"/>
                </a:solidFill>
              </a:rPr>
              <a:t>a overenie nového modelu pedagogických praxí.</a:t>
            </a:r>
            <a:endParaRPr lang="sk-SK" dirty="0">
              <a:solidFill>
                <a:srgbClr val="FF0000"/>
              </a:solidFill>
            </a:endParaRPr>
          </a:p>
        </p:txBody>
      </p:sp>
      <p:sp>
        <p:nvSpPr>
          <p:cNvPr id="7" name="Zástupný symbol textu 6"/>
          <p:cNvSpPr>
            <a:spLocks noGrp="1"/>
          </p:cNvSpPr>
          <p:nvPr>
            <p:ph type="body" sz="quarter" idx="3"/>
          </p:nvPr>
        </p:nvSpPr>
        <p:spPr>
          <a:xfrm>
            <a:off x="6089605" y="1415296"/>
            <a:ext cx="4646602" cy="823912"/>
          </a:xfrm>
        </p:spPr>
        <p:txBody>
          <a:bodyPr/>
          <a:lstStyle/>
          <a:p>
            <a:r>
              <a:rPr lang="sk-SK" dirty="0" smtClean="0">
                <a:solidFill>
                  <a:srgbClr val="0070C0"/>
                </a:solidFill>
              </a:rPr>
              <a:t>Tvorba metodík pre študentov a cvičných učiteľov</a:t>
            </a:r>
            <a:endParaRPr lang="sk-SK" dirty="0">
              <a:solidFill>
                <a:srgbClr val="0070C0"/>
              </a:solidFill>
            </a:endParaRPr>
          </a:p>
        </p:txBody>
      </p:sp>
      <p:sp>
        <p:nvSpPr>
          <p:cNvPr id="8" name="Zástupný symbol obsahu 7"/>
          <p:cNvSpPr>
            <a:spLocks noGrp="1"/>
          </p:cNvSpPr>
          <p:nvPr>
            <p:ph sz="quarter" idx="4"/>
          </p:nvPr>
        </p:nvSpPr>
        <p:spPr>
          <a:xfrm>
            <a:off x="6172199" y="2239209"/>
            <a:ext cx="5618747" cy="4273886"/>
          </a:xfrm>
        </p:spPr>
        <p:txBody>
          <a:bodyPr>
            <a:normAutofit/>
          </a:bodyPr>
          <a:lstStyle/>
          <a:p>
            <a:r>
              <a:rPr lang="sk-SK" b="1" i="1" dirty="0" err="1" smtClean="0">
                <a:solidFill>
                  <a:srgbClr val="FF0000"/>
                </a:solidFill>
              </a:rPr>
              <a:t>Podaktivita</a:t>
            </a:r>
            <a:r>
              <a:rPr lang="sk-SK" b="1" i="1" dirty="0" smtClean="0">
                <a:solidFill>
                  <a:srgbClr val="FF0000"/>
                </a:solidFill>
              </a:rPr>
              <a:t>: tvorba </a:t>
            </a:r>
            <a:r>
              <a:rPr lang="sk-SK" b="1" i="1" dirty="0">
                <a:solidFill>
                  <a:srgbClr val="FF0000"/>
                </a:solidFill>
              </a:rPr>
              <a:t>podporných vzdelávacích materiálov pre pedagogických zamestnancov cvičnej školy alebo </a:t>
            </a:r>
            <a:r>
              <a:rPr lang="sk-SK" b="1" i="1" dirty="0" smtClean="0">
                <a:solidFill>
                  <a:srgbClr val="FF0000"/>
                </a:solidFill>
              </a:rPr>
              <a:t>cvičného školského </a:t>
            </a:r>
            <a:r>
              <a:rPr lang="sk-SK" b="1" i="1" dirty="0">
                <a:solidFill>
                  <a:srgbClr val="FF0000"/>
                </a:solidFill>
              </a:rPr>
              <a:t>zariadenia v zmysle platnej legislatívnej úpravy</a:t>
            </a:r>
            <a:r>
              <a:rPr lang="sk-SK" b="1" i="1" dirty="0" smtClean="0">
                <a:solidFill>
                  <a:srgbClr val="FF0000"/>
                </a:solidFill>
              </a:rPr>
              <a:t>,</a:t>
            </a:r>
          </a:p>
          <a:p>
            <a:pPr marL="0" indent="0">
              <a:buNone/>
            </a:pPr>
            <a:r>
              <a:rPr lang="sk-SK" b="1" i="1" dirty="0" smtClean="0">
                <a:solidFill>
                  <a:schemeClr val="bg1"/>
                </a:solidFill>
              </a:rPr>
              <a:t>napr</a:t>
            </a:r>
            <a:r>
              <a:rPr lang="sk-SK" b="1" i="1" dirty="0">
                <a:solidFill>
                  <a:schemeClr val="bg1"/>
                </a:solidFill>
              </a:rPr>
              <a:t>.: pracovné listy, pomôcky, hry, tvorivé  </a:t>
            </a:r>
            <a:r>
              <a:rPr lang="sk-SK" b="1" i="1" dirty="0" smtClean="0">
                <a:solidFill>
                  <a:schemeClr val="bg1"/>
                </a:solidFill>
              </a:rPr>
              <a:t>  materiály </a:t>
            </a:r>
            <a:r>
              <a:rPr lang="sk-SK" b="1" i="1" dirty="0">
                <a:solidFill>
                  <a:schemeClr val="bg1"/>
                </a:solidFill>
              </a:rPr>
              <a:t>pre skupinovú prácu, a pod. a ich </a:t>
            </a:r>
            <a:r>
              <a:rPr lang="sk-SK" b="1" i="1" dirty="0" smtClean="0">
                <a:solidFill>
                  <a:schemeClr val="bg1"/>
                </a:solidFill>
              </a:rPr>
              <a:t>prezentácia a/alebo verejná oponentúra</a:t>
            </a:r>
            <a:endParaRPr lang="sk-SK" i="1" dirty="0" smtClean="0">
              <a:solidFill>
                <a:schemeClr val="bg1"/>
              </a:solidFill>
            </a:endParaRPr>
          </a:p>
        </p:txBody>
      </p:sp>
      <p:sp>
        <p:nvSpPr>
          <p:cNvPr id="11" name="Zástupný symbol päty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SK-x-UKF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7124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481262" y="618518"/>
            <a:ext cx="11421979" cy="680893"/>
          </a:xfrm>
        </p:spPr>
        <p:txBody>
          <a:bodyPr>
            <a:normAutofit fontScale="90000"/>
          </a:bodyPr>
          <a:lstStyle/>
          <a:p>
            <a:r>
              <a:rPr lang="sk-SK" dirty="0" smtClean="0">
                <a:solidFill>
                  <a:srgbClr val="0070C0"/>
                </a:solidFill>
              </a:rPr>
              <a:t>Skvalitnenie </a:t>
            </a:r>
            <a:r>
              <a:rPr lang="sk-SK" dirty="0">
                <a:solidFill>
                  <a:srgbClr val="0070C0"/>
                </a:solidFill>
              </a:rPr>
              <a:t>a rozšírenie rozsahu praktickej </a:t>
            </a:r>
            <a:r>
              <a:rPr lang="sk-SK" dirty="0" smtClean="0">
                <a:solidFill>
                  <a:srgbClr val="0070C0"/>
                </a:solidFill>
              </a:rPr>
              <a:t>prípravy</a:t>
            </a:r>
            <a:endParaRPr lang="sk-SK" dirty="0">
              <a:solidFill>
                <a:srgbClr val="0070C0"/>
              </a:solidFill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673768" y="1299411"/>
            <a:ext cx="10684043" cy="5229726"/>
          </a:xfrm>
        </p:spPr>
        <p:txBody>
          <a:bodyPr>
            <a:normAutofit fontScale="92500" lnSpcReduction="10000"/>
          </a:bodyPr>
          <a:lstStyle/>
          <a:p>
            <a:r>
              <a:rPr lang="sk-SK" b="1" dirty="0" err="1">
                <a:solidFill>
                  <a:srgbClr val="FF0000"/>
                </a:solidFill>
              </a:rPr>
              <a:t>P</a:t>
            </a:r>
            <a:r>
              <a:rPr lang="sk-SK" b="1" dirty="0" err="1" smtClean="0">
                <a:solidFill>
                  <a:srgbClr val="FF0000"/>
                </a:solidFill>
              </a:rPr>
              <a:t>odaktivita</a:t>
            </a:r>
            <a:r>
              <a:rPr lang="sk-SK" b="1" dirty="0" smtClean="0">
                <a:solidFill>
                  <a:srgbClr val="FF0000"/>
                </a:solidFill>
              </a:rPr>
              <a:t>: </a:t>
            </a:r>
            <a:r>
              <a:rPr lang="sk-SK" dirty="0">
                <a:solidFill>
                  <a:srgbClr val="FF0000"/>
                </a:solidFill>
              </a:rPr>
              <a:t>prax študentov učiteľských fakúlt – prax budúcich učiteľov – štandardná stupnica jednotkových nákladov „hodina priameho rozboru jednotky priamej vyučovacej činnosti (vyučovacia hodina v škole) alebo priamej výchovnej činnosti (školské zariadenie) študenta cvičným učiteľom v súlade s prílohou č. 6 tejto výzvy.</a:t>
            </a:r>
          </a:p>
          <a:p>
            <a:pPr marL="0" indent="0">
              <a:buNone/>
            </a:pPr>
            <a:r>
              <a:rPr lang="sk-SK" dirty="0">
                <a:solidFill>
                  <a:srgbClr val="0070C0"/>
                </a:solidFill>
              </a:rPr>
              <a:t>Realizácia </a:t>
            </a:r>
            <a:r>
              <a:rPr lang="sk-SK" dirty="0" err="1">
                <a:solidFill>
                  <a:srgbClr val="0070C0"/>
                </a:solidFill>
              </a:rPr>
              <a:t>podaktivít</a:t>
            </a:r>
            <a:r>
              <a:rPr lang="sk-SK" dirty="0">
                <a:solidFill>
                  <a:srgbClr val="0070C0"/>
                </a:solidFill>
              </a:rPr>
              <a:t> projektu je naplánovaná </a:t>
            </a:r>
            <a:r>
              <a:rPr lang="sk-SK" dirty="0" smtClean="0">
                <a:solidFill>
                  <a:srgbClr val="0070C0"/>
                </a:solidFill>
              </a:rPr>
              <a:t>v</a:t>
            </a:r>
            <a:r>
              <a:rPr lang="sk-SK" dirty="0">
                <a:solidFill>
                  <a:srgbClr val="0070C0"/>
                </a:solidFill>
              </a:rPr>
              <a:t> študijných programoch:</a:t>
            </a:r>
          </a:p>
          <a:p>
            <a:pPr lvl="0"/>
            <a:r>
              <a:rPr lang="sk-SK" dirty="0">
                <a:solidFill>
                  <a:schemeClr val="bg1"/>
                </a:solidFill>
              </a:rPr>
              <a:t>Učiteľstvo v kombinácii – úprava sa dotýka zložky pedagogicko-psychologického a sociálno-vedného </a:t>
            </a:r>
            <a:r>
              <a:rPr lang="sk-SK" dirty="0" smtClean="0">
                <a:solidFill>
                  <a:schemeClr val="bg1"/>
                </a:solidFill>
              </a:rPr>
              <a:t>základu. </a:t>
            </a:r>
          </a:p>
          <a:p>
            <a:pPr lvl="0"/>
            <a:r>
              <a:rPr lang="sk-SK" dirty="0" smtClean="0">
                <a:solidFill>
                  <a:schemeClr val="bg1"/>
                </a:solidFill>
              </a:rPr>
              <a:t>Predškolská </a:t>
            </a:r>
            <a:r>
              <a:rPr lang="sk-SK" dirty="0">
                <a:solidFill>
                  <a:schemeClr val="bg1"/>
                </a:solidFill>
              </a:rPr>
              <a:t>a elementárna pedagogika (s vyučovacím jazykom slovenským aj maďarským) - bakalárske štúdium.</a:t>
            </a:r>
          </a:p>
          <a:p>
            <a:pPr lvl="0"/>
            <a:r>
              <a:rPr lang="sk-SK" dirty="0">
                <a:solidFill>
                  <a:schemeClr val="bg1"/>
                </a:solidFill>
              </a:rPr>
              <a:t>Učiteľstvo pre primárne vzdelávanie (s vyučovacím jazykom slovenským aj maďarským) – magisterské štúdium.</a:t>
            </a:r>
          </a:p>
          <a:p>
            <a:pPr lvl="0"/>
            <a:r>
              <a:rPr lang="sk-SK" dirty="0">
                <a:solidFill>
                  <a:schemeClr val="bg1"/>
                </a:solidFill>
              </a:rPr>
              <a:t>Pedagogika a </a:t>
            </a:r>
            <a:r>
              <a:rPr lang="sk-SK" dirty="0" smtClean="0">
                <a:solidFill>
                  <a:schemeClr val="bg1"/>
                </a:solidFill>
              </a:rPr>
              <a:t>vychovávateľstvo.</a:t>
            </a:r>
            <a:endParaRPr lang="sk-SK" dirty="0">
              <a:solidFill>
                <a:schemeClr val="bg1"/>
              </a:solidFill>
            </a:endParaRPr>
          </a:p>
        </p:txBody>
      </p:sp>
      <p:sp>
        <p:nvSpPr>
          <p:cNvPr id="2" name="Zástupný symbol päty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SK-x-UKF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140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964950" y="-235306"/>
            <a:ext cx="9905998" cy="1478570"/>
          </a:xfrm>
        </p:spPr>
        <p:txBody>
          <a:bodyPr>
            <a:noAutofit/>
          </a:bodyPr>
          <a:lstStyle/>
          <a:p>
            <a:r>
              <a:rPr lang="sk-SK" sz="2400" b="1" dirty="0" smtClean="0">
                <a:solidFill>
                  <a:schemeClr val="bg1"/>
                </a:solidFill>
              </a:rPr>
              <a:t>Učiteľstvo v kombinácii a jednopredmetové učiteľské programy</a:t>
            </a:r>
            <a:endParaRPr lang="sk-SK" sz="2400" dirty="0">
              <a:solidFill>
                <a:schemeClr val="bg1"/>
              </a:solidFill>
            </a:endParaRPr>
          </a:p>
        </p:txBody>
      </p:sp>
      <p:sp>
        <p:nvSpPr>
          <p:cNvPr id="2" name="Zástupný symbol päty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SK-x-UKF</a:t>
            </a:r>
            <a:endParaRPr lang="en-US" dirty="0"/>
          </a:p>
        </p:txBody>
      </p:sp>
      <p:graphicFrame>
        <p:nvGraphicFramePr>
          <p:cNvPr id="9" name="Zástupný symbol obsahu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40291366"/>
              </p:ext>
            </p:extLst>
          </p:nvPr>
        </p:nvGraphicFramePr>
        <p:xfrm>
          <a:off x="288758" y="866273"/>
          <a:ext cx="11389895" cy="590365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1052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37936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2731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</a:rPr>
                        <a:t>Nový typ pedagogickej praxe</a:t>
                      </a:r>
                      <a:endParaRPr lang="sk-SK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</a:rPr>
                        <a:t>Druh praxe podľa prílohy 6</a:t>
                      </a:r>
                      <a:endParaRPr lang="sk-SK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705435">
                <a:tc>
                  <a:txBody>
                    <a:bodyPr/>
                    <a:lstStyle/>
                    <a:p>
                      <a:pPr marL="457200">
                        <a:spcAft>
                          <a:spcPts val="0"/>
                        </a:spcAft>
                      </a:pPr>
                      <a:r>
                        <a:rPr lang="sk-SK" sz="2800" dirty="0" smtClean="0">
                          <a:effectLst/>
                        </a:rPr>
                        <a:t>Asistentská </a:t>
                      </a:r>
                      <a:r>
                        <a:rPr lang="sk-SK" sz="2800" dirty="0">
                          <a:effectLst/>
                        </a:rPr>
                        <a:t>prax I</a:t>
                      </a:r>
                    </a:p>
                    <a:p>
                      <a:pPr marL="457200">
                        <a:spcAft>
                          <a:spcPts val="0"/>
                        </a:spcAft>
                      </a:pPr>
                      <a:r>
                        <a:rPr lang="sk-SK" sz="2800" dirty="0">
                          <a:effectLst/>
                        </a:rPr>
                        <a:t>Asistentská prax II</a:t>
                      </a:r>
                    </a:p>
                    <a:p>
                      <a:pPr marL="457200">
                        <a:spcAft>
                          <a:spcPts val="0"/>
                        </a:spcAft>
                      </a:pPr>
                      <a:r>
                        <a:rPr lang="sk-SK" sz="2800" dirty="0">
                          <a:effectLst/>
                        </a:rPr>
                        <a:t>Asistentská prax III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2800" dirty="0">
                          <a:effectLst/>
                        </a:rPr>
                        <a:t> </a:t>
                      </a:r>
                      <a:endParaRPr lang="sk-SK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Times New Roman" panose="02020603050405020304" pitchFamily="18" charset="0"/>
                        <a:buChar char="-"/>
                      </a:pPr>
                      <a:r>
                        <a:rPr lang="sk-SK" sz="2000" b="1" dirty="0">
                          <a:effectLst/>
                        </a:rPr>
                        <a:t>výstupová/výučbová - priebežná, bloková 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</a:rPr>
                        <a:t>uvedený druh praxe sme zvolili preto, že predmetom nového typu praxe sú asistentská aktivity študenta, preto reflexia (rozbor) zahrnú spätnú väzbu na </a:t>
                      </a:r>
                      <a:r>
                        <a:rPr lang="sk-SK" sz="2000" dirty="0" err="1">
                          <a:effectLst/>
                        </a:rPr>
                        <a:t>sebarexlexiu</a:t>
                      </a:r>
                      <a:r>
                        <a:rPr lang="sk-SK" sz="2000" dirty="0">
                          <a:effectLst/>
                        </a:rPr>
                        <a:t> študenta, ale v bezprostrednej konfrontácii so sebareflexiou vlastnej práce cvičného učiteľa. Tento obsah rozborovej činnosti považujeme za mimoriadne prínosný pre efektívnu reflexiu vlastnej pedagogickej činnosti študenta v procese tvorby vlastnej individuálnej koncepcie vyučovania. </a:t>
                      </a:r>
                      <a:endParaRPr lang="sk-SK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08820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2800" dirty="0">
                          <a:effectLst/>
                        </a:rPr>
                        <a:t>Dobrovoľnícka prax</a:t>
                      </a:r>
                    </a:p>
                    <a:p>
                      <a:pPr marL="457200">
                        <a:spcAft>
                          <a:spcPts val="0"/>
                        </a:spcAft>
                      </a:pPr>
                      <a:r>
                        <a:rPr lang="sk-SK" sz="2800" dirty="0">
                          <a:effectLst/>
                        </a:rPr>
                        <a:t> </a:t>
                      </a:r>
                      <a:endParaRPr lang="sk-SK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Times New Roman" panose="02020603050405020304" pitchFamily="18" charset="0"/>
                        <a:buChar char="-"/>
                      </a:pPr>
                      <a:r>
                        <a:rPr lang="sk-SK" sz="2000" b="1" dirty="0">
                          <a:effectLst/>
                        </a:rPr>
                        <a:t>výstupová/výučbová - priebežná, bloková 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</a:rPr>
                        <a:t>uvedený druh praxe sme zvolili preto, že predmetom nového typu praxe sú asistentská aktivity študenta a realizácia </a:t>
                      </a:r>
                      <a:r>
                        <a:rPr lang="sk-SK" sz="2000" dirty="0" err="1">
                          <a:effectLst/>
                        </a:rPr>
                        <a:t>mikrovýstupov</a:t>
                      </a:r>
                      <a:r>
                        <a:rPr lang="sk-SK" sz="2000" dirty="0">
                          <a:effectLst/>
                        </a:rPr>
                        <a:t> v asistentských činnostiach preto reflexia (rozbor) zahrnú spätnú väzbu na </a:t>
                      </a:r>
                      <a:r>
                        <a:rPr lang="sk-SK" sz="2000" dirty="0" err="1">
                          <a:effectLst/>
                        </a:rPr>
                        <a:t>sebarexlexiu</a:t>
                      </a:r>
                      <a:r>
                        <a:rPr lang="sk-SK" sz="2000" dirty="0">
                          <a:effectLst/>
                        </a:rPr>
                        <a:t> študenta, ale v bezprostrednej konfrontácii so sebareflexiou vlastnej práce cvičného učiteľa. </a:t>
                      </a:r>
                      <a:endParaRPr lang="sk-SK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702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2400" dirty="0">
                          <a:effectLst/>
                        </a:rPr>
                        <a:t>Prax výučbovo – asistentská I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2400" dirty="0">
                          <a:effectLst/>
                        </a:rPr>
                        <a:t>Prax výučbovo – asistentská II</a:t>
                      </a:r>
                      <a:endParaRPr lang="sk-SK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Times New Roman" panose="02020603050405020304" pitchFamily="18" charset="0"/>
                        <a:buChar char="-"/>
                      </a:pPr>
                      <a:r>
                        <a:rPr lang="sk-SK" sz="2000" b="1" dirty="0">
                          <a:effectLst/>
                        </a:rPr>
                        <a:t>výstupová/výučbová - priebežná, bloková 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</a:rPr>
                        <a:t> </a:t>
                      </a:r>
                      <a:endParaRPr lang="sk-SK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87587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288758" y="619126"/>
            <a:ext cx="11036968" cy="1477961"/>
          </a:xfrm>
        </p:spPr>
        <p:txBody>
          <a:bodyPr>
            <a:noAutofit/>
          </a:bodyPr>
          <a:lstStyle/>
          <a:p>
            <a:r>
              <a:rPr lang="sk-SK" sz="2400" b="1" dirty="0">
                <a:solidFill>
                  <a:schemeClr val="bg1"/>
                </a:solidFill>
              </a:rPr>
              <a:t>Konkretizácia zaradenia nových typov praxe v študijnom </a:t>
            </a:r>
            <a:r>
              <a:rPr lang="sk-SK" sz="2400" b="1" dirty="0" smtClean="0">
                <a:solidFill>
                  <a:schemeClr val="bg1"/>
                </a:solidFill>
              </a:rPr>
              <a:t>pláne </a:t>
            </a:r>
            <a:r>
              <a:rPr lang="sk-SK" sz="2400" b="1" dirty="0" smtClean="0">
                <a:solidFill>
                  <a:srgbClr val="FF0000"/>
                </a:solidFill>
              </a:rPr>
              <a:t>programy učiteľstvo v kombinácii a jednopredmetové učiteľstvá </a:t>
            </a:r>
            <a:r>
              <a:rPr lang="sk-SK" sz="2400" dirty="0">
                <a:solidFill>
                  <a:srgbClr val="FF0000"/>
                </a:solidFill>
              </a:rPr>
              <a:t/>
            </a:r>
            <a:br>
              <a:rPr lang="sk-SK" sz="2400" dirty="0">
                <a:solidFill>
                  <a:srgbClr val="FF0000"/>
                </a:solidFill>
              </a:rPr>
            </a:br>
            <a:r>
              <a:rPr lang="sk-SK" sz="2400" dirty="0" smtClean="0">
                <a:solidFill>
                  <a:schemeClr val="bg1"/>
                </a:solidFill>
              </a:rPr>
              <a:t>1 </a:t>
            </a:r>
            <a:r>
              <a:rPr lang="sk-SK" sz="2400" dirty="0">
                <a:solidFill>
                  <a:schemeClr val="bg1"/>
                </a:solidFill>
              </a:rPr>
              <a:t>stupeň VŠ vzdelania, denná forma </a:t>
            </a:r>
            <a:r>
              <a:rPr lang="sk-SK" sz="2400" dirty="0" smtClean="0">
                <a:solidFill>
                  <a:schemeClr val="bg1"/>
                </a:solidFill>
              </a:rPr>
              <a:t>štúdia</a:t>
            </a:r>
            <a:r>
              <a:rPr lang="sk-SK" sz="2400" dirty="0">
                <a:solidFill>
                  <a:schemeClr val="bg1"/>
                </a:solidFill>
              </a:rPr>
              <a:t/>
            </a:r>
            <a:br>
              <a:rPr lang="sk-SK" sz="2400" dirty="0">
                <a:solidFill>
                  <a:schemeClr val="bg1"/>
                </a:solidFill>
              </a:rPr>
            </a:br>
            <a:endParaRPr lang="sk-SK" sz="2400" dirty="0">
              <a:solidFill>
                <a:srgbClr val="FF0000"/>
              </a:solidFill>
            </a:endParaRPr>
          </a:p>
        </p:txBody>
      </p:sp>
      <p:sp>
        <p:nvSpPr>
          <p:cNvPr id="5" name="Zástupný symbol textu 4"/>
          <p:cNvSpPr>
            <a:spLocks noGrp="1"/>
          </p:cNvSpPr>
          <p:nvPr>
            <p:ph type="body" idx="1"/>
          </p:nvPr>
        </p:nvSpPr>
        <p:spPr>
          <a:xfrm>
            <a:off x="288758" y="1837529"/>
            <a:ext cx="4649783" cy="823912"/>
          </a:xfrm>
        </p:spPr>
        <p:txBody>
          <a:bodyPr/>
          <a:lstStyle/>
          <a:p>
            <a:r>
              <a:rPr lang="sk-SK" sz="1800" b="1" dirty="0">
                <a:solidFill>
                  <a:srgbClr val="FF0000"/>
                </a:solidFill>
              </a:rPr>
              <a:t>Aktuálny rozsah</a:t>
            </a:r>
          </a:p>
          <a:p>
            <a:endParaRPr lang="sk-SK" dirty="0">
              <a:solidFill>
                <a:srgbClr val="FF0000"/>
              </a:solidFill>
            </a:endParaRPr>
          </a:p>
        </p:txBody>
      </p:sp>
      <p:sp>
        <p:nvSpPr>
          <p:cNvPr id="2" name="Zástupný symbol päty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SK-x-UKF</a:t>
            </a:r>
            <a:endParaRPr lang="en-US" dirty="0"/>
          </a:p>
        </p:txBody>
      </p:sp>
      <p:graphicFrame>
        <p:nvGraphicFramePr>
          <p:cNvPr id="11" name="Zástupný symbol obsahu 10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82400195"/>
              </p:ext>
            </p:extLst>
          </p:nvPr>
        </p:nvGraphicFramePr>
        <p:xfrm>
          <a:off x="425950" y="2543780"/>
          <a:ext cx="10899776" cy="226952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9318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43738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8338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15403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082205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32479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324790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526704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k-SK" sz="2000" dirty="0">
                          <a:effectLst/>
                        </a:rPr>
                        <a:t>Kód</a:t>
                      </a:r>
                      <a:endParaRPr lang="sk-SK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894" marR="36894" marT="0" marB="0" anchor="ctr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</a:rPr>
                        <a:t>Povinne voliteľné predmety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k-SK" sz="2000" dirty="0">
                          <a:effectLst/>
                        </a:rPr>
                        <a:t>(pedagogická prax)</a:t>
                      </a:r>
                      <a:endParaRPr lang="sk-SK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894" marR="36894" marT="0" marB="0" anchor="ctr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k-SK" sz="2000" dirty="0">
                          <a:effectLst/>
                        </a:rPr>
                        <a:t>ECTS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k-SK" sz="2000" dirty="0">
                          <a:effectLst/>
                        </a:rPr>
                        <a:t>kredit</a:t>
                      </a:r>
                      <a:endParaRPr lang="sk-SK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894" marR="36894" marT="0" marB="0" anchor="ctr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6223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k-SK" sz="2000" dirty="0">
                          <a:effectLst/>
                        </a:rPr>
                        <a:t>Rozsah</a:t>
                      </a:r>
                      <a:endParaRPr lang="sk-SK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894" marR="36894" marT="0" marB="0" anchor="ctr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k-SK" sz="2000" dirty="0">
                          <a:effectLst/>
                        </a:rPr>
                        <a:t>Forma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k-SK" sz="2000" dirty="0">
                          <a:effectLst/>
                        </a:rPr>
                        <a:t>ukončenia</a:t>
                      </a:r>
                      <a:endParaRPr lang="sk-SK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894" marR="36894" marT="0" marB="0" anchor="ctr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k-SK" sz="2000" dirty="0">
                          <a:effectLst/>
                        </a:rPr>
                        <a:t>Odporučený rok</a:t>
                      </a:r>
                      <a:endParaRPr lang="sk-SK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894" marR="36894" marT="0" marB="0" anchor="ctr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58995">
                <a:tc v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k-SK" sz="2000">
                          <a:effectLst/>
                        </a:rPr>
                        <a:t>Štúdia</a:t>
                      </a:r>
                      <a:endParaRPr lang="sk-SK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894" marR="36894" marT="0" marB="0" anchor="ctr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k-SK" sz="2000" dirty="0">
                          <a:effectLst/>
                        </a:rPr>
                        <a:t>semester</a:t>
                      </a:r>
                      <a:endParaRPr lang="sk-SK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894" marR="36894" marT="0" marB="0" anchor="ctr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88382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1714500" algn="l"/>
                        </a:tabLst>
                      </a:pPr>
                      <a:r>
                        <a:rPr lang="sk-SK" sz="2000" dirty="0">
                          <a:effectLst/>
                        </a:rPr>
                        <a:t>bPRAX01</a:t>
                      </a:r>
                      <a:endParaRPr lang="sk-SK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894" marR="36894" marT="0" marB="0" anchor="ctr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1714500" algn="l"/>
                        </a:tabLst>
                      </a:pPr>
                      <a:r>
                        <a:rPr lang="sk-SK" sz="2000" dirty="0">
                          <a:effectLst/>
                        </a:rPr>
                        <a:t>Pedagogická prax I. hospitačno-asistentská</a:t>
                      </a:r>
                      <a:endParaRPr lang="sk-SK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894" marR="36894" marT="0" marB="0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1714500" algn="l"/>
                        </a:tabLst>
                      </a:pPr>
                      <a:r>
                        <a:rPr lang="sk-SK" sz="2000">
                          <a:effectLst/>
                        </a:rPr>
                        <a:t>2</a:t>
                      </a:r>
                      <a:endParaRPr lang="sk-SK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894" marR="368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1714500" algn="l"/>
                        </a:tabLst>
                      </a:pPr>
                      <a:r>
                        <a:rPr lang="sk-SK" sz="2000">
                          <a:effectLst/>
                        </a:rPr>
                        <a:t>40 </a:t>
                      </a:r>
                      <a:endParaRPr lang="sk-SK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894" marR="368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1714500" algn="l"/>
                        </a:tabLst>
                      </a:pPr>
                      <a:r>
                        <a:rPr lang="sk-SK" sz="2000">
                          <a:effectLst/>
                        </a:rPr>
                        <a:t>A</a:t>
                      </a:r>
                      <a:endParaRPr lang="sk-SK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894" marR="368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1714500" algn="l"/>
                        </a:tabLst>
                      </a:pPr>
                      <a:r>
                        <a:rPr lang="sk-SK" sz="2000">
                          <a:effectLst/>
                        </a:rPr>
                        <a:t>3</a:t>
                      </a:r>
                      <a:endParaRPr lang="sk-SK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894" marR="3689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1714500" algn="l"/>
                        </a:tabLst>
                      </a:pPr>
                      <a:r>
                        <a:rPr lang="sk-SK" sz="2000" dirty="0">
                          <a:effectLst/>
                        </a:rPr>
                        <a:t>Z</a:t>
                      </a:r>
                      <a:endParaRPr lang="sk-SK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894" marR="36894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13" name="Rectangle 1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152352" rIns="91440" bIns="0" numCol="1" anchor="ctr" anchorCtr="0" compatLnSpc="1">
            <a:prstTxWarp prst="textNoShape">
              <a:avLst/>
            </a:prstTxWarp>
            <a:spAutoFit/>
          </a:bodyPr>
          <a:lstStyle>
            <a:lvl1pPr indent="61913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6191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14500" algn="l"/>
              </a:tabLst>
            </a:pPr>
            <a:r>
              <a:rPr kumimoji="0" lang="sk-SK" altLang="sk-SK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Blok povinne voliteľných predmetov</a:t>
            </a:r>
            <a:endParaRPr kumimoji="0" lang="sk-SK" altLang="sk-SK" sz="1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6191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14500" algn="l"/>
              </a:tabLst>
            </a:pPr>
            <a:endParaRPr kumimoji="0" lang="sk-SK" altLang="sk-SK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2252579" y="578961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152352" rIns="91440" bIns="38088" numCol="1" anchor="ctr" anchorCtr="0" compatLnSpc="1">
            <a:prstTxWarp prst="textNoShape">
              <a:avLst/>
            </a:prstTxWarp>
            <a:spAutoFit/>
          </a:bodyPr>
          <a:lstStyle>
            <a:lvl1pPr indent="61913" eaLnBrk="0" fontAlgn="base" hangingPunct="0">
              <a:spcBef>
                <a:spcPct val="0"/>
              </a:spcBef>
              <a:spcAft>
                <a:spcPct val="0"/>
              </a:spcAft>
              <a:tabLst>
                <a:tab pos="1422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1422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1422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1422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1422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1422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1422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1422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1422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6191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422400" algn="l"/>
              </a:tabLst>
            </a:pPr>
            <a:r>
              <a:rPr kumimoji="0" lang="sk-SK" altLang="sk-SK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Blok voliteľných predmetov </a:t>
            </a:r>
            <a:endParaRPr kumimoji="0" lang="sk-SK" altLang="sk-SK" sz="1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6191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422400" algn="l"/>
              </a:tabLst>
            </a:pPr>
            <a:endParaRPr kumimoji="0" lang="sk-SK" altLang="sk-SK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7735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288758" y="619127"/>
            <a:ext cx="11036968" cy="616116"/>
          </a:xfrm>
        </p:spPr>
        <p:txBody>
          <a:bodyPr>
            <a:noAutofit/>
          </a:bodyPr>
          <a:lstStyle/>
          <a:p>
            <a:r>
              <a:rPr lang="sk-SK" sz="2400" b="1" dirty="0">
                <a:solidFill>
                  <a:schemeClr val="bg1"/>
                </a:solidFill>
              </a:rPr>
              <a:t>Konkretizácia zaradenia nových typov praxe v študijnom </a:t>
            </a:r>
            <a:r>
              <a:rPr lang="sk-SK" sz="2400" b="1" dirty="0" smtClean="0">
                <a:solidFill>
                  <a:schemeClr val="bg1"/>
                </a:solidFill>
              </a:rPr>
              <a:t>pláne </a:t>
            </a:r>
            <a:r>
              <a:rPr lang="sk-SK" sz="2400" b="1" dirty="0" smtClean="0">
                <a:solidFill>
                  <a:srgbClr val="FF0000"/>
                </a:solidFill>
              </a:rPr>
              <a:t>programy učiteľstvo v kombinácii a jednopredmetové učiteľstvá </a:t>
            </a:r>
            <a:r>
              <a:rPr lang="sk-SK" sz="2400" dirty="0">
                <a:solidFill>
                  <a:srgbClr val="FF0000"/>
                </a:solidFill>
              </a:rPr>
              <a:t/>
            </a:r>
            <a:br>
              <a:rPr lang="sk-SK" sz="2400" dirty="0">
                <a:solidFill>
                  <a:srgbClr val="FF0000"/>
                </a:solidFill>
              </a:rPr>
            </a:br>
            <a:r>
              <a:rPr lang="sk-SK" sz="2400" dirty="0" smtClean="0">
                <a:solidFill>
                  <a:schemeClr val="bg1"/>
                </a:solidFill>
              </a:rPr>
              <a:t>1 </a:t>
            </a:r>
            <a:r>
              <a:rPr lang="sk-SK" sz="2400" dirty="0">
                <a:solidFill>
                  <a:schemeClr val="bg1"/>
                </a:solidFill>
              </a:rPr>
              <a:t>stupeň VŠ vzdelania, denná forma </a:t>
            </a:r>
            <a:r>
              <a:rPr lang="sk-SK" sz="2400" dirty="0" smtClean="0">
                <a:solidFill>
                  <a:schemeClr val="bg1"/>
                </a:solidFill>
              </a:rPr>
              <a:t>štúdia</a:t>
            </a:r>
            <a:r>
              <a:rPr lang="sk-SK" sz="2400" dirty="0">
                <a:solidFill>
                  <a:schemeClr val="bg1"/>
                </a:solidFill>
              </a:rPr>
              <a:t/>
            </a:r>
            <a:br>
              <a:rPr lang="sk-SK" sz="2400" dirty="0">
                <a:solidFill>
                  <a:schemeClr val="bg1"/>
                </a:solidFill>
              </a:rPr>
            </a:br>
            <a:endParaRPr lang="sk-SK" sz="2400" dirty="0">
              <a:solidFill>
                <a:srgbClr val="FF0000"/>
              </a:solidFill>
            </a:endParaRPr>
          </a:p>
        </p:txBody>
      </p:sp>
      <p:sp>
        <p:nvSpPr>
          <p:cNvPr id="6" name="Zástupný symbol textu 5"/>
          <p:cNvSpPr>
            <a:spLocks noGrp="1"/>
          </p:cNvSpPr>
          <p:nvPr>
            <p:ph type="body" sz="quarter" idx="3"/>
          </p:nvPr>
        </p:nvSpPr>
        <p:spPr>
          <a:xfrm>
            <a:off x="770021" y="1412229"/>
            <a:ext cx="4646602" cy="351635"/>
          </a:xfrm>
        </p:spPr>
        <p:txBody>
          <a:bodyPr>
            <a:normAutofit/>
          </a:bodyPr>
          <a:lstStyle/>
          <a:p>
            <a:r>
              <a:rPr lang="sk-SK" sz="1600" b="1" dirty="0" smtClean="0">
                <a:solidFill>
                  <a:srgbClr val="FF0000"/>
                </a:solidFill>
              </a:rPr>
              <a:t>nový model/typ Praxe</a:t>
            </a:r>
            <a:endParaRPr lang="sk-SK" dirty="0">
              <a:solidFill>
                <a:srgbClr val="FF0000"/>
              </a:solidFill>
            </a:endParaRPr>
          </a:p>
        </p:txBody>
      </p:sp>
      <p:graphicFrame>
        <p:nvGraphicFramePr>
          <p:cNvPr id="12" name="Zástupný symbol obsahu 11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594204142"/>
              </p:ext>
            </p:extLst>
          </p:nvPr>
        </p:nvGraphicFramePr>
        <p:xfrm>
          <a:off x="288758" y="1758795"/>
          <a:ext cx="10684041" cy="345719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21128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2511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40535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77234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28497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28497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250062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</a:rPr>
                        <a:t>Povinne voliteľné predmety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</a:rPr>
                        <a:t>(pedagogická prax)</a:t>
                      </a:r>
                      <a:endParaRPr lang="sk-SK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1" marR="36581" marT="0" marB="0" anchor="ctr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</a:rPr>
                        <a:t>ECTS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</a:rPr>
                        <a:t>kredit</a:t>
                      </a:r>
                      <a:endParaRPr lang="sk-SK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1" marR="36581" marT="0" marB="0" anchor="ctr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6223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</a:rPr>
                        <a:t>Rozsah</a:t>
                      </a:r>
                      <a:endParaRPr lang="sk-SK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1" marR="36581" marT="0" marB="0" anchor="ctr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</a:rPr>
                        <a:t>Forma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</a:rPr>
                        <a:t>ukončenia</a:t>
                      </a:r>
                      <a:endParaRPr lang="sk-SK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1" marR="36581" marT="0" marB="0" anchor="ctr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600">
                          <a:effectLst/>
                        </a:rPr>
                        <a:t>Odporučený rok </a:t>
                      </a:r>
                      <a:endParaRPr lang="sk-SK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1" marR="36581" marT="0" marB="0" anchor="ctr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71424">
                <a:tc v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</a:rPr>
                        <a:t> Štúdia</a:t>
                      </a:r>
                      <a:endParaRPr lang="sk-SK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1" marR="36581" marT="0" marB="0" anchor="ctr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</a:rPr>
                        <a:t>semester</a:t>
                      </a:r>
                      <a:endParaRPr lang="sk-SK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1" marR="36581" marT="0" marB="0" anchor="ctr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7416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sk-SK" sz="2000" dirty="0">
                          <a:effectLst/>
                        </a:rPr>
                        <a:t>Asistentská prax I</a:t>
                      </a:r>
                      <a:endParaRPr lang="sk-SK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1" marR="36581" marT="0" marB="0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sk-SK" sz="1600">
                          <a:effectLst/>
                        </a:rPr>
                        <a:t>2</a:t>
                      </a:r>
                      <a:endParaRPr lang="sk-SK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1" marR="3658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sk-SK" sz="1600" dirty="0"/>
                        <a:t>40 (30+10)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sk-SK" sz="1600" dirty="0"/>
                        <a:t>(30 hodín asistentská činnosť +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sk-SK" sz="1600" dirty="0"/>
                        <a:t>10 </a:t>
                      </a:r>
                      <a:r>
                        <a:rPr lang="sk-SK" sz="1600" dirty="0" smtClean="0"/>
                        <a:t>rozbor</a:t>
                      </a:r>
                      <a:r>
                        <a:rPr lang="sk-SK" sz="1600" dirty="0"/>
                        <a:t>)</a:t>
                      </a: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sk-SK" sz="1600">
                          <a:effectLst/>
                        </a:rPr>
                        <a:t>A</a:t>
                      </a:r>
                      <a:endParaRPr lang="sk-SK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1" marR="3658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sk-SK" sz="1600">
                          <a:effectLst/>
                        </a:rPr>
                        <a:t>1</a:t>
                      </a:r>
                      <a:endParaRPr lang="sk-SK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1" marR="3658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sk-SK" sz="1600">
                          <a:effectLst/>
                        </a:rPr>
                        <a:t> L</a:t>
                      </a:r>
                      <a:endParaRPr lang="sk-SK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1" marR="36581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7416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sk-SK" sz="2000" dirty="0">
                          <a:effectLst/>
                        </a:rPr>
                        <a:t>Asistentská prax II</a:t>
                      </a:r>
                      <a:endParaRPr lang="sk-SK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1" marR="36581" marT="0" marB="0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sk-SK" sz="1600">
                          <a:effectLst/>
                        </a:rPr>
                        <a:t>2</a:t>
                      </a:r>
                      <a:endParaRPr lang="sk-SK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1" marR="3658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sk-SK" sz="1600" dirty="0"/>
                        <a:t>40 (30+10)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sk-SK" sz="1600" dirty="0"/>
                        <a:t>(30 hodín asistentská činnosť +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sk-SK" sz="1600" dirty="0"/>
                        <a:t>10 </a:t>
                      </a:r>
                      <a:r>
                        <a:rPr lang="sk-SK" sz="1600" dirty="0" smtClean="0"/>
                        <a:t>rozbor</a:t>
                      </a:r>
                      <a:r>
                        <a:rPr lang="sk-SK" sz="1600" dirty="0"/>
                        <a:t>)</a:t>
                      </a: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sk-SK" sz="1600">
                          <a:effectLst/>
                        </a:rPr>
                        <a:t>A</a:t>
                      </a:r>
                      <a:endParaRPr lang="sk-SK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1" marR="3658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sk-SK" sz="1600">
                          <a:effectLst/>
                        </a:rPr>
                        <a:t>2</a:t>
                      </a:r>
                      <a:endParaRPr lang="sk-SK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1" marR="3658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sk-SK" sz="1600">
                          <a:effectLst/>
                        </a:rPr>
                        <a:t> L</a:t>
                      </a:r>
                      <a:endParaRPr lang="sk-SK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1" marR="36581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77416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sk-SK" sz="2000" dirty="0">
                          <a:effectLst/>
                        </a:rPr>
                        <a:t>Asistentská prax III</a:t>
                      </a:r>
                      <a:endParaRPr lang="sk-SK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1" marR="36581" marT="0" marB="0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sk-SK" sz="1600">
                          <a:effectLst/>
                        </a:rPr>
                        <a:t>2</a:t>
                      </a:r>
                      <a:endParaRPr lang="sk-SK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1" marR="3658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sk-SK" sz="1600" dirty="0"/>
                        <a:t>40 (30+10)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sk-SK" sz="1600" dirty="0"/>
                        <a:t>(30 hodín asistentská činnosť +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sk-SK" sz="1600" dirty="0"/>
                        <a:t>10 </a:t>
                      </a:r>
                      <a:r>
                        <a:rPr lang="sk-SK" sz="1600" dirty="0" smtClean="0"/>
                        <a:t>rozbor</a:t>
                      </a:r>
                      <a:r>
                        <a:rPr lang="sk-SK" sz="1600" dirty="0"/>
                        <a:t>)</a:t>
                      </a: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sk-SK" sz="1600">
                          <a:effectLst/>
                        </a:rPr>
                        <a:t>A</a:t>
                      </a:r>
                      <a:endParaRPr lang="sk-SK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1" marR="3658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sk-SK" sz="1600">
                          <a:effectLst/>
                        </a:rPr>
                        <a:t>3</a:t>
                      </a:r>
                      <a:endParaRPr lang="sk-SK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1" marR="3658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sk-SK" sz="1600">
                          <a:effectLst/>
                        </a:rPr>
                        <a:t> L</a:t>
                      </a:r>
                      <a:endParaRPr lang="sk-SK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1" marR="36581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0526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sk-SK" sz="2000" dirty="0">
                          <a:solidFill>
                            <a:schemeClr val="bg1"/>
                          </a:solidFill>
                          <a:effectLst/>
                        </a:rPr>
                        <a:t>Počet kreditov spolu</a:t>
                      </a:r>
                      <a:endParaRPr lang="sk-SK" sz="20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581" marR="36581" marT="0" marB="0" anchor="ctr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sk-SK" sz="1600" dirty="0">
                          <a:solidFill>
                            <a:srgbClr val="0070C0"/>
                          </a:solidFill>
                          <a:effectLst/>
                        </a:rPr>
                        <a:t>4</a:t>
                      </a:r>
                      <a:endParaRPr lang="sk-SK" sz="16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1" marR="365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sk-SK" sz="1600" dirty="0">
                          <a:effectLst/>
                        </a:rPr>
                        <a:t> </a:t>
                      </a:r>
                      <a:endParaRPr lang="sk-SK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1" marR="365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sk-SK" sz="1600">
                          <a:effectLst/>
                        </a:rPr>
                        <a:t> </a:t>
                      </a:r>
                      <a:endParaRPr lang="sk-SK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1" marR="365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sk-SK" sz="1600">
                          <a:effectLst/>
                        </a:rPr>
                        <a:t> </a:t>
                      </a:r>
                      <a:endParaRPr lang="sk-SK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1" marR="365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sk-SK" sz="1600" dirty="0">
                          <a:effectLst/>
                        </a:rPr>
                        <a:t> </a:t>
                      </a:r>
                      <a:endParaRPr lang="sk-SK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81" marR="36581" marT="0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2" name="Zástupný symbol päty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SK-x-UKF</a:t>
            </a:r>
            <a:endParaRPr lang="en-US" dirty="0"/>
          </a:p>
        </p:txBody>
      </p:sp>
      <p:sp>
        <p:nvSpPr>
          <p:cNvPr id="13" name="Rectangle 1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152352" rIns="91440" bIns="0" numCol="1" anchor="ctr" anchorCtr="0" compatLnSpc="1">
            <a:prstTxWarp prst="textNoShape">
              <a:avLst/>
            </a:prstTxWarp>
            <a:spAutoFit/>
          </a:bodyPr>
          <a:lstStyle>
            <a:lvl1pPr indent="61913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6191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14500" algn="l"/>
              </a:tabLst>
            </a:pPr>
            <a:r>
              <a:rPr kumimoji="0" lang="sk-SK" altLang="sk-SK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Blok povinne voliteľných predmetov</a:t>
            </a:r>
            <a:endParaRPr kumimoji="0" lang="sk-SK" altLang="sk-SK" sz="1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6191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14500" algn="l"/>
              </a:tabLst>
            </a:pPr>
            <a:endParaRPr kumimoji="0" lang="sk-SK" altLang="sk-SK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14" name="Tabuľka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0867296"/>
              </p:ext>
            </p:extLst>
          </p:nvPr>
        </p:nvGraphicFramePr>
        <p:xfrm>
          <a:off x="288758" y="5327047"/>
          <a:ext cx="10684042" cy="140620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12579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3994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66189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9568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430356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430356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177800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300"/>
                        </a:spcAft>
                      </a:pPr>
                      <a:r>
                        <a:rPr lang="sk-SK" sz="1600" dirty="0">
                          <a:solidFill>
                            <a:srgbClr val="FF0000"/>
                          </a:solidFill>
                          <a:effectLst/>
                        </a:rPr>
                        <a:t>Výberové predmety </a:t>
                      </a:r>
                      <a:endParaRPr lang="sk-SK" sz="16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k-SK" sz="1600" dirty="0">
                          <a:effectLst/>
                        </a:rPr>
                        <a:t>ECTS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k-SK" sz="1600" dirty="0">
                          <a:effectLst/>
                        </a:rPr>
                        <a:t>kredit</a:t>
                      </a:r>
                      <a:endParaRPr lang="sk-SK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6223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k-SK" sz="1600" dirty="0">
                          <a:effectLst/>
                        </a:rPr>
                        <a:t>Rozsah</a:t>
                      </a:r>
                      <a:endParaRPr lang="sk-SK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k-SK" sz="1600" dirty="0">
                          <a:effectLst/>
                        </a:rPr>
                        <a:t>Forma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k-SK" sz="1600" dirty="0">
                          <a:effectLst/>
                        </a:rPr>
                        <a:t>ukončenia</a:t>
                      </a:r>
                      <a:endParaRPr lang="sk-SK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k-SK" sz="1600">
                          <a:effectLst/>
                        </a:rPr>
                        <a:t>Odporučený rok</a:t>
                      </a:r>
                      <a:endParaRPr lang="sk-SK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87020">
                <a:tc v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k-SK" sz="1600" dirty="0">
                          <a:effectLst/>
                        </a:rPr>
                        <a:t>Štúdia</a:t>
                      </a:r>
                      <a:endParaRPr lang="sk-SK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sk-SK" sz="1600" dirty="0">
                          <a:effectLst/>
                        </a:rPr>
                        <a:t>semester</a:t>
                      </a:r>
                      <a:endParaRPr lang="sk-SK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968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</a:rPr>
                        <a:t>Dobrovoľnícka prax</a:t>
                      </a:r>
                      <a:endParaRPr lang="sk-SK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</a:rPr>
                        <a:t>4</a:t>
                      </a:r>
                      <a:endParaRPr lang="sk-SK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</a:rPr>
                        <a:t>50 </a:t>
                      </a:r>
                      <a:r>
                        <a:rPr lang="sk-SK" sz="1600" dirty="0" smtClean="0">
                          <a:effectLst/>
                        </a:rPr>
                        <a:t>(40+10)</a:t>
                      </a:r>
                      <a:endParaRPr lang="sk-SK" sz="16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 smtClean="0">
                          <a:effectLst/>
                        </a:rPr>
                        <a:t>(40 </a:t>
                      </a:r>
                      <a:r>
                        <a:rPr lang="sk-SK" sz="1600" dirty="0">
                          <a:effectLst/>
                        </a:rPr>
                        <a:t>hodín asistentská činnosť +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 smtClean="0">
                          <a:effectLst/>
                        </a:rPr>
                        <a:t>10 </a:t>
                      </a:r>
                      <a:r>
                        <a:rPr lang="sk-SK" sz="1600" dirty="0">
                          <a:effectLst/>
                        </a:rPr>
                        <a:t>hodín rozbor)</a:t>
                      </a:r>
                      <a:endParaRPr lang="sk-SK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600">
                          <a:effectLst/>
                        </a:rPr>
                        <a:t>A</a:t>
                      </a:r>
                      <a:endParaRPr lang="sk-SK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600">
                          <a:effectLst/>
                        </a:rPr>
                        <a:t>1,2,3</a:t>
                      </a:r>
                      <a:endParaRPr lang="sk-SK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</a:rPr>
                        <a:t>Z,L</a:t>
                      </a:r>
                      <a:endParaRPr lang="sk-SK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60432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äty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SK-x-UKF</a:t>
            </a:r>
            <a:endParaRPr lang="en-US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1141410" y="465221"/>
            <a:ext cx="10216401" cy="6128083"/>
          </a:xfrm>
        </p:spPr>
        <p:txBody>
          <a:bodyPr>
            <a:noAutofit/>
          </a:bodyPr>
          <a:lstStyle/>
          <a:p>
            <a:r>
              <a:rPr lang="sk-SK" sz="3200" dirty="0">
                <a:solidFill>
                  <a:srgbClr val="0070C0"/>
                </a:solidFill>
              </a:rPr>
              <a:t>Navrhovanou úpravou sa rozsah praxe navýši zo 40 hodín na 120 hodín praxe počas bakalárskeho štúdia a v prípade výberu dobrovoľníckej praxe o ďalších 50 hodín. Spolu 170 hodín. </a:t>
            </a:r>
            <a:endParaRPr lang="sk-SK" sz="3200" dirty="0" smtClean="0">
              <a:solidFill>
                <a:srgbClr val="0070C0"/>
              </a:solidFill>
            </a:endParaRPr>
          </a:p>
          <a:p>
            <a:endParaRPr lang="sk-SK" sz="3200" dirty="0">
              <a:solidFill>
                <a:srgbClr val="0070C0"/>
              </a:solidFill>
            </a:endParaRPr>
          </a:p>
          <a:p>
            <a:r>
              <a:rPr lang="sk-SK" sz="3200" dirty="0" smtClean="0">
                <a:solidFill>
                  <a:srgbClr val="0070C0"/>
                </a:solidFill>
              </a:rPr>
              <a:t>Aktívny </a:t>
            </a:r>
            <a:r>
              <a:rPr lang="sk-SK" sz="3200" dirty="0">
                <a:solidFill>
                  <a:srgbClr val="0070C0"/>
                </a:solidFill>
              </a:rPr>
              <a:t>študent, ktorý si zvolí v </a:t>
            </a:r>
            <a:r>
              <a:rPr lang="sk-SK" sz="3200" dirty="0" err="1">
                <a:solidFill>
                  <a:srgbClr val="0070C0"/>
                </a:solidFill>
              </a:rPr>
              <a:t>bc.</a:t>
            </a:r>
            <a:r>
              <a:rPr lang="sk-SK" sz="3200" dirty="0">
                <a:solidFill>
                  <a:srgbClr val="0070C0"/>
                </a:solidFill>
              </a:rPr>
              <a:t> štúdiu všetky praxe absolvuje 210 hodín praxe priamo v edukačných podmienkach škôl a školských zariadení. </a:t>
            </a:r>
          </a:p>
          <a:p>
            <a:endParaRPr lang="sk-SK" sz="32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4204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288758" y="619126"/>
            <a:ext cx="11036968" cy="1477961"/>
          </a:xfrm>
        </p:spPr>
        <p:txBody>
          <a:bodyPr>
            <a:noAutofit/>
          </a:bodyPr>
          <a:lstStyle/>
          <a:p>
            <a:r>
              <a:rPr lang="sk-SK" sz="2400" b="1" dirty="0">
                <a:solidFill>
                  <a:schemeClr val="bg1"/>
                </a:solidFill>
              </a:rPr>
              <a:t>Konkretizácia zaradenia nových typov praxe v študijnom </a:t>
            </a:r>
            <a:r>
              <a:rPr lang="sk-SK" sz="2400" b="1" dirty="0" smtClean="0">
                <a:solidFill>
                  <a:schemeClr val="bg1"/>
                </a:solidFill>
              </a:rPr>
              <a:t>pláne </a:t>
            </a:r>
            <a:r>
              <a:rPr lang="sk-SK" sz="2400" b="1" dirty="0" smtClean="0">
                <a:solidFill>
                  <a:srgbClr val="FF0000"/>
                </a:solidFill>
              </a:rPr>
              <a:t>programy učiteľstvo v kombinácii a jednopredmetové učiteľstvá </a:t>
            </a:r>
            <a:r>
              <a:rPr lang="sk-SK" sz="2400" dirty="0">
                <a:solidFill>
                  <a:srgbClr val="FF0000"/>
                </a:solidFill>
              </a:rPr>
              <a:t/>
            </a:r>
            <a:br>
              <a:rPr lang="sk-SK" sz="2400" dirty="0">
                <a:solidFill>
                  <a:srgbClr val="FF0000"/>
                </a:solidFill>
              </a:rPr>
            </a:br>
            <a:r>
              <a:rPr lang="sk-SK" sz="2400" dirty="0">
                <a:solidFill>
                  <a:schemeClr val="bg1"/>
                </a:solidFill>
              </a:rPr>
              <a:t>2</a:t>
            </a:r>
            <a:r>
              <a:rPr lang="sk-SK" sz="2400" dirty="0" smtClean="0">
                <a:solidFill>
                  <a:schemeClr val="bg1"/>
                </a:solidFill>
              </a:rPr>
              <a:t> </a:t>
            </a:r>
            <a:r>
              <a:rPr lang="sk-SK" sz="2400" dirty="0">
                <a:solidFill>
                  <a:schemeClr val="bg1"/>
                </a:solidFill>
              </a:rPr>
              <a:t>stupeň VŠ vzdelania, denná forma </a:t>
            </a:r>
            <a:r>
              <a:rPr lang="sk-SK" sz="2400" dirty="0" smtClean="0">
                <a:solidFill>
                  <a:schemeClr val="bg1"/>
                </a:solidFill>
              </a:rPr>
              <a:t>štúdia</a:t>
            </a:r>
            <a:r>
              <a:rPr lang="sk-SK" sz="2400" dirty="0">
                <a:solidFill>
                  <a:schemeClr val="bg1"/>
                </a:solidFill>
              </a:rPr>
              <a:t/>
            </a:r>
            <a:br>
              <a:rPr lang="sk-SK" sz="2400" dirty="0">
                <a:solidFill>
                  <a:schemeClr val="bg1"/>
                </a:solidFill>
              </a:rPr>
            </a:br>
            <a:endParaRPr lang="sk-SK" sz="2400" dirty="0">
              <a:solidFill>
                <a:srgbClr val="FF0000"/>
              </a:solidFill>
            </a:endParaRPr>
          </a:p>
        </p:txBody>
      </p:sp>
      <p:sp>
        <p:nvSpPr>
          <p:cNvPr id="5" name="Zástupný symbol textu 4"/>
          <p:cNvSpPr>
            <a:spLocks noGrp="1"/>
          </p:cNvSpPr>
          <p:nvPr>
            <p:ph type="body" idx="1"/>
          </p:nvPr>
        </p:nvSpPr>
        <p:spPr>
          <a:xfrm>
            <a:off x="288758" y="1837529"/>
            <a:ext cx="4649783" cy="823912"/>
          </a:xfrm>
        </p:spPr>
        <p:txBody>
          <a:bodyPr/>
          <a:lstStyle/>
          <a:p>
            <a:r>
              <a:rPr lang="sk-SK" sz="1800" b="1" dirty="0">
                <a:solidFill>
                  <a:srgbClr val="FF0000"/>
                </a:solidFill>
              </a:rPr>
              <a:t>Aktuálny rozsah</a:t>
            </a:r>
          </a:p>
          <a:p>
            <a:endParaRPr lang="sk-SK" dirty="0">
              <a:solidFill>
                <a:srgbClr val="FF0000"/>
              </a:solidFill>
            </a:endParaRPr>
          </a:p>
        </p:txBody>
      </p:sp>
      <p:sp>
        <p:nvSpPr>
          <p:cNvPr id="2" name="Zástupný symbol päty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SK-x-UKF</a:t>
            </a:r>
            <a:endParaRPr lang="en-US" dirty="0"/>
          </a:p>
        </p:txBody>
      </p:sp>
      <p:sp>
        <p:nvSpPr>
          <p:cNvPr id="13" name="Rectangle 1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152352" rIns="91440" bIns="0" numCol="1" anchor="ctr" anchorCtr="0" compatLnSpc="1">
            <a:prstTxWarp prst="textNoShape">
              <a:avLst/>
            </a:prstTxWarp>
            <a:spAutoFit/>
          </a:bodyPr>
          <a:lstStyle>
            <a:lvl1pPr indent="61913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6191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14500" algn="l"/>
              </a:tabLst>
            </a:pPr>
            <a:r>
              <a:rPr kumimoji="0" lang="sk-SK" altLang="sk-SK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Blok povinne voliteľných predmetov</a:t>
            </a:r>
            <a:endParaRPr kumimoji="0" lang="sk-SK" altLang="sk-SK" sz="1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6191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14500" algn="l"/>
              </a:tabLst>
            </a:pPr>
            <a:endParaRPr kumimoji="0" lang="sk-SK" altLang="sk-SK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2252579" y="578961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152352" rIns="91440" bIns="38088" numCol="1" anchor="ctr" anchorCtr="0" compatLnSpc="1">
            <a:prstTxWarp prst="textNoShape">
              <a:avLst/>
            </a:prstTxWarp>
            <a:spAutoFit/>
          </a:bodyPr>
          <a:lstStyle>
            <a:lvl1pPr indent="61913" eaLnBrk="0" fontAlgn="base" hangingPunct="0">
              <a:spcBef>
                <a:spcPct val="0"/>
              </a:spcBef>
              <a:spcAft>
                <a:spcPct val="0"/>
              </a:spcAft>
              <a:tabLst>
                <a:tab pos="1422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1422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1422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1422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1422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1422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1422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1422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1422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6191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422400" algn="l"/>
              </a:tabLst>
            </a:pPr>
            <a:r>
              <a:rPr kumimoji="0" lang="sk-SK" altLang="sk-SK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Blok voliteľných predmetov </a:t>
            </a:r>
            <a:endParaRPr kumimoji="0" lang="sk-SK" altLang="sk-SK" sz="1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6191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422400" algn="l"/>
              </a:tabLst>
            </a:pPr>
            <a:endParaRPr kumimoji="0" lang="sk-SK" altLang="sk-SK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6" name="Zástupný symbol obsahu 5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508776354"/>
              </p:ext>
            </p:extLst>
          </p:nvPr>
        </p:nvGraphicFramePr>
        <p:xfrm>
          <a:off x="417096" y="2502569"/>
          <a:ext cx="11197389" cy="245915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08299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8753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37018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28514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585767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585767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358057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sk-SK" sz="2400" dirty="0">
                          <a:effectLst/>
                        </a:rPr>
                        <a:t>Povinne voliteľné predmety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2400" dirty="0">
                          <a:effectLst/>
                        </a:rPr>
                        <a:t>Pedagogická prax</a:t>
                      </a:r>
                      <a:endParaRPr lang="sk-SK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27" marR="36527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2400" dirty="0">
                          <a:effectLst/>
                        </a:rPr>
                        <a:t>ECTS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2400" dirty="0">
                          <a:effectLst/>
                        </a:rPr>
                        <a:t>kredit</a:t>
                      </a:r>
                      <a:endParaRPr lang="sk-SK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27" marR="36527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6223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2400" dirty="0">
                          <a:effectLst/>
                        </a:rPr>
                        <a:t>Rozsah</a:t>
                      </a:r>
                      <a:endParaRPr lang="sk-SK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27" marR="36527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2400" dirty="0">
                          <a:effectLst/>
                        </a:rPr>
                        <a:t>Forma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2400" dirty="0">
                          <a:effectLst/>
                        </a:rPr>
                        <a:t>ukončenia</a:t>
                      </a:r>
                      <a:endParaRPr lang="sk-SK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27" marR="36527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2400" dirty="0">
                          <a:effectLst/>
                        </a:rPr>
                        <a:t>Odporučený rok</a:t>
                      </a:r>
                      <a:endParaRPr lang="sk-SK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27" marR="36527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16899">
                <a:tc v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2400">
                          <a:effectLst/>
                        </a:rPr>
                        <a:t>štúdia</a:t>
                      </a:r>
                      <a:endParaRPr lang="sk-SK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27" marR="36527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2400" dirty="0">
                          <a:effectLst/>
                        </a:rPr>
                        <a:t>semester</a:t>
                      </a:r>
                      <a:endParaRPr lang="sk-SK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27" marR="36527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8622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sk-SK" sz="2400" dirty="0">
                          <a:effectLst/>
                        </a:rPr>
                        <a:t>Pedagogická prax II. Výstupová</a:t>
                      </a:r>
                      <a:endParaRPr lang="sk-SK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27" marR="36527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sk-SK" sz="2400">
                          <a:effectLst/>
                        </a:rPr>
                        <a:t>2</a:t>
                      </a:r>
                      <a:endParaRPr lang="sk-SK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27" marR="36527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sk-SK" sz="2400">
                          <a:effectLst/>
                        </a:rPr>
                        <a:t>40</a:t>
                      </a:r>
                      <a:endParaRPr lang="sk-SK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27" marR="36527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sk-SK" sz="2400">
                          <a:effectLst/>
                        </a:rPr>
                        <a:t>PH</a:t>
                      </a:r>
                      <a:endParaRPr lang="sk-SK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27" marR="36527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sk-SK" sz="2400">
                          <a:effectLst/>
                        </a:rPr>
                        <a:t>1</a:t>
                      </a:r>
                      <a:endParaRPr lang="sk-SK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27" marR="36527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sk-SK" sz="2400">
                          <a:effectLst/>
                        </a:rPr>
                        <a:t>Z</a:t>
                      </a:r>
                      <a:endParaRPr lang="sk-SK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27" marR="36527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785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sk-SK" sz="2400" dirty="0">
                          <a:effectLst/>
                        </a:rPr>
                        <a:t>Pedagogická prax III. Výstupová</a:t>
                      </a:r>
                      <a:endParaRPr lang="sk-SK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27" marR="36527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sk-SK" sz="2400">
                          <a:effectLst/>
                        </a:rPr>
                        <a:t> 2</a:t>
                      </a:r>
                      <a:endParaRPr lang="sk-SK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27" marR="36527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sk-SK" sz="2400">
                          <a:effectLst/>
                        </a:rPr>
                        <a:t>40</a:t>
                      </a:r>
                      <a:endParaRPr lang="sk-SK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27" marR="36527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sk-SK" sz="2400">
                          <a:effectLst/>
                        </a:rPr>
                        <a:t>PH</a:t>
                      </a:r>
                      <a:endParaRPr lang="sk-SK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27" marR="36527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sk-SK" sz="2400">
                          <a:effectLst/>
                        </a:rPr>
                        <a:t>1</a:t>
                      </a:r>
                      <a:endParaRPr lang="sk-SK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27" marR="36527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sk-SK" sz="2400">
                          <a:effectLst/>
                        </a:rPr>
                        <a:t>L</a:t>
                      </a:r>
                      <a:endParaRPr lang="sk-SK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27" marR="36527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7685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sk-SK" sz="2400" dirty="0">
                          <a:effectLst/>
                        </a:rPr>
                        <a:t>Pedagogická prax IV. Súvislá</a:t>
                      </a:r>
                      <a:endParaRPr lang="sk-SK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27" marR="36527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sk-SK" sz="2400">
                          <a:effectLst/>
                        </a:rPr>
                        <a:t>6</a:t>
                      </a:r>
                      <a:endParaRPr lang="sk-SK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27" marR="36527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sk-SK" sz="2400">
                          <a:effectLst/>
                        </a:rPr>
                        <a:t>120</a:t>
                      </a:r>
                      <a:endParaRPr lang="sk-SK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27" marR="36527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sk-SK" sz="2400">
                          <a:effectLst/>
                        </a:rPr>
                        <a:t>PH</a:t>
                      </a:r>
                      <a:endParaRPr lang="sk-SK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27" marR="36527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sk-SK" sz="2400">
                          <a:effectLst/>
                        </a:rPr>
                        <a:t>2</a:t>
                      </a:r>
                      <a:endParaRPr lang="sk-SK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27" marR="36527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sk-SK" sz="2400">
                          <a:effectLst/>
                        </a:rPr>
                        <a:t>L</a:t>
                      </a:r>
                      <a:endParaRPr lang="sk-SK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27" marR="36527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5805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sk-SK" sz="2400" dirty="0">
                          <a:effectLst/>
                        </a:rPr>
                        <a:t>Počet kreditov spolu</a:t>
                      </a:r>
                      <a:endParaRPr lang="sk-SK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527" marR="36527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sk-SK" sz="2400">
                          <a:effectLst/>
                        </a:rPr>
                        <a:t>10</a:t>
                      </a:r>
                      <a:endParaRPr lang="sk-SK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27" marR="36527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sk-SK" sz="2400">
                          <a:effectLst/>
                        </a:rPr>
                        <a:t> </a:t>
                      </a:r>
                      <a:endParaRPr lang="sk-SK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27" marR="36527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sk-SK" sz="2400">
                          <a:effectLst/>
                        </a:rPr>
                        <a:t> </a:t>
                      </a:r>
                      <a:endParaRPr lang="sk-SK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27" marR="36527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sk-SK" sz="2400">
                          <a:effectLst/>
                        </a:rPr>
                        <a:t> </a:t>
                      </a:r>
                      <a:endParaRPr lang="sk-SK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27" marR="36527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sk-SK" sz="2400" dirty="0">
                          <a:effectLst/>
                        </a:rPr>
                        <a:t> </a:t>
                      </a:r>
                      <a:endParaRPr lang="sk-SK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27" marR="36527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51249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288758" y="619127"/>
            <a:ext cx="11036968" cy="616116"/>
          </a:xfrm>
        </p:spPr>
        <p:txBody>
          <a:bodyPr>
            <a:noAutofit/>
          </a:bodyPr>
          <a:lstStyle/>
          <a:p>
            <a:r>
              <a:rPr lang="sk-SK" sz="2400" b="1" dirty="0">
                <a:solidFill>
                  <a:schemeClr val="bg1"/>
                </a:solidFill>
              </a:rPr>
              <a:t>Konkretizácia zaradenia nových typov praxe v študijnom </a:t>
            </a:r>
            <a:r>
              <a:rPr lang="sk-SK" sz="2400" b="1" dirty="0" smtClean="0">
                <a:solidFill>
                  <a:schemeClr val="bg1"/>
                </a:solidFill>
              </a:rPr>
              <a:t>pláne </a:t>
            </a:r>
            <a:r>
              <a:rPr lang="sk-SK" sz="2400" b="1" dirty="0" smtClean="0">
                <a:solidFill>
                  <a:srgbClr val="FF0000"/>
                </a:solidFill>
              </a:rPr>
              <a:t>programy učiteľstvo v kombinácii a jednopredmetové učiteľstvá </a:t>
            </a:r>
            <a:r>
              <a:rPr lang="sk-SK" sz="2400" dirty="0">
                <a:solidFill>
                  <a:srgbClr val="FF0000"/>
                </a:solidFill>
              </a:rPr>
              <a:t/>
            </a:r>
            <a:br>
              <a:rPr lang="sk-SK" sz="2400" dirty="0">
                <a:solidFill>
                  <a:srgbClr val="FF0000"/>
                </a:solidFill>
              </a:rPr>
            </a:br>
            <a:r>
              <a:rPr lang="sk-SK" sz="2400" dirty="0" smtClean="0">
                <a:solidFill>
                  <a:schemeClr val="bg1"/>
                </a:solidFill>
              </a:rPr>
              <a:t>1 </a:t>
            </a:r>
            <a:r>
              <a:rPr lang="sk-SK" sz="2400" dirty="0">
                <a:solidFill>
                  <a:schemeClr val="bg1"/>
                </a:solidFill>
              </a:rPr>
              <a:t>stupeň VŠ vzdelania, denná forma </a:t>
            </a:r>
            <a:r>
              <a:rPr lang="sk-SK" sz="2400" dirty="0" smtClean="0">
                <a:solidFill>
                  <a:schemeClr val="bg1"/>
                </a:solidFill>
              </a:rPr>
              <a:t>štúdia</a:t>
            </a:r>
            <a:r>
              <a:rPr lang="sk-SK" sz="2400" dirty="0">
                <a:solidFill>
                  <a:schemeClr val="bg1"/>
                </a:solidFill>
              </a:rPr>
              <a:t/>
            </a:r>
            <a:br>
              <a:rPr lang="sk-SK" sz="2400" dirty="0">
                <a:solidFill>
                  <a:schemeClr val="bg1"/>
                </a:solidFill>
              </a:rPr>
            </a:br>
            <a:endParaRPr lang="sk-SK" sz="2400" dirty="0">
              <a:solidFill>
                <a:srgbClr val="FF0000"/>
              </a:solidFill>
            </a:endParaRPr>
          </a:p>
        </p:txBody>
      </p:sp>
      <p:sp>
        <p:nvSpPr>
          <p:cNvPr id="6" name="Zástupný symbol textu 5"/>
          <p:cNvSpPr>
            <a:spLocks noGrp="1"/>
          </p:cNvSpPr>
          <p:nvPr>
            <p:ph type="body" sz="quarter" idx="3"/>
          </p:nvPr>
        </p:nvSpPr>
        <p:spPr>
          <a:xfrm>
            <a:off x="770021" y="1412229"/>
            <a:ext cx="4646602" cy="351635"/>
          </a:xfrm>
        </p:spPr>
        <p:txBody>
          <a:bodyPr>
            <a:normAutofit/>
          </a:bodyPr>
          <a:lstStyle/>
          <a:p>
            <a:r>
              <a:rPr lang="sk-SK" sz="1600" b="1" dirty="0" smtClean="0">
                <a:solidFill>
                  <a:srgbClr val="FF0000"/>
                </a:solidFill>
              </a:rPr>
              <a:t>nový model/typ Praxe</a:t>
            </a:r>
            <a:endParaRPr lang="sk-SK" dirty="0">
              <a:solidFill>
                <a:srgbClr val="FF0000"/>
              </a:solidFill>
            </a:endParaRPr>
          </a:p>
        </p:txBody>
      </p:sp>
      <p:sp>
        <p:nvSpPr>
          <p:cNvPr id="2" name="Zástupný symbol päty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SK-x-UKF</a:t>
            </a:r>
            <a:endParaRPr lang="en-US" dirty="0"/>
          </a:p>
        </p:txBody>
      </p:sp>
      <p:sp>
        <p:nvSpPr>
          <p:cNvPr id="13" name="Rectangle 1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152352" rIns="91440" bIns="0" numCol="1" anchor="ctr" anchorCtr="0" compatLnSpc="1">
            <a:prstTxWarp prst="textNoShape">
              <a:avLst/>
            </a:prstTxWarp>
            <a:spAutoFit/>
          </a:bodyPr>
          <a:lstStyle>
            <a:lvl1pPr indent="61913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6191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14500" algn="l"/>
              </a:tabLst>
            </a:pPr>
            <a:r>
              <a:rPr kumimoji="0" lang="sk-SK" altLang="sk-SK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Blok povinne voliteľných predmetov</a:t>
            </a:r>
            <a:endParaRPr kumimoji="0" lang="sk-SK" altLang="sk-SK" sz="1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6191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14500" algn="l"/>
              </a:tabLst>
            </a:pPr>
            <a:endParaRPr kumimoji="0" lang="sk-SK" altLang="sk-SK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2252579" y="578961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152352" rIns="91440" bIns="38088" numCol="1" anchor="ctr" anchorCtr="0" compatLnSpc="1">
            <a:prstTxWarp prst="textNoShape">
              <a:avLst/>
            </a:prstTxWarp>
            <a:spAutoFit/>
          </a:bodyPr>
          <a:lstStyle>
            <a:lvl1pPr indent="61913" eaLnBrk="0" fontAlgn="base" hangingPunct="0">
              <a:spcBef>
                <a:spcPct val="0"/>
              </a:spcBef>
              <a:spcAft>
                <a:spcPct val="0"/>
              </a:spcAft>
              <a:tabLst>
                <a:tab pos="1422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1422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1422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1422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1422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1422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1422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1422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1422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6191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422400" algn="l"/>
              </a:tabLst>
            </a:pPr>
            <a:r>
              <a:rPr kumimoji="0" lang="sk-SK" altLang="sk-SK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Blok voliteľných predmetov </a:t>
            </a:r>
            <a:endParaRPr kumimoji="0" lang="sk-SK" altLang="sk-SK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6191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422400" algn="l"/>
              </a:tabLst>
            </a:pPr>
            <a:endParaRPr kumimoji="0" lang="sk-SK" altLang="sk-SK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5" name="Zástupný symbol obsahu 4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3387594815"/>
              </p:ext>
            </p:extLst>
          </p:nvPr>
        </p:nvGraphicFramePr>
        <p:xfrm>
          <a:off x="449180" y="1857525"/>
          <a:ext cx="10876547" cy="358749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7286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9134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01409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45345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222388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222388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312295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sk-SK" sz="2000" dirty="0">
                          <a:solidFill>
                            <a:schemeClr val="bg1"/>
                          </a:solidFill>
                          <a:effectLst/>
                        </a:rPr>
                        <a:t>Povinne voliteľné predmety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solidFill>
                            <a:schemeClr val="bg1"/>
                          </a:solidFill>
                          <a:effectLst/>
                        </a:rPr>
                        <a:t>Pedagogická prax</a:t>
                      </a:r>
                      <a:endParaRPr lang="sk-SK" sz="2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85" marR="36985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</a:rPr>
                        <a:t>ECTS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</a:rPr>
                        <a:t>kredit</a:t>
                      </a:r>
                      <a:endParaRPr lang="sk-SK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85" marR="36985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6223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</a:rPr>
                        <a:t>Rozsah</a:t>
                      </a:r>
                      <a:endParaRPr lang="sk-SK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85" marR="36985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</a:rPr>
                        <a:t>Forma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</a:rPr>
                        <a:t>ukončenia</a:t>
                      </a:r>
                      <a:endParaRPr lang="sk-SK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85" marR="36985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2000">
                          <a:effectLst/>
                        </a:rPr>
                        <a:t>Odporučený rok</a:t>
                      </a:r>
                      <a:endParaRPr lang="sk-SK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85" marR="36985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8787">
                <a:tc v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</a:rPr>
                        <a:t>štúdia</a:t>
                      </a:r>
                      <a:endParaRPr lang="sk-SK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85" marR="36985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</a:rPr>
                        <a:t>semester</a:t>
                      </a:r>
                      <a:endParaRPr lang="sk-SK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85" marR="36985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27687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sk-SK" sz="2000" dirty="0">
                          <a:solidFill>
                            <a:schemeClr val="bg1"/>
                          </a:solidFill>
                          <a:effectLst/>
                        </a:rPr>
                        <a:t>Prax výučbovo-asistentská I</a:t>
                      </a:r>
                      <a:endParaRPr lang="sk-SK" sz="2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85" marR="36985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sk-SK" sz="2000">
                          <a:effectLst/>
                        </a:rPr>
                        <a:t>4</a:t>
                      </a:r>
                      <a:endParaRPr lang="sk-SK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85" marR="36985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sk-SK" sz="2000">
                          <a:effectLst/>
                        </a:rPr>
                        <a:t>40 (20+20)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sk-SK" sz="2000">
                          <a:effectLst/>
                        </a:rPr>
                        <a:t>(20 hodín asistentská činnosť +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sk-SK" sz="2000">
                          <a:effectLst/>
                        </a:rPr>
                        <a:t>20 hodín rozbor)</a:t>
                      </a:r>
                      <a:endParaRPr lang="sk-SK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85" marR="36985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sk-SK" sz="2000">
                          <a:effectLst/>
                        </a:rPr>
                        <a:t>A</a:t>
                      </a:r>
                      <a:endParaRPr lang="sk-SK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85" marR="36985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sk-SK" sz="2000">
                          <a:effectLst/>
                        </a:rPr>
                        <a:t>1, 2</a:t>
                      </a:r>
                      <a:endParaRPr lang="sk-SK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85" marR="36985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sk-SK" sz="2000">
                          <a:effectLst/>
                        </a:rPr>
                        <a:t>Z, L</a:t>
                      </a:r>
                      <a:endParaRPr lang="sk-SK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85" marR="36985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27687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sk-SK" sz="2000" dirty="0">
                          <a:solidFill>
                            <a:schemeClr val="bg1"/>
                          </a:solidFill>
                          <a:effectLst/>
                        </a:rPr>
                        <a:t>Prax výučbovo-asistentská II</a:t>
                      </a:r>
                      <a:endParaRPr lang="sk-SK" sz="2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85" marR="36985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sk-SK" sz="2000">
                          <a:effectLst/>
                        </a:rPr>
                        <a:t>4</a:t>
                      </a:r>
                      <a:endParaRPr lang="sk-SK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85" marR="36985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sk-SK" sz="2000" dirty="0">
                          <a:effectLst/>
                        </a:rPr>
                        <a:t>40 (20+20)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sk-SK" sz="2000" dirty="0">
                          <a:effectLst/>
                        </a:rPr>
                        <a:t>(20 hodín asistentská činnosť +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sk-SK" sz="2000" dirty="0">
                          <a:effectLst/>
                        </a:rPr>
                        <a:t>20 hodín rozbor)</a:t>
                      </a:r>
                      <a:endParaRPr lang="sk-SK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85" marR="36985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sk-SK" sz="2000">
                          <a:effectLst/>
                        </a:rPr>
                        <a:t>A</a:t>
                      </a:r>
                      <a:endParaRPr lang="sk-SK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85" marR="36985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sk-SK" sz="2000">
                          <a:effectLst/>
                        </a:rPr>
                        <a:t>1, 2</a:t>
                      </a:r>
                      <a:endParaRPr lang="sk-SK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85" marR="36985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sk-SK" sz="2000">
                          <a:effectLst/>
                        </a:rPr>
                        <a:t>Z, L</a:t>
                      </a:r>
                      <a:endParaRPr lang="sk-SK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85" marR="36985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1229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sk-SK" sz="2000" dirty="0">
                          <a:solidFill>
                            <a:schemeClr val="bg1"/>
                          </a:solidFill>
                          <a:effectLst/>
                        </a:rPr>
                        <a:t>Počet kreditov spolu</a:t>
                      </a:r>
                      <a:endParaRPr lang="sk-SK" sz="2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85" marR="36985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sk-SK" sz="2000" dirty="0">
                          <a:solidFill>
                            <a:srgbClr val="0070C0"/>
                          </a:solidFill>
                          <a:effectLst/>
                        </a:rPr>
                        <a:t>4</a:t>
                      </a:r>
                      <a:endParaRPr lang="sk-SK" sz="20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85" marR="36985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sk-SK" sz="2000" dirty="0">
                          <a:effectLst/>
                        </a:rPr>
                        <a:t> </a:t>
                      </a:r>
                      <a:endParaRPr lang="sk-SK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85" marR="36985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sk-SK" sz="2000">
                          <a:effectLst/>
                        </a:rPr>
                        <a:t> </a:t>
                      </a:r>
                      <a:endParaRPr lang="sk-SK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85" marR="36985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sk-SK" sz="2000">
                          <a:effectLst/>
                        </a:rPr>
                        <a:t> </a:t>
                      </a:r>
                      <a:endParaRPr lang="sk-SK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85" marR="36985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sk-SK" sz="2000" dirty="0">
                          <a:effectLst/>
                        </a:rPr>
                        <a:t> </a:t>
                      </a:r>
                      <a:endParaRPr lang="sk-SK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85" marR="36985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36922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äty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SK-x-UKF</a:t>
            </a:r>
            <a:endParaRPr lang="en-US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1141410" y="465221"/>
            <a:ext cx="10216401" cy="6128083"/>
          </a:xfrm>
        </p:spPr>
        <p:txBody>
          <a:bodyPr>
            <a:noAutofit/>
          </a:bodyPr>
          <a:lstStyle/>
          <a:p>
            <a:r>
              <a:rPr lang="sk-SK" sz="3200" dirty="0">
                <a:solidFill>
                  <a:srgbClr val="0070C0"/>
                </a:solidFill>
              </a:rPr>
              <a:t>Navrhovanou úpravou sa rozsah praxe navýši z 200 hodín na 240  hodín praxe počas magisterského štúdia a v prípade výberu všetkých druhov praxe absolvuje študent 280 hodín pedagogickej praxe v prostredí škôl a školských zariadení. </a:t>
            </a:r>
          </a:p>
          <a:p>
            <a:r>
              <a:rPr lang="sk-SK" sz="3200" dirty="0">
                <a:solidFill>
                  <a:srgbClr val="FF0000"/>
                </a:solidFill>
              </a:rPr>
              <a:t>Navrhovaná úprava rozsahu praxe počas bakalárskeho a magisterského štúdia prinesie 480 hodín praktickej prípravy v prostredí škôl a školských zariadení čo zodpovedá štandardu praktickej prípravy v medzinárodnom porovnaní.</a:t>
            </a:r>
          </a:p>
          <a:p>
            <a:endParaRPr lang="sk-SK" sz="32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9931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äty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SK-x-UKF</a:t>
            </a:r>
            <a:endParaRPr lang="en-US" dirty="0"/>
          </a:p>
        </p:txBody>
      </p:sp>
      <p:sp>
        <p:nvSpPr>
          <p:cNvPr id="3" name="Obdĺžnik 2"/>
          <p:cNvSpPr/>
          <p:nvPr/>
        </p:nvSpPr>
        <p:spPr>
          <a:xfrm>
            <a:off x="433136" y="384780"/>
            <a:ext cx="11165305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3200" b="1" dirty="0" smtClean="0">
                <a:solidFill>
                  <a:srgbClr val="FF0000"/>
                </a:solidFill>
              </a:rPr>
              <a:t>Asistentská prax</a:t>
            </a:r>
          </a:p>
          <a:p>
            <a:endParaRPr lang="sk-SK" sz="3200" dirty="0">
              <a:solidFill>
                <a:schemeClr val="bg1"/>
              </a:solidFill>
            </a:endParaRPr>
          </a:p>
          <a:p>
            <a:r>
              <a:rPr lang="sk-SK" sz="3200" dirty="0" smtClean="0">
                <a:solidFill>
                  <a:schemeClr val="bg1"/>
                </a:solidFill>
              </a:rPr>
              <a:t>Cieľ </a:t>
            </a:r>
            <a:r>
              <a:rPr lang="sk-SK" sz="3200" dirty="0">
                <a:solidFill>
                  <a:schemeClr val="bg1"/>
                </a:solidFill>
              </a:rPr>
              <a:t>praxe: </a:t>
            </a:r>
            <a:endParaRPr lang="sk-SK" sz="3200" dirty="0" smtClean="0">
              <a:solidFill>
                <a:schemeClr val="bg1"/>
              </a:solidFill>
            </a:endParaRPr>
          </a:p>
          <a:p>
            <a:r>
              <a:rPr lang="sk-SK" sz="3200" dirty="0" smtClean="0">
                <a:solidFill>
                  <a:schemeClr val="bg1"/>
                </a:solidFill>
              </a:rPr>
              <a:t>vytvoriť </a:t>
            </a:r>
            <a:r>
              <a:rPr lang="sk-SK" sz="3200" dirty="0">
                <a:solidFill>
                  <a:schemeClr val="bg1"/>
                </a:solidFill>
              </a:rPr>
              <a:t>základy profesijných spôsobilostí, zodpovednosti a správania sa, získať učiteľské kompetencie vyplývajúce z profesijného štandardu začínajúceho učiteľa, zoznámiť sa s rolami, v ktorých učiteľ pri výkone svojej profesie vystupuje, spoznať reálne modely vyučovania, výchovy a každodenného života školy, hlbšie porozumieť žiakom, procesom ich učenia sa, kontextom ich rozvoja na základe ontogenézy, budovať vzťah k žiakom a získať sebadôveru a sebaúctu na podklade </a:t>
            </a:r>
            <a:r>
              <a:rPr lang="sk-SK" sz="3200" dirty="0" err="1">
                <a:solidFill>
                  <a:schemeClr val="bg1"/>
                </a:solidFill>
              </a:rPr>
              <a:t>sebareflexívneho</a:t>
            </a:r>
            <a:r>
              <a:rPr lang="sk-SK" sz="3200" dirty="0">
                <a:solidFill>
                  <a:schemeClr val="bg1"/>
                </a:solidFill>
              </a:rPr>
              <a:t> hodnotenia a rozboru činností cvičným učiteľom.</a:t>
            </a:r>
          </a:p>
        </p:txBody>
      </p:sp>
    </p:spTree>
    <p:extLst>
      <p:ext uri="{BB962C8B-B14F-4D97-AF65-F5344CB8AC3E}">
        <p14:creationId xmlns:p14="http://schemas.microsoft.com/office/powerpoint/2010/main" val="1410836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äty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SK-x-UKF</a:t>
            </a:r>
            <a:endParaRPr lang="en-US" dirty="0"/>
          </a:p>
        </p:txBody>
      </p:sp>
      <p:sp>
        <p:nvSpPr>
          <p:cNvPr id="3" name="Obdĺžnik 2"/>
          <p:cNvSpPr/>
          <p:nvPr/>
        </p:nvSpPr>
        <p:spPr>
          <a:xfrm>
            <a:off x="625642" y="497074"/>
            <a:ext cx="11165305" cy="61050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Bef>
                <a:spcPts val="600"/>
              </a:spcBef>
              <a:spcAft>
                <a:spcPts val="800"/>
              </a:spcAft>
            </a:pPr>
            <a:r>
              <a:rPr lang="sk-SK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Prax </a:t>
            </a:r>
            <a:r>
              <a:rPr lang="sk-SK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výučbovo-asistentská </a:t>
            </a:r>
            <a:endParaRPr lang="sk-SK" b="1" dirty="0" smtClean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Bef>
                <a:spcPts val="600"/>
              </a:spcBef>
              <a:spcAft>
                <a:spcPts val="800"/>
              </a:spcAft>
            </a:pPr>
            <a:r>
              <a:rPr lang="sk-SK" sz="2200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je </a:t>
            </a:r>
            <a:r>
              <a:rPr lang="sk-SK" sz="22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forma praktickej skúsenosti realizovaná v škole a/alebo školskom zariadení zaradenom do siete škôl a školských zariadení. </a:t>
            </a:r>
            <a:r>
              <a:rPr lang="sk-SK" sz="2200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Je </a:t>
            </a:r>
            <a:r>
              <a:rPr lang="sk-SK" sz="22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 prax, ktorá</a:t>
            </a:r>
            <a:r>
              <a:rPr lang="sk-SK" sz="22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k-SK" sz="22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predstavuje priestor rozvíjania skúseností získaných pozorovaním, asistenciou a výučbovou praxou </a:t>
            </a:r>
            <a:r>
              <a:rPr lang="sk-SK" sz="2200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sk-SK" sz="22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priestor rozvíjania vedomostí zručností, skúseností a hodnôt prostredníctvom priamej aktívne výučbovej a asistentskej činnosti, ktorú realizuje pod supervíziou cvičného pedagogického alebo odborného zamestnanca podľa druhu zvoleného výchovno-vzdelávacieho zariadenia. Študent v rámci praxe nepretržite pôsobí v edukačnom prostredí s následnou metodickou a odbornou analýzou a spätnou väzbou od cvičného učiteľa a reflexiou vlastných didaktických zručností a pedagogických spôsobilostí. </a:t>
            </a:r>
            <a:endParaRPr lang="sk-SK" sz="22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sk-SK" sz="22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Cieľ: Prax je organizovaná tak, aby mal študent možnosť realizovať výchovné činnosti alebo výučbu v triedach, aplikovať metódy, stratégie, prostriedky a pomôcky optimalizované teóriu a mohol overiť vlastný edukačný projekt </a:t>
            </a:r>
            <a:r>
              <a:rPr lang="sk-SK" sz="22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dizajnovaný</a:t>
            </a:r>
            <a:r>
              <a:rPr lang="sk-SK" sz="22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pre výučbu alebo výchovno-vzdelávací proces v konkrétnom stupni vzdelávania, ročníku a triede alebo výchovnej skupine, alebo aplikovať asistenčný program pri práci s jednotlivcom , či skupinou žiakov v kontexte ich individuálnych výchovno-vzdelávacích potrieb. Prax predstavuje zároveň priestor pre výskumné a metodické aktivity súvisiace s tvorbou záverečnej práce študenta učiteľstva.</a:t>
            </a:r>
            <a:endParaRPr lang="sk-SK" sz="22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8701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äty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SK-x-UKF</a:t>
            </a:r>
            <a:endParaRPr lang="en-US" dirty="0"/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445" y="336885"/>
            <a:ext cx="11915528" cy="6063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9251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ĺžnik 2"/>
          <p:cNvSpPr/>
          <p:nvPr/>
        </p:nvSpPr>
        <p:spPr>
          <a:xfrm>
            <a:off x="1141411" y="424675"/>
            <a:ext cx="9561095" cy="614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3200" i="1" dirty="0" smtClean="0">
                <a:solidFill>
                  <a:srgbClr val="FF0000"/>
                </a:solidFill>
              </a:rPr>
              <a:t>Tvorba metodík učitelia pre sekundárne vzdelávanie</a:t>
            </a:r>
          </a:p>
          <a:p>
            <a:endParaRPr lang="sk-SK" i="1" dirty="0">
              <a:solidFill>
                <a:srgbClr val="0070C0"/>
              </a:solidFill>
            </a:endParaRPr>
          </a:p>
          <a:p>
            <a:endParaRPr lang="sk-SK" i="1" dirty="0" smtClean="0">
              <a:solidFill>
                <a:srgbClr val="0070C0"/>
              </a:solidFill>
            </a:endParaRPr>
          </a:p>
          <a:p>
            <a:r>
              <a:rPr lang="sk-SK" sz="2500" i="1" dirty="0" smtClean="0">
                <a:solidFill>
                  <a:schemeClr val="bg1"/>
                </a:solidFill>
              </a:rPr>
              <a:t>FPV</a:t>
            </a:r>
            <a:r>
              <a:rPr lang="sk-SK" sz="2500" i="1" dirty="0" smtClean="0">
                <a:solidFill>
                  <a:srgbClr val="0070C0"/>
                </a:solidFill>
              </a:rPr>
              <a:t> - odboroví </a:t>
            </a:r>
            <a:r>
              <a:rPr lang="sk-SK" sz="2500" i="1" dirty="0">
                <a:solidFill>
                  <a:srgbClr val="0070C0"/>
                </a:solidFill>
              </a:rPr>
              <a:t>didaktici prírodovedných predmetov geografia, chémia, ekológia, environmentálna výchova, biológia, fyzika a predmetov informatika a matematika </a:t>
            </a:r>
            <a:endParaRPr lang="sk-SK" sz="2500" i="1" dirty="0" smtClean="0">
              <a:solidFill>
                <a:srgbClr val="0070C0"/>
              </a:solidFill>
            </a:endParaRPr>
          </a:p>
          <a:p>
            <a:r>
              <a:rPr lang="sk-SK" sz="2500" i="1" dirty="0" smtClean="0">
                <a:solidFill>
                  <a:srgbClr val="0070C0"/>
                </a:solidFill>
              </a:rPr>
              <a:t>celkovo </a:t>
            </a:r>
            <a:r>
              <a:rPr lang="sk-SK" sz="2500" i="1" dirty="0">
                <a:solidFill>
                  <a:srgbClr val="FF0000"/>
                </a:solidFill>
              </a:rPr>
              <a:t>17 metodických </a:t>
            </a:r>
            <a:r>
              <a:rPr lang="sk-SK" sz="2500" i="1" dirty="0" smtClean="0">
                <a:solidFill>
                  <a:srgbClr val="FF0000"/>
                </a:solidFill>
              </a:rPr>
              <a:t>materiálov – 22 zamestnancov </a:t>
            </a:r>
            <a:r>
              <a:rPr lang="sk-SK" sz="2500" i="1" dirty="0">
                <a:solidFill>
                  <a:srgbClr val="FF0000"/>
                </a:solidFill>
              </a:rPr>
              <a:t>fakulty. </a:t>
            </a:r>
            <a:endParaRPr lang="sk-SK" sz="2500" i="1" dirty="0" smtClean="0">
              <a:solidFill>
                <a:srgbClr val="FF0000"/>
              </a:solidFill>
            </a:endParaRPr>
          </a:p>
          <a:p>
            <a:r>
              <a:rPr lang="sk-SK" sz="2500" i="1" dirty="0" smtClean="0">
                <a:solidFill>
                  <a:schemeClr val="bg1"/>
                </a:solidFill>
              </a:rPr>
              <a:t>PF</a:t>
            </a:r>
            <a:r>
              <a:rPr lang="sk-SK" sz="2500" i="1" dirty="0" smtClean="0">
                <a:solidFill>
                  <a:srgbClr val="0070C0"/>
                </a:solidFill>
              </a:rPr>
              <a:t> - odboroví </a:t>
            </a:r>
            <a:r>
              <a:rPr lang="sk-SK" sz="2500" i="1" dirty="0">
                <a:solidFill>
                  <a:srgbClr val="0070C0"/>
                </a:solidFill>
              </a:rPr>
              <a:t>didaktici </a:t>
            </a:r>
            <a:r>
              <a:rPr lang="sk-SK" sz="2500" i="1" dirty="0" smtClean="0">
                <a:solidFill>
                  <a:srgbClr val="0070C0"/>
                </a:solidFill>
              </a:rPr>
              <a:t>predmetov, </a:t>
            </a:r>
            <a:r>
              <a:rPr lang="sk-SK" sz="2500" i="1" dirty="0">
                <a:solidFill>
                  <a:srgbClr val="0070C0"/>
                </a:solidFill>
              </a:rPr>
              <a:t>výtvarné umenie, telesná výchova, pedagogika, technika a anglický jazyk a </a:t>
            </a:r>
            <a:r>
              <a:rPr lang="sk-SK" sz="2500" i="1" dirty="0" smtClean="0">
                <a:solidFill>
                  <a:srgbClr val="0070C0"/>
                </a:solidFill>
              </a:rPr>
              <a:t>literatúra, </a:t>
            </a:r>
            <a:r>
              <a:rPr lang="sk-SK" sz="2500" i="1" dirty="0">
                <a:solidFill>
                  <a:srgbClr val="0070C0"/>
                </a:solidFill>
              </a:rPr>
              <a:t>hudobno-dramatické umenie</a:t>
            </a:r>
            <a:r>
              <a:rPr lang="sk-SK" sz="2500" i="1" dirty="0" smtClean="0">
                <a:solidFill>
                  <a:srgbClr val="0070C0"/>
                </a:solidFill>
              </a:rPr>
              <a:t> + všeobecné metodické materiály OPP</a:t>
            </a:r>
            <a:endParaRPr lang="sk-SK" sz="2500" i="1" dirty="0">
              <a:solidFill>
                <a:srgbClr val="0070C0"/>
              </a:solidFill>
            </a:endParaRPr>
          </a:p>
          <a:p>
            <a:r>
              <a:rPr lang="sk-SK" sz="2500" i="1" dirty="0" smtClean="0">
                <a:solidFill>
                  <a:srgbClr val="FF0000"/>
                </a:solidFill>
              </a:rPr>
              <a:t>celkovo 12 metodických materiálov -  14 zamestnancov fakulty.</a:t>
            </a:r>
          </a:p>
          <a:p>
            <a:r>
              <a:rPr lang="sk-SK" sz="2500" i="1" dirty="0" smtClean="0">
                <a:solidFill>
                  <a:schemeClr val="bg1"/>
                </a:solidFill>
              </a:rPr>
              <a:t>FSŠ </a:t>
            </a:r>
            <a:r>
              <a:rPr lang="sk-SK" sz="2500" i="1" dirty="0" smtClean="0">
                <a:solidFill>
                  <a:srgbClr val="0070C0"/>
                </a:solidFill>
              </a:rPr>
              <a:t>– odboroví didaktici pre predmet maďarský jazyka literatúra </a:t>
            </a:r>
          </a:p>
          <a:p>
            <a:r>
              <a:rPr lang="sk-SK" sz="2500" i="1" dirty="0">
                <a:solidFill>
                  <a:srgbClr val="FF0000"/>
                </a:solidFill>
              </a:rPr>
              <a:t>celkovo </a:t>
            </a:r>
            <a:r>
              <a:rPr lang="sk-SK" sz="2500" i="1" dirty="0" smtClean="0">
                <a:solidFill>
                  <a:srgbClr val="FF0000"/>
                </a:solidFill>
              </a:rPr>
              <a:t>3 metodické materiály – 3 zamestnanci fakulty.</a:t>
            </a:r>
            <a:endParaRPr lang="sk-SK" sz="2500" i="1" dirty="0">
              <a:solidFill>
                <a:srgbClr val="FF0000"/>
              </a:solidFill>
            </a:endParaRPr>
          </a:p>
          <a:p>
            <a:r>
              <a:rPr lang="sk-SK" sz="2500" i="1" dirty="0" smtClean="0">
                <a:solidFill>
                  <a:schemeClr val="bg1"/>
                </a:solidFill>
              </a:rPr>
              <a:t>FF</a:t>
            </a:r>
            <a:r>
              <a:rPr lang="sk-SK" sz="2500" i="1" dirty="0" smtClean="0">
                <a:solidFill>
                  <a:srgbClr val="0070C0"/>
                </a:solidFill>
              </a:rPr>
              <a:t> - </a:t>
            </a:r>
            <a:r>
              <a:rPr lang="sk-SK" sz="2500" i="1" dirty="0">
                <a:solidFill>
                  <a:srgbClr val="0070C0"/>
                </a:solidFill>
              </a:rPr>
              <a:t>odboroví </a:t>
            </a:r>
            <a:r>
              <a:rPr lang="sk-SK" sz="2500" i="1" dirty="0" smtClean="0">
                <a:solidFill>
                  <a:srgbClr val="0070C0"/>
                </a:solidFill>
              </a:rPr>
              <a:t>didaktici pre predmety etická výchova, náuka o spoločnosti a </a:t>
            </a:r>
            <a:r>
              <a:rPr lang="sk-SK" sz="2500" i="1" dirty="0">
                <a:solidFill>
                  <a:srgbClr val="0070C0"/>
                </a:solidFill>
              </a:rPr>
              <a:t>estetická </a:t>
            </a:r>
            <a:r>
              <a:rPr lang="sk-SK" sz="2500" i="1" dirty="0" smtClean="0">
                <a:solidFill>
                  <a:srgbClr val="0070C0"/>
                </a:solidFill>
              </a:rPr>
              <a:t>výchova - </a:t>
            </a:r>
            <a:r>
              <a:rPr lang="sk-SK" sz="2500" i="1" dirty="0">
                <a:solidFill>
                  <a:srgbClr val="0070C0"/>
                </a:solidFill>
              </a:rPr>
              <a:t>ktoré </a:t>
            </a:r>
            <a:r>
              <a:rPr lang="sk-SK" sz="2500" i="1" dirty="0">
                <a:solidFill>
                  <a:srgbClr val="FF0000"/>
                </a:solidFill>
              </a:rPr>
              <a:t>celkovo 3 metodické materiály -  </a:t>
            </a:r>
            <a:r>
              <a:rPr lang="sk-SK" sz="2500" i="1" dirty="0" smtClean="0">
                <a:solidFill>
                  <a:srgbClr val="FF0000"/>
                </a:solidFill>
              </a:rPr>
              <a:t>3 zamestnanci </a:t>
            </a:r>
            <a:r>
              <a:rPr lang="sk-SK" sz="2500" i="1" dirty="0">
                <a:solidFill>
                  <a:srgbClr val="FF0000"/>
                </a:solidFill>
              </a:rPr>
              <a:t>fakulty</a:t>
            </a:r>
            <a:r>
              <a:rPr lang="sk-SK" sz="2500" i="1" dirty="0" smtClean="0">
                <a:solidFill>
                  <a:srgbClr val="FF0000"/>
                </a:solidFill>
              </a:rPr>
              <a:t>.</a:t>
            </a:r>
            <a:endParaRPr lang="sk-SK" sz="2500" i="1" dirty="0">
              <a:solidFill>
                <a:srgbClr val="FF0000"/>
              </a:solidFill>
            </a:endParaRPr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SK-x-UKF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0059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44379" y="-235306"/>
            <a:ext cx="11823032" cy="1478570"/>
          </a:xfrm>
        </p:spPr>
        <p:txBody>
          <a:bodyPr>
            <a:noAutofit/>
          </a:bodyPr>
          <a:lstStyle/>
          <a:p>
            <a:r>
              <a:rPr lang="sk-SK" sz="2200" b="1" dirty="0" smtClean="0">
                <a:solidFill>
                  <a:schemeClr val="bg1"/>
                </a:solidFill>
              </a:rPr>
              <a:t>Predškolská a elementárna pedagogika + učiteľstvo pre primárne vzdelávanie</a:t>
            </a:r>
            <a:endParaRPr lang="sk-SK" sz="2200" dirty="0">
              <a:solidFill>
                <a:schemeClr val="bg1"/>
              </a:solidFill>
            </a:endParaRPr>
          </a:p>
        </p:txBody>
      </p:sp>
      <p:sp>
        <p:nvSpPr>
          <p:cNvPr id="2" name="Zástupný symbol päty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SK-x-UKF</a:t>
            </a:r>
            <a:endParaRPr lang="en-US" dirty="0"/>
          </a:p>
        </p:txBody>
      </p:sp>
      <p:graphicFrame>
        <p:nvGraphicFramePr>
          <p:cNvPr id="5" name="Zástupný symbol obsahu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05221951"/>
              </p:ext>
            </p:extLst>
          </p:nvPr>
        </p:nvGraphicFramePr>
        <p:xfrm>
          <a:off x="272716" y="737937"/>
          <a:ext cx="11566358" cy="598525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97458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59177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6770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effectLst/>
                        </a:rPr>
                        <a:t>Nový typ pedagogickej praxe</a:t>
                      </a:r>
                      <a:endParaRPr lang="sk-SK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effectLst/>
                        </a:rPr>
                        <a:t>Druh praxe </a:t>
                      </a:r>
                      <a:endParaRPr lang="sk-SK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67982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</a:rPr>
                        <a:t>Pedagogická prax I</a:t>
                      </a:r>
                      <a:endParaRPr lang="sk-SK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Times New Roman" panose="02020603050405020304" pitchFamily="18" charset="0"/>
                        <a:buChar char="-"/>
                      </a:pPr>
                      <a:r>
                        <a:rPr lang="sk-SK" sz="1800" dirty="0">
                          <a:effectLst/>
                        </a:rPr>
                        <a:t>výstupová/výučbová - priebežná, bloková 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effectLst/>
                        </a:rPr>
                        <a:t>uvedený druh praxe sme zvolili preto, že predmetom nového typu praxe sú asistentské aktivity študenta, v asistentských činnostiach preto reflexia (rozbor) zahrnú spätnú väzbu na sebareflexiu študenta, ale v bezprostrednej konfrontácii so sebareflexiou vlastnej práce cvičného učiteľa. </a:t>
                      </a:r>
                      <a:endParaRPr lang="sk-SK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67982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</a:rPr>
                        <a:t>Pedagogická prax II</a:t>
                      </a:r>
                      <a:endParaRPr lang="sk-SK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Times New Roman" panose="02020603050405020304" pitchFamily="18" charset="0"/>
                        <a:buChar char="-"/>
                      </a:pPr>
                      <a:r>
                        <a:rPr lang="sk-SK" sz="1800" dirty="0">
                          <a:effectLst/>
                        </a:rPr>
                        <a:t>výstupová/výučbová - priebežná, bloková 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effectLst/>
                        </a:rPr>
                        <a:t>uvedený druh praxe sme zvolili preto, že predmetom nového typu praxe sú asistentské aktivity študenta a realizácia </a:t>
                      </a:r>
                      <a:r>
                        <a:rPr lang="sk-SK" sz="1800" dirty="0" err="1">
                          <a:effectLst/>
                        </a:rPr>
                        <a:t>mikrovýstupov</a:t>
                      </a:r>
                      <a:r>
                        <a:rPr lang="sk-SK" sz="1800" dirty="0">
                          <a:effectLst/>
                        </a:rPr>
                        <a:t> v asistentských činnostiach preto reflexia (rozbor) zahrnú spätnú väzbu na sebareflexiu študenta, ale v bezprostrednej konfrontácii so sebareflexiou vlastnej práce cvičného učiteľa. </a:t>
                      </a:r>
                      <a:endParaRPr lang="sk-SK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67982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</a:rPr>
                        <a:t>Pedagogická prax III</a:t>
                      </a:r>
                      <a:endParaRPr lang="sk-SK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Times New Roman" panose="02020603050405020304" pitchFamily="18" charset="0"/>
                        <a:buChar char="-"/>
                      </a:pPr>
                      <a:r>
                        <a:rPr lang="sk-SK" sz="1800" dirty="0">
                          <a:effectLst/>
                        </a:rPr>
                        <a:t>výstupová/výučbová - priebežná, bloková 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effectLst/>
                        </a:rPr>
                        <a:t>uvedený druh praxe sme zvolili preto, že predmetom nového typu praxe sú asistentská aktivity študenta a realizácia </a:t>
                      </a:r>
                      <a:r>
                        <a:rPr lang="sk-SK" sz="1800" dirty="0" err="1">
                          <a:effectLst/>
                        </a:rPr>
                        <a:t>mikrovýstupov</a:t>
                      </a:r>
                      <a:r>
                        <a:rPr lang="sk-SK" sz="1800" dirty="0">
                          <a:effectLst/>
                        </a:rPr>
                        <a:t> v asistentských činnostiach preto reflexia (rozbor) zahrnú spätnú väzbu na sebareflexiu študenta, ale v bezprostrednej konfrontácii so sebareflexiou vlastnej práce cvičného učiteľa.</a:t>
                      </a:r>
                      <a:endParaRPr lang="sk-SK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4818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</a:rPr>
                        <a:t>Prax výučbovo – asistentská I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</a:rPr>
                        <a:t>Prax výučbovo – asistentská II</a:t>
                      </a:r>
                      <a:endParaRPr lang="sk-SK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Times New Roman" panose="02020603050405020304" pitchFamily="18" charset="0"/>
                        <a:buChar char="-"/>
                      </a:pPr>
                      <a:r>
                        <a:rPr lang="sk-SK" sz="1800" dirty="0">
                          <a:effectLst/>
                        </a:rPr>
                        <a:t>výstupová/výučbová - priebežná, bloková 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effectLst/>
                        </a:rPr>
                        <a:t> </a:t>
                      </a:r>
                      <a:endParaRPr lang="sk-SK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00009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288758" y="74066"/>
            <a:ext cx="11036968" cy="1477961"/>
          </a:xfrm>
        </p:spPr>
        <p:txBody>
          <a:bodyPr>
            <a:noAutofit/>
          </a:bodyPr>
          <a:lstStyle/>
          <a:p>
            <a:r>
              <a:rPr lang="sk-SK" sz="2400" b="1" dirty="0">
                <a:solidFill>
                  <a:schemeClr val="bg1"/>
                </a:solidFill>
              </a:rPr>
              <a:t>Konkretizácia zaradenia nových typov praxe v študijnom </a:t>
            </a:r>
            <a:r>
              <a:rPr lang="sk-SK" sz="2400" b="1" dirty="0" smtClean="0">
                <a:solidFill>
                  <a:schemeClr val="bg1"/>
                </a:solidFill>
              </a:rPr>
              <a:t>pláne </a:t>
            </a:r>
            <a:r>
              <a:rPr lang="sk-SK" sz="2400" b="1" dirty="0" smtClean="0">
                <a:solidFill>
                  <a:srgbClr val="FF0000"/>
                </a:solidFill>
              </a:rPr>
              <a:t>program PEP     </a:t>
            </a:r>
            <a:r>
              <a:rPr lang="sk-SK" sz="2400" dirty="0" smtClean="0">
                <a:solidFill>
                  <a:schemeClr val="bg1"/>
                </a:solidFill>
              </a:rPr>
              <a:t>1 </a:t>
            </a:r>
            <a:r>
              <a:rPr lang="sk-SK" sz="2400" dirty="0">
                <a:solidFill>
                  <a:schemeClr val="bg1"/>
                </a:solidFill>
              </a:rPr>
              <a:t>stupeň VŠ vzdelania, denná forma </a:t>
            </a:r>
            <a:r>
              <a:rPr lang="sk-SK" sz="2400" dirty="0" smtClean="0">
                <a:solidFill>
                  <a:schemeClr val="bg1"/>
                </a:solidFill>
              </a:rPr>
              <a:t>štúdia</a:t>
            </a:r>
            <a:r>
              <a:rPr lang="sk-SK" sz="2400" dirty="0">
                <a:solidFill>
                  <a:schemeClr val="bg1"/>
                </a:solidFill>
              </a:rPr>
              <a:t/>
            </a:r>
            <a:br>
              <a:rPr lang="sk-SK" sz="2400" dirty="0">
                <a:solidFill>
                  <a:schemeClr val="bg1"/>
                </a:solidFill>
              </a:rPr>
            </a:br>
            <a:endParaRPr lang="sk-SK" sz="2400" dirty="0">
              <a:solidFill>
                <a:srgbClr val="FF0000"/>
              </a:solidFill>
            </a:endParaRPr>
          </a:p>
        </p:txBody>
      </p:sp>
      <p:sp>
        <p:nvSpPr>
          <p:cNvPr id="5" name="Zástupný symbol textu 4"/>
          <p:cNvSpPr>
            <a:spLocks noGrp="1"/>
          </p:cNvSpPr>
          <p:nvPr>
            <p:ph type="body" idx="1"/>
          </p:nvPr>
        </p:nvSpPr>
        <p:spPr>
          <a:xfrm>
            <a:off x="288758" y="869030"/>
            <a:ext cx="4649783" cy="823912"/>
          </a:xfrm>
        </p:spPr>
        <p:txBody>
          <a:bodyPr/>
          <a:lstStyle/>
          <a:p>
            <a:r>
              <a:rPr lang="sk-SK" sz="1800" b="1" dirty="0">
                <a:solidFill>
                  <a:srgbClr val="FF0000"/>
                </a:solidFill>
              </a:rPr>
              <a:t>Aktuálny rozsah</a:t>
            </a:r>
          </a:p>
          <a:p>
            <a:endParaRPr lang="sk-SK" dirty="0">
              <a:solidFill>
                <a:srgbClr val="FF0000"/>
              </a:solidFill>
            </a:endParaRPr>
          </a:p>
        </p:txBody>
      </p:sp>
      <p:sp>
        <p:nvSpPr>
          <p:cNvPr id="2" name="Zástupný symbol päty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SK-x-UKF</a:t>
            </a:r>
            <a:endParaRPr lang="en-US" dirty="0"/>
          </a:p>
        </p:txBody>
      </p:sp>
      <p:sp>
        <p:nvSpPr>
          <p:cNvPr id="13" name="Rectangle 1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152352" rIns="91440" bIns="0" numCol="1" anchor="ctr" anchorCtr="0" compatLnSpc="1">
            <a:prstTxWarp prst="textNoShape">
              <a:avLst/>
            </a:prstTxWarp>
            <a:spAutoFit/>
          </a:bodyPr>
          <a:lstStyle>
            <a:lvl1pPr indent="61913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6191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14500" algn="l"/>
              </a:tabLst>
            </a:pPr>
            <a:r>
              <a:rPr kumimoji="0" lang="sk-SK" altLang="sk-SK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Blok povinne voliteľných predmetov</a:t>
            </a:r>
            <a:endParaRPr kumimoji="0" lang="sk-SK" altLang="sk-SK" sz="1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6191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14500" algn="l"/>
              </a:tabLst>
            </a:pPr>
            <a:endParaRPr kumimoji="0" lang="sk-SK" altLang="sk-SK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2252579" y="578961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152352" rIns="91440" bIns="38088" numCol="1" anchor="ctr" anchorCtr="0" compatLnSpc="1">
            <a:prstTxWarp prst="textNoShape">
              <a:avLst/>
            </a:prstTxWarp>
            <a:spAutoFit/>
          </a:bodyPr>
          <a:lstStyle>
            <a:lvl1pPr indent="61913" eaLnBrk="0" fontAlgn="base" hangingPunct="0">
              <a:spcBef>
                <a:spcPct val="0"/>
              </a:spcBef>
              <a:spcAft>
                <a:spcPct val="0"/>
              </a:spcAft>
              <a:tabLst>
                <a:tab pos="1422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1422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1422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1422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1422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1422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1422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1422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1422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6191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422400" algn="l"/>
              </a:tabLst>
            </a:pPr>
            <a:r>
              <a:rPr kumimoji="0" lang="sk-SK" altLang="sk-SK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Blok voliteľných predmetov </a:t>
            </a:r>
            <a:endParaRPr kumimoji="0" lang="sk-SK" altLang="sk-SK" sz="1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6191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422400" algn="l"/>
              </a:tabLst>
            </a:pPr>
            <a:endParaRPr kumimoji="0" lang="sk-SK" altLang="sk-SK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6" name="Zástupný symbol obsahu 5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463674514"/>
              </p:ext>
            </p:extLst>
          </p:nvPr>
        </p:nvGraphicFramePr>
        <p:xfrm>
          <a:off x="296778" y="1252850"/>
          <a:ext cx="11598443" cy="2641473"/>
        </p:xfrm>
        <a:graphic>
          <a:graphicData uri="http://schemas.openxmlformats.org/drawingml/2006/table">
            <a:tbl>
              <a:tblPr firstRow="1" firstCol="1" bandRow="1" bandCol="1">
                <a:tableStyleId>{7DF18680-E054-41AD-8BC1-D1AEF772440D}</a:tableStyleId>
              </a:tblPr>
              <a:tblGrid>
                <a:gridCol w="436542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31554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48183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72818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353727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353727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208140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 b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Povinné predmety</a:t>
                      </a:r>
                      <a:endParaRPr lang="sk-SK" sz="1800" b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954" marR="55954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 b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ECTS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 b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Kredit</a:t>
                      </a:r>
                      <a:endParaRPr lang="sk-SK" sz="1800" b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954" marR="55954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 b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Rozsah</a:t>
                      </a:r>
                      <a:endParaRPr lang="sk-SK" sz="1800" b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954" marR="55954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 b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Forma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 b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ukončenia</a:t>
                      </a:r>
                      <a:endParaRPr lang="sk-SK" sz="1800" b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954" marR="55954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 b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Odporúčaný </a:t>
                      </a:r>
                      <a:endParaRPr lang="sk-SK" sz="1800" b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954" marR="55954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08140">
                <a:tc v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 b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rok</a:t>
                      </a:r>
                      <a:endParaRPr lang="sk-SK" sz="1800" b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954" marR="55954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 b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semester</a:t>
                      </a:r>
                      <a:endParaRPr lang="sk-SK" sz="1800" b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954" marR="55954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2045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 b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Úvodná hospitačná prax v MŠ a ŠK</a:t>
                      </a:r>
                      <a:endParaRPr lang="sk-SK" sz="1800" b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954" marR="55954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 b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sk-SK" sz="1800" b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954" marR="55954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 b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</a:t>
                      </a:r>
                      <a:endParaRPr lang="sk-SK" sz="1800" b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954" marR="55954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 b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sk-SK" sz="1800" b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954" marR="55954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 b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sk-SK" sz="1800" b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954" marR="55954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 b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</a:t>
                      </a:r>
                      <a:endParaRPr lang="sk-SK" sz="1800" b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954" marR="55954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1235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 b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Hospitačno-asistentská prax v MŠ </a:t>
                      </a:r>
                      <a:endParaRPr lang="sk-SK" sz="1800" b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954" marR="55954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 b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sk-SK" sz="1800" b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954" marR="55954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 b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  <a:endParaRPr lang="sk-SK" sz="1800" b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954" marR="55954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 b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sk-SK" sz="1800" b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954" marR="55954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 b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sk-SK" sz="1800" b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954" marR="55954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 b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</a:t>
                      </a:r>
                      <a:endParaRPr lang="sk-SK" sz="1800" b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954" marR="55954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2045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 b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Pedagogická prax v škole prírody</a:t>
                      </a:r>
                      <a:endParaRPr lang="sk-SK" sz="1800" b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954" marR="55954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 b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sk-SK" sz="1800" b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954" marR="55954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 b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  <a:endParaRPr lang="sk-SK" sz="1800" b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954" marR="55954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 b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sk-SK" sz="1800" b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954" marR="55954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 b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sk-SK" sz="1800" b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954" marR="55954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 b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</a:t>
                      </a:r>
                      <a:endParaRPr lang="sk-SK" sz="1800" b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954" marR="55954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162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 b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Hospitačno-asistentská prax v ŠK a 1. ročníku ZŠ</a:t>
                      </a:r>
                      <a:endParaRPr lang="sk-SK" sz="1800" b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954" marR="55954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 b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sk-SK" sz="1800" b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954" marR="55954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 b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  <a:endParaRPr lang="sk-SK" sz="1800" b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954" marR="55954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 b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sk-SK" sz="1800" b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954" marR="55954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 b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sk-SK" sz="1800" b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954" marR="55954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 b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</a:t>
                      </a:r>
                      <a:endParaRPr lang="sk-SK" sz="1800" b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954" marR="55954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2045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 b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Výstupová pedagogická prax v MŠ a ŠK</a:t>
                      </a:r>
                      <a:endParaRPr lang="sk-SK" sz="1800" b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954" marR="55954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 b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sk-SK" sz="1800" b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954" marR="55954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 b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</a:t>
                      </a:r>
                      <a:endParaRPr lang="sk-SK" sz="1800" b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954" marR="55954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 b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sk-SK" sz="1800" b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954" marR="55954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 b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sk-SK" sz="1800" b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954" marR="55954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 b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</a:t>
                      </a:r>
                      <a:endParaRPr lang="sk-SK" sz="1800" b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954" marR="55954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081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 b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Počet kreditov spolu</a:t>
                      </a:r>
                      <a:endParaRPr lang="sk-SK" sz="1800" b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954" marR="55954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 b="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lang="sk-SK" sz="1800" b="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954" marR="55954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sk-SK" sz="1800" b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954" marR="55954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sk-SK" sz="1800" b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954" marR="55954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sk-SK" sz="18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954" marR="55954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sk-SK" sz="18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5954" marR="55954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12" name="Zástupný symbol textu 4"/>
          <p:cNvSpPr>
            <a:spLocks noGrp="1"/>
          </p:cNvSpPr>
          <p:nvPr>
            <p:ph type="body" idx="1"/>
          </p:nvPr>
        </p:nvSpPr>
        <p:spPr>
          <a:xfrm>
            <a:off x="288757" y="3704901"/>
            <a:ext cx="4649783" cy="823912"/>
          </a:xfrm>
        </p:spPr>
        <p:txBody>
          <a:bodyPr/>
          <a:lstStyle/>
          <a:p>
            <a:r>
              <a:rPr lang="sk-SK" sz="1800" b="1" dirty="0" smtClean="0">
                <a:solidFill>
                  <a:srgbClr val="FF0000"/>
                </a:solidFill>
              </a:rPr>
              <a:t>Nový model</a:t>
            </a:r>
            <a:endParaRPr lang="sk-SK" sz="1800" b="1" dirty="0">
              <a:solidFill>
                <a:srgbClr val="FF0000"/>
              </a:solidFill>
            </a:endParaRPr>
          </a:p>
          <a:p>
            <a:endParaRPr lang="sk-SK" dirty="0">
              <a:solidFill>
                <a:srgbClr val="FF0000"/>
              </a:solidFill>
            </a:endParaRPr>
          </a:p>
        </p:txBody>
      </p:sp>
      <p:graphicFrame>
        <p:nvGraphicFramePr>
          <p:cNvPr id="8" name="Tabuľk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0672087"/>
              </p:ext>
            </p:extLst>
          </p:nvPr>
        </p:nvGraphicFramePr>
        <p:xfrm>
          <a:off x="288759" y="4007511"/>
          <a:ext cx="11606462" cy="267417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0736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5753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96949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15818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05140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862474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235991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Povinne voliteľné predmety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(pedagogická prax)</a:t>
                      </a:r>
                      <a:endParaRPr lang="sk-SK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ECTS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kredit</a:t>
                      </a:r>
                      <a:endParaRPr lang="sk-SK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6223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400" dirty="0">
                          <a:effectLst/>
                        </a:rPr>
                        <a:t>Rozsah</a:t>
                      </a:r>
                      <a:endParaRPr lang="sk-SK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</a:rPr>
                        <a:t>Forma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</a:rPr>
                        <a:t>ukončenia</a:t>
                      </a:r>
                      <a:endParaRPr lang="sk-SK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</a:rPr>
                        <a:t>Odporučený rok</a:t>
                      </a:r>
                      <a:endParaRPr lang="sk-SK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47256">
                <a:tc v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</a:rPr>
                        <a:t>Štúdia</a:t>
                      </a:r>
                      <a:endParaRPr lang="sk-SK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</a:rPr>
                        <a:t>semester</a:t>
                      </a:r>
                      <a:endParaRPr lang="sk-SK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8324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sk-SK" sz="2000" dirty="0">
                          <a:effectLst/>
                        </a:rPr>
                        <a:t>Pedagogická prax I.</a:t>
                      </a:r>
                      <a:endParaRPr lang="sk-SK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sk-SK" sz="2000" dirty="0">
                          <a:effectLst/>
                        </a:rPr>
                        <a:t>2</a:t>
                      </a:r>
                      <a:endParaRPr lang="sk-SK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sk-SK" dirty="0"/>
                        <a:t>40 (30+10)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sk-SK" dirty="0"/>
                        <a:t>(30 hodín asistentská činnosť </a:t>
                      </a:r>
                      <a:r>
                        <a:rPr lang="sk-SK" dirty="0" smtClean="0"/>
                        <a:t>+10 rozbor</a:t>
                      </a:r>
                      <a:r>
                        <a:rPr lang="sk-SK" dirty="0"/>
                        <a:t>)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sk-SK" sz="1600" dirty="0">
                          <a:effectLst/>
                        </a:rPr>
                        <a:t>A</a:t>
                      </a:r>
                      <a:endParaRPr lang="sk-SK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sk-SK" sz="1600">
                          <a:effectLst/>
                        </a:rPr>
                        <a:t>1</a:t>
                      </a:r>
                      <a:endParaRPr lang="sk-SK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sk-SK" sz="1600">
                          <a:effectLst/>
                        </a:rPr>
                        <a:t> L</a:t>
                      </a:r>
                      <a:endParaRPr lang="sk-SK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8324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sk-SK" sz="2000" dirty="0">
                          <a:effectLst/>
                        </a:rPr>
                        <a:t>Pedagogická prax II.</a:t>
                      </a:r>
                      <a:endParaRPr lang="sk-SK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sk-SK" sz="2000">
                          <a:effectLst/>
                        </a:rPr>
                        <a:t>2</a:t>
                      </a:r>
                      <a:endParaRPr lang="sk-SK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sk-SK" dirty="0"/>
                        <a:t>40 (30+10</a:t>
                      </a:r>
                      <a:r>
                        <a:rPr lang="sk-SK" dirty="0" smtClean="0"/>
                        <a:t>)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sk-SK" dirty="0" smtClean="0"/>
                        <a:t>(</a:t>
                      </a:r>
                      <a:r>
                        <a:rPr lang="sk-SK" dirty="0"/>
                        <a:t>30 hodín asistentská činnosť </a:t>
                      </a:r>
                      <a:r>
                        <a:rPr lang="sk-SK" dirty="0" smtClean="0"/>
                        <a:t>+10 rozbor</a:t>
                      </a:r>
                      <a:r>
                        <a:rPr lang="sk-SK" dirty="0"/>
                        <a:t>)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sk-SK" sz="1600" dirty="0">
                          <a:effectLst/>
                        </a:rPr>
                        <a:t>A</a:t>
                      </a:r>
                      <a:endParaRPr lang="sk-SK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sk-SK" sz="1600" dirty="0">
                          <a:effectLst/>
                        </a:rPr>
                        <a:t>2</a:t>
                      </a:r>
                      <a:endParaRPr lang="sk-SK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sk-SK" sz="1600">
                          <a:effectLst/>
                        </a:rPr>
                        <a:t> Z, L</a:t>
                      </a:r>
                      <a:endParaRPr lang="sk-SK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8324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sk-SK" sz="2000" dirty="0">
                          <a:effectLst/>
                        </a:rPr>
                        <a:t>Pedagogická prax III. </a:t>
                      </a:r>
                      <a:endParaRPr lang="sk-SK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sk-SK" sz="2000">
                          <a:effectLst/>
                        </a:rPr>
                        <a:t>2</a:t>
                      </a:r>
                      <a:endParaRPr lang="sk-SK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sk-SK" dirty="0"/>
                        <a:t>40 (30+10)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sk-SK" dirty="0"/>
                        <a:t>(30 hodín asistentská činnosť </a:t>
                      </a:r>
                      <a:r>
                        <a:rPr lang="sk-SK" dirty="0" smtClean="0"/>
                        <a:t>+10 rozbor</a:t>
                      </a:r>
                      <a:r>
                        <a:rPr lang="sk-SK" dirty="0"/>
                        <a:t>)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sk-SK" sz="1600" dirty="0">
                          <a:effectLst/>
                        </a:rPr>
                        <a:t>A</a:t>
                      </a:r>
                      <a:endParaRPr lang="sk-SK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sk-SK" sz="1600" dirty="0">
                          <a:effectLst/>
                        </a:rPr>
                        <a:t>3</a:t>
                      </a:r>
                      <a:endParaRPr lang="sk-SK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sk-SK" sz="1600" dirty="0">
                          <a:effectLst/>
                        </a:rPr>
                        <a:t>Z, L</a:t>
                      </a:r>
                      <a:endParaRPr lang="sk-SK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4725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sk-SK" sz="2000" dirty="0">
                          <a:effectLst/>
                        </a:rPr>
                        <a:t>Počet kreditov spolu</a:t>
                      </a:r>
                      <a:endParaRPr lang="sk-SK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sk-SK" sz="2000" dirty="0">
                          <a:solidFill>
                            <a:srgbClr val="FF0000"/>
                          </a:solidFill>
                          <a:effectLst/>
                        </a:rPr>
                        <a:t>4</a:t>
                      </a:r>
                      <a:r>
                        <a:rPr lang="sk-SK" sz="2000" dirty="0">
                          <a:effectLst/>
                        </a:rPr>
                        <a:t> </a:t>
                      </a:r>
                      <a:endParaRPr lang="sk-SK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sk-SK" dirty="0"/>
                        <a:t>120h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sk-SK" sz="1600" dirty="0">
                          <a:effectLst/>
                        </a:rPr>
                        <a:t> </a:t>
                      </a:r>
                      <a:endParaRPr lang="sk-SK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sk-SK" sz="1600" dirty="0">
                          <a:effectLst/>
                        </a:rPr>
                        <a:t> </a:t>
                      </a:r>
                      <a:endParaRPr lang="sk-SK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sk-SK" sz="1600" dirty="0">
                          <a:effectLst/>
                        </a:rPr>
                        <a:t> </a:t>
                      </a:r>
                      <a:endParaRPr lang="sk-SK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41804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äty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SK-x-UKF</a:t>
            </a:r>
            <a:endParaRPr lang="en-US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1141410" y="465221"/>
            <a:ext cx="10216401" cy="6128083"/>
          </a:xfrm>
        </p:spPr>
        <p:txBody>
          <a:bodyPr>
            <a:noAutofit/>
          </a:bodyPr>
          <a:lstStyle/>
          <a:p>
            <a:r>
              <a:rPr lang="sk-SK" sz="32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Zaradením daného bloku predmetov dôjde k navýšeniu pedagogickej praxe o 120h, </a:t>
            </a:r>
            <a:r>
              <a:rPr lang="sk-SK" sz="3200" dirty="0" err="1">
                <a:solidFill>
                  <a:schemeClr val="bg2">
                    <a:lumMod val="60000"/>
                    <a:lumOff val="40000"/>
                  </a:schemeClr>
                </a:solidFill>
              </a:rPr>
              <a:t>t.j</a:t>
            </a:r>
            <a:r>
              <a:rPr lang="sk-SK" sz="32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. z existujúcich 140h bude celkový objem praxe predstavovať 260 hodín pedagogickej praxe</a:t>
            </a:r>
          </a:p>
        </p:txBody>
      </p:sp>
    </p:spTree>
    <p:extLst>
      <p:ext uri="{BB962C8B-B14F-4D97-AF65-F5344CB8AC3E}">
        <p14:creationId xmlns:p14="http://schemas.microsoft.com/office/powerpoint/2010/main" val="2901845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288758" y="74066"/>
            <a:ext cx="11036968" cy="1477961"/>
          </a:xfrm>
        </p:spPr>
        <p:txBody>
          <a:bodyPr>
            <a:noAutofit/>
          </a:bodyPr>
          <a:lstStyle/>
          <a:p>
            <a:r>
              <a:rPr lang="sk-SK" sz="2400" b="1" dirty="0">
                <a:solidFill>
                  <a:schemeClr val="bg1"/>
                </a:solidFill>
              </a:rPr>
              <a:t>Konkretizácia zaradenia nových typov praxe v študijnom </a:t>
            </a:r>
            <a:r>
              <a:rPr lang="sk-SK" sz="2400" b="1" dirty="0" smtClean="0">
                <a:solidFill>
                  <a:schemeClr val="bg1"/>
                </a:solidFill>
              </a:rPr>
              <a:t>pláne </a:t>
            </a:r>
            <a:r>
              <a:rPr lang="sk-SK" sz="2400" b="1" dirty="0" smtClean="0">
                <a:solidFill>
                  <a:srgbClr val="FF0000"/>
                </a:solidFill>
              </a:rPr>
              <a:t>program UPV  </a:t>
            </a:r>
            <a:r>
              <a:rPr lang="sk-SK" sz="2400" b="1" dirty="0" smtClean="0">
                <a:solidFill>
                  <a:schemeClr val="bg1"/>
                </a:solidFill>
              </a:rPr>
              <a:t>2</a:t>
            </a:r>
            <a:r>
              <a:rPr lang="sk-SK" sz="2400" b="1" dirty="0" smtClean="0">
                <a:solidFill>
                  <a:srgbClr val="FF0000"/>
                </a:solidFill>
              </a:rPr>
              <a:t> </a:t>
            </a:r>
            <a:r>
              <a:rPr lang="sk-SK" sz="2400" dirty="0" smtClean="0">
                <a:solidFill>
                  <a:schemeClr val="bg1"/>
                </a:solidFill>
              </a:rPr>
              <a:t>stupeň </a:t>
            </a:r>
            <a:r>
              <a:rPr lang="sk-SK" sz="2400" dirty="0">
                <a:solidFill>
                  <a:schemeClr val="bg1"/>
                </a:solidFill>
              </a:rPr>
              <a:t>VŠ vzdelania, denná forma </a:t>
            </a:r>
            <a:r>
              <a:rPr lang="sk-SK" sz="2400" dirty="0" smtClean="0">
                <a:solidFill>
                  <a:schemeClr val="bg1"/>
                </a:solidFill>
              </a:rPr>
              <a:t>štúdia</a:t>
            </a:r>
            <a:r>
              <a:rPr lang="sk-SK" sz="2400" dirty="0">
                <a:solidFill>
                  <a:schemeClr val="bg1"/>
                </a:solidFill>
              </a:rPr>
              <a:t/>
            </a:r>
            <a:br>
              <a:rPr lang="sk-SK" sz="2400" dirty="0">
                <a:solidFill>
                  <a:schemeClr val="bg1"/>
                </a:solidFill>
              </a:rPr>
            </a:br>
            <a:endParaRPr lang="sk-SK" sz="2400" dirty="0">
              <a:solidFill>
                <a:srgbClr val="FF0000"/>
              </a:solidFill>
            </a:endParaRPr>
          </a:p>
        </p:txBody>
      </p:sp>
      <p:sp>
        <p:nvSpPr>
          <p:cNvPr id="5" name="Zástupný symbol textu 4"/>
          <p:cNvSpPr>
            <a:spLocks noGrp="1"/>
          </p:cNvSpPr>
          <p:nvPr>
            <p:ph type="body" idx="1"/>
          </p:nvPr>
        </p:nvSpPr>
        <p:spPr>
          <a:xfrm>
            <a:off x="288758" y="869030"/>
            <a:ext cx="4649783" cy="823912"/>
          </a:xfrm>
        </p:spPr>
        <p:txBody>
          <a:bodyPr/>
          <a:lstStyle/>
          <a:p>
            <a:r>
              <a:rPr lang="sk-SK" sz="1800" b="1" dirty="0">
                <a:solidFill>
                  <a:srgbClr val="FF0000"/>
                </a:solidFill>
              </a:rPr>
              <a:t>Aktuálny rozsah</a:t>
            </a:r>
          </a:p>
          <a:p>
            <a:endParaRPr lang="sk-SK" dirty="0">
              <a:solidFill>
                <a:srgbClr val="FF0000"/>
              </a:solidFill>
            </a:endParaRPr>
          </a:p>
        </p:txBody>
      </p:sp>
      <p:sp>
        <p:nvSpPr>
          <p:cNvPr id="2" name="Zástupný symbol päty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SK-x-UKF</a:t>
            </a:r>
            <a:endParaRPr lang="en-US" dirty="0"/>
          </a:p>
        </p:txBody>
      </p:sp>
      <p:sp>
        <p:nvSpPr>
          <p:cNvPr id="13" name="Rectangle 1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152352" rIns="91440" bIns="0" numCol="1" anchor="ctr" anchorCtr="0" compatLnSpc="1">
            <a:prstTxWarp prst="textNoShape">
              <a:avLst/>
            </a:prstTxWarp>
            <a:spAutoFit/>
          </a:bodyPr>
          <a:lstStyle>
            <a:lvl1pPr indent="61913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6191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14500" algn="l"/>
              </a:tabLst>
            </a:pPr>
            <a:r>
              <a:rPr kumimoji="0" lang="sk-SK" altLang="sk-SK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Blok povinne voliteľných predmetov</a:t>
            </a:r>
            <a:endParaRPr kumimoji="0" lang="sk-SK" altLang="sk-SK" sz="1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6191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14500" algn="l"/>
              </a:tabLst>
            </a:pPr>
            <a:endParaRPr kumimoji="0" lang="sk-SK" altLang="sk-SK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2252579" y="578961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152352" rIns="91440" bIns="38088" numCol="1" anchor="ctr" anchorCtr="0" compatLnSpc="1">
            <a:prstTxWarp prst="textNoShape">
              <a:avLst/>
            </a:prstTxWarp>
            <a:spAutoFit/>
          </a:bodyPr>
          <a:lstStyle>
            <a:lvl1pPr indent="61913" eaLnBrk="0" fontAlgn="base" hangingPunct="0">
              <a:spcBef>
                <a:spcPct val="0"/>
              </a:spcBef>
              <a:spcAft>
                <a:spcPct val="0"/>
              </a:spcAft>
              <a:tabLst>
                <a:tab pos="1422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1422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1422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1422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1422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1422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1422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1422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1422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6191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422400" algn="l"/>
              </a:tabLst>
            </a:pPr>
            <a:r>
              <a:rPr kumimoji="0" lang="sk-SK" altLang="sk-SK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Blok voliteľných predmetov </a:t>
            </a:r>
            <a:endParaRPr kumimoji="0" lang="sk-SK" altLang="sk-SK" sz="1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6191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422400" algn="l"/>
              </a:tabLst>
            </a:pPr>
            <a:endParaRPr kumimoji="0" lang="sk-SK" altLang="sk-SK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Zástupný symbol textu 4"/>
          <p:cNvSpPr>
            <a:spLocks noGrp="1"/>
          </p:cNvSpPr>
          <p:nvPr>
            <p:ph type="body" idx="1"/>
          </p:nvPr>
        </p:nvSpPr>
        <p:spPr>
          <a:xfrm>
            <a:off x="288757" y="3704901"/>
            <a:ext cx="4649783" cy="823912"/>
          </a:xfrm>
        </p:spPr>
        <p:txBody>
          <a:bodyPr/>
          <a:lstStyle/>
          <a:p>
            <a:r>
              <a:rPr lang="sk-SK" sz="1800" b="1" dirty="0" smtClean="0">
                <a:solidFill>
                  <a:srgbClr val="FF0000"/>
                </a:solidFill>
              </a:rPr>
              <a:t>Nový model</a:t>
            </a:r>
            <a:endParaRPr lang="sk-SK" sz="1800" b="1" dirty="0">
              <a:solidFill>
                <a:srgbClr val="FF0000"/>
              </a:solidFill>
            </a:endParaRPr>
          </a:p>
          <a:p>
            <a:endParaRPr lang="sk-SK" dirty="0">
              <a:solidFill>
                <a:srgbClr val="FF0000"/>
              </a:solidFill>
            </a:endParaRPr>
          </a:p>
        </p:txBody>
      </p:sp>
      <p:graphicFrame>
        <p:nvGraphicFramePr>
          <p:cNvPr id="7" name="Zástupný symbol obsahu 6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36383705"/>
              </p:ext>
            </p:extLst>
          </p:nvPr>
        </p:nvGraphicFramePr>
        <p:xfrm>
          <a:off x="348912" y="1206438"/>
          <a:ext cx="11546310" cy="2384633"/>
        </p:xfrm>
        <a:graphic>
          <a:graphicData uri="http://schemas.openxmlformats.org/drawingml/2006/table">
            <a:tbl>
              <a:tblPr firstRow="1" firstCol="1" bandRow="1" bandCol="1">
                <a:tableStyleId>{2D5ABB26-0587-4C30-8999-92F81FD0307C}</a:tableStyleId>
              </a:tblPr>
              <a:tblGrid>
                <a:gridCol w="412683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31657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41997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65524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513841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513841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229288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solidFill>
                            <a:schemeClr val="bg1"/>
                          </a:solidFill>
                          <a:effectLst/>
                        </a:rPr>
                        <a:t>Povinné predmety</a:t>
                      </a:r>
                      <a:endParaRPr lang="sk-SK" sz="1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221" marR="54221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solidFill>
                            <a:schemeClr val="bg1"/>
                          </a:solidFill>
                          <a:effectLst/>
                        </a:rPr>
                        <a:t>ECTS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solidFill>
                            <a:schemeClr val="bg1"/>
                          </a:solidFill>
                          <a:effectLst/>
                        </a:rPr>
                        <a:t>Kredit</a:t>
                      </a:r>
                      <a:endParaRPr lang="sk-SK" sz="1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221" marR="54221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solidFill>
                            <a:schemeClr val="bg1"/>
                          </a:solidFill>
                          <a:effectLst/>
                        </a:rPr>
                        <a:t>Rozsah</a:t>
                      </a:r>
                      <a:endParaRPr lang="sk-SK" sz="1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221" marR="54221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solidFill>
                            <a:schemeClr val="bg1"/>
                          </a:solidFill>
                          <a:effectLst/>
                        </a:rPr>
                        <a:t>Forma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solidFill>
                            <a:schemeClr val="bg1"/>
                          </a:solidFill>
                          <a:effectLst/>
                        </a:rPr>
                        <a:t>ukončenia</a:t>
                      </a:r>
                      <a:endParaRPr lang="sk-SK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221" marR="54221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solidFill>
                            <a:schemeClr val="bg1"/>
                          </a:solidFill>
                          <a:effectLst/>
                        </a:rPr>
                        <a:t>Odporúčaný </a:t>
                      </a:r>
                      <a:endParaRPr lang="sk-SK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221" marR="54221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29288">
                <a:tc v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solidFill>
                            <a:schemeClr val="bg1"/>
                          </a:solidFill>
                          <a:effectLst/>
                        </a:rPr>
                        <a:t>rok</a:t>
                      </a:r>
                      <a:endParaRPr lang="sk-SK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221" marR="54221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solidFill>
                            <a:schemeClr val="bg1"/>
                          </a:solidFill>
                          <a:effectLst/>
                        </a:rPr>
                        <a:t>semester</a:t>
                      </a:r>
                      <a:endParaRPr lang="sk-SK" sz="1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221" marR="54221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2928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solidFill>
                            <a:schemeClr val="bg1"/>
                          </a:solidFill>
                          <a:effectLst/>
                        </a:rPr>
                        <a:t>Hospitačno-asistentská prax </a:t>
                      </a:r>
                      <a:endParaRPr lang="sk-SK" sz="1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221" marR="54221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endParaRPr lang="sk-SK" sz="1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221" marR="54221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solidFill>
                            <a:schemeClr val="bg1"/>
                          </a:solidFill>
                          <a:effectLst/>
                        </a:rPr>
                        <a:t>20</a:t>
                      </a:r>
                      <a:endParaRPr lang="sk-SK" sz="1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221" marR="54221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solidFill>
                            <a:schemeClr val="bg1"/>
                          </a:solidFill>
                          <a:effectLst/>
                        </a:rPr>
                        <a:t>A</a:t>
                      </a:r>
                      <a:endParaRPr lang="sk-SK" sz="1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221" marR="54221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solidFill>
                            <a:schemeClr val="bg1"/>
                          </a:solidFill>
                          <a:effectLst/>
                        </a:rPr>
                        <a:t>1</a:t>
                      </a:r>
                      <a:endParaRPr lang="sk-SK" sz="1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221" marR="54221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solidFill>
                            <a:schemeClr val="bg1"/>
                          </a:solidFill>
                          <a:effectLst/>
                        </a:rPr>
                        <a:t>Z</a:t>
                      </a:r>
                      <a:endParaRPr lang="sk-SK" sz="1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221" marR="54221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5857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solidFill>
                            <a:schemeClr val="bg1"/>
                          </a:solidFill>
                          <a:effectLst/>
                        </a:rPr>
                        <a:t>Odborná pedagogická prax – výstupová I. </a:t>
                      </a:r>
                      <a:endParaRPr lang="sk-SK" sz="1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221" marR="54221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endParaRPr lang="sk-SK" sz="1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221" marR="54221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solidFill>
                            <a:schemeClr val="bg1"/>
                          </a:solidFill>
                          <a:effectLst/>
                        </a:rPr>
                        <a:t>40</a:t>
                      </a:r>
                      <a:endParaRPr lang="sk-SK" sz="1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221" marR="54221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solidFill>
                            <a:schemeClr val="bg1"/>
                          </a:solidFill>
                          <a:effectLst/>
                        </a:rPr>
                        <a:t>A</a:t>
                      </a:r>
                      <a:endParaRPr lang="sk-SK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221" marR="54221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solidFill>
                            <a:schemeClr val="bg1"/>
                          </a:solidFill>
                          <a:effectLst/>
                        </a:rPr>
                        <a:t>1</a:t>
                      </a:r>
                      <a:endParaRPr lang="sk-SK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221" marR="54221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solidFill>
                            <a:schemeClr val="bg1"/>
                          </a:solidFill>
                          <a:effectLst/>
                        </a:rPr>
                        <a:t>L</a:t>
                      </a:r>
                      <a:endParaRPr lang="sk-SK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221" marR="54221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5857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solidFill>
                            <a:schemeClr val="bg1"/>
                          </a:solidFill>
                          <a:effectLst/>
                        </a:rPr>
                        <a:t>Odborná pedagogická prax – výstupová II.</a:t>
                      </a:r>
                      <a:endParaRPr lang="sk-SK" sz="1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221" marR="54221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endParaRPr lang="sk-SK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221" marR="54221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solidFill>
                            <a:schemeClr val="bg1"/>
                          </a:solidFill>
                          <a:effectLst/>
                        </a:rPr>
                        <a:t>20</a:t>
                      </a:r>
                      <a:endParaRPr lang="sk-SK" sz="1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221" marR="54221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solidFill>
                            <a:schemeClr val="bg1"/>
                          </a:solidFill>
                          <a:effectLst/>
                        </a:rPr>
                        <a:t>A</a:t>
                      </a:r>
                      <a:endParaRPr lang="sk-SK" sz="1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221" marR="54221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endParaRPr lang="sk-SK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221" marR="54221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solidFill>
                            <a:schemeClr val="bg1"/>
                          </a:solidFill>
                          <a:effectLst/>
                        </a:rPr>
                        <a:t>Z</a:t>
                      </a:r>
                      <a:endParaRPr lang="sk-SK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221" marR="54221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2928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solidFill>
                            <a:schemeClr val="bg1"/>
                          </a:solidFill>
                          <a:effectLst/>
                        </a:rPr>
                        <a:t>Súvislá pedagogická prax</a:t>
                      </a:r>
                      <a:endParaRPr lang="sk-SK" sz="1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221" marR="54221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solidFill>
                            <a:schemeClr val="bg1"/>
                          </a:solidFill>
                          <a:effectLst/>
                        </a:rPr>
                        <a:t>4</a:t>
                      </a:r>
                      <a:endParaRPr lang="sk-SK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221" marR="54221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solidFill>
                            <a:schemeClr val="bg1"/>
                          </a:solidFill>
                          <a:effectLst/>
                        </a:rPr>
                        <a:t>100</a:t>
                      </a:r>
                      <a:endParaRPr lang="sk-SK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221" marR="54221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solidFill>
                            <a:schemeClr val="bg1"/>
                          </a:solidFill>
                          <a:effectLst/>
                        </a:rPr>
                        <a:t>A</a:t>
                      </a:r>
                      <a:endParaRPr lang="sk-SK" sz="1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221" marR="54221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endParaRPr lang="sk-SK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221" marR="54221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solidFill>
                            <a:schemeClr val="bg1"/>
                          </a:solidFill>
                          <a:effectLst/>
                        </a:rPr>
                        <a:t>L</a:t>
                      </a:r>
                      <a:endParaRPr lang="sk-SK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221" marR="54221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2928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solidFill>
                            <a:schemeClr val="bg1"/>
                          </a:solidFill>
                          <a:effectLst/>
                        </a:rPr>
                        <a:t>Počet kreditov spolu</a:t>
                      </a:r>
                      <a:endParaRPr lang="sk-SK" sz="1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221" marR="54221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solidFill>
                            <a:srgbClr val="FF0000"/>
                          </a:solidFill>
                          <a:effectLst/>
                        </a:rPr>
                        <a:t>10</a:t>
                      </a:r>
                      <a:endParaRPr lang="sk-SK" sz="18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221" marR="54221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sk-SK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221" marR="54221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sk-SK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221" marR="54221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sk-SK" sz="1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221" marR="54221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sk-SK" sz="1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221" marR="54221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graphicFrame>
        <p:nvGraphicFramePr>
          <p:cNvPr id="9" name="Tabuľk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9053658"/>
              </p:ext>
            </p:extLst>
          </p:nvPr>
        </p:nvGraphicFramePr>
        <p:xfrm>
          <a:off x="348912" y="4060396"/>
          <a:ext cx="11546309" cy="261420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08999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5846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60458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20112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396067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396067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261076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</a:rPr>
                        <a:t>Povinne voliteľné predmety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</a:rPr>
                        <a:t>(pedagogická prax)</a:t>
                      </a:r>
                      <a:endParaRPr lang="sk-SK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</a:rPr>
                        <a:t>ECTS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</a:rPr>
                        <a:t>kredit</a:t>
                      </a:r>
                      <a:endParaRPr lang="sk-SK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6223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</a:rPr>
                        <a:t>Rozsah</a:t>
                      </a:r>
                      <a:endParaRPr lang="sk-SK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</a:rPr>
                        <a:t>Forma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</a:rPr>
                        <a:t>ukončenia</a:t>
                      </a:r>
                      <a:endParaRPr lang="sk-SK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</a:rPr>
                        <a:t>Odporučený rok</a:t>
                      </a:r>
                      <a:endParaRPr lang="sk-SK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98654">
                <a:tc v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</a:rPr>
                        <a:t>Štúdia</a:t>
                      </a:r>
                      <a:endParaRPr lang="sk-SK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</a:rPr>
                        <a:t>semester</a:t>
                      </a:r>
                      <a:endParaRPr lang="sk-SK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80815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sk-SK" sz="1600" dirty="0" smtClean="0">
                          <a:effectLst/>
                        </a:rPr>
                        <a:t>Výučbovo-asistentská </a:t>
                      </a:r>
                      <a:r>
                        <a:rPr lang="sk-SK" sz="1600" dirty="0">
                          <a:effectLst/>
                        </a:rPr>
                        <a:t>prax I. </a:t>
                      </a:r>
                      <a:endParaRPr lang="sk-SK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sk-SK" sz="1600">
                          <a:effectLst/>
                        </a:rPr>
                        <a:t>4</a:t>
                      </a:r>
                      <a:endParaRPr lang="sk-SK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sk-SK" dirty="0"/>
                        <a:t>50 (40+10)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sk-SK" dirty="0"/>
                        <a:t>(40 hodín asistentská a výučbová činnosť </a:t>
                      </a:r>
                      <a:r>
                        <a:rPr lang="sk-SK" dirty="0" smtClean="0"/>
                        <a:t>+10 </a:t>
                      </a:r>
                      <a:r>
                        <a:rPr lang="sk-SK" dirty="0"/>
                        <a:t>hodín rozbor)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sk-SK" sz="1600">
                          <a:effectLst/>
                        </a:rPr>
                        <a:t>A</a:t>
                      </a:r>
                      <a:endParaRPr lang="sk-SK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sk-SK" sz="1600">
                          <a:effectLst/>
                        </a:rPr>
                        <a:t>1</a:t>
                      </a:r>
                      <a:endParaRPr lang="sk-SK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sk-SK" sz="1600">
                          <a:effectLst/>
                        </a:rPr>
                        <a:t>L</a:t>
                      </a:r>
                      <a:endParaRPr lang="sk-SK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80815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sk-SK" sz="1600" dirty="0" smtClean="0">
                          <a:effectLst/>
                        </a:rPr>
                        <a:t>Výučbovo-asistentská </a:t>
                      </a:r>
                      <a:r>
                        <a:rPr lang="sk-SK" sz="1600" dirty="0">
                          <a:effectLst/>
                        </a:rPr>
                        <a:t>prax II.</a:t>
                      </a:r>
                      <a:endParaRPr lang="sk-SK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sk-SK" sz="1600">
                          <a:effectLst/>
                        </a:rPr>
                        <a:t>4</a:t>
                      </a:r>
                      <a:endParaRPr lang="sk-SK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sk-SK" dirty="0"/>
                        <a:t>50 (40+10)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sk-SK" dirty="0"/>
                        <a:t>(40 hodín asistentská a výučbová činnosť </a:t>
                      </a:r>
                      <a:r>
                        <a:rPr lang="sk-SK" dirty="0" smtClean="0"/>
                        <a:t>+10 </a:t>
                      </a:r>
                      <a:r>
                        <a:rPr lang="sk-SK" dirty="0"/>
                        <a:t>hodín rozbor)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sk-SK" sz="1600">
                          <a:effectLst/>
                        </a:rPr>
                        <a:t>A</a:t>
                      </a:r>
                      <a:endParaRPr lang="sk-SK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sk-SK" sz="1600">
                          <a:effectLst/>
                        </a:rPr>
                        <a:t>2</a:t>
                      </a:r>
                      <a:endParaRPr lang="sk-SK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sk-SK" sz="1600">
                          <a:effectLst/>
                        </a:rPr>
                        <a:t>Z,L</a:t>
                      </a:r>
                      <a:endParaRPr lang="sk-SK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6107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sk-SK" sz="1600" dirty="0">
                          <a:effectLst/>
                        </a:rPr>
                        <a:t>Počet kreditov spolu</a:t>
                      </a:r>
                      <a:endParaRPr lang="sk-SK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sk-SK" sz="1600" dirty="0">
                          <a:solidFill>
                            <a:srgbClr val="FF0000"/>
                          </a:solidFill>
                          <a:effectLst/>
                        </a:rPr>
                        <a:t>4</a:t>
                      </a:r>
                      <a:endParaRPr lang="sk-SK" sz="16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sk-SK" dirty="0"/>
                        <a:t>100h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sk-SK" sz="1600">
                          <a:effectLst/>
                        </a:rPr>
                        <a:t> </a:t>
                      </a:r>
                      <a:endParaRPr lang="sk-SK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sk-SK" sz="1600">
                          <a:effectLst/>
                        </a:rPr>
                        <a:t> </a:t>
                      </a:r>
                      <a:endParaRPr lang="sk-SK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sk-SK" sz="1600" dirty="0">
                          <a:effectLst/>
                        </a:rPr>
                        <a:t> </a:t>
                      </a:r>
                      <a:endParaRPr lang="sk-SK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4151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äty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SK-x-UKF</a:t>
            </a:r>
            <a:endParaRPr lang="en-US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1141410" y="465221"/>
            <a:ext cx="10216401" cy="6128083"/>
          </a:xfrm>
        </p:spPr>
        <p:txBody>
          <a:bodyPr>
            <a:noAutofit/>
          </a:bodyPr>
          <a:lstStyle/>
          <a:p>
            <a:r>
              <a:rPr lang="sk-SK" sz="32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Zaradením daného bloku predmetov dôjde k navýšeniu pedagogickej praxe o 100 h, </a:t>
            </a:r>
            <a:r>
              <a:rPr lang="sk-SK" sz="3200" dirty="0" err="1">
                <a:solidFill>
                  <a:schemeClr val="bg2">
                    <a:lumMod val="60000"/>
                    <a:lumOff val="40000"/>
                  </a:schemeClr>
                </a:solidFill>
              </a:rPr>
              <a:t>t.j</a:t>
            </a:r>
            <a:r>
              <a:rPr lang="sk-SK" sz="32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. z existujúcich 180 hodín bude celkový objem praxe predstavovať 280hodín pedagogickej praxe</a:t>
            </a:r>
            <a:r>
              <a:rPr lang="sk-SK" sz="32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.</a:t>
            </a:r>
          </a:p>
          <a:p>
            <a:r>
              <a:rPr lang="sk-SK" sz="3200" dirty="0"/>
              <a:t> </a:t>
            </a:r>
            <a:endParaRPr lang="sk-SK" sz="3200" dirty="0" smtClean="0"/>
          </a:p>
          <a:p>
            <a:r>
              <a:rPr lang="sk-SK" sz="32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Navýšenie </a:t>
            </a:r>
            <a:r>
              <a:rPr lang="sk-SK" sz="32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rozsahu pedagogickej praxe prostredníctvom zavedenia nového typu praxe umožní zvýšiť objem praxe o </a:t>
            </a:r>
            <a:r>
              <a:rPr lang="sk-SK" sz="3200" dirty="0">
                <a:solidFill>
                  <a:srgbClr val="FF0000"/>
                </a:solidFill>
              </a:rPr>
              <a:t>210 hodín v bakalárskom a magisterskom stupni štúdia</a:t>
            </a:r>
            <a:r>
              <a:rPr lang="sk-SK" sz="32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. </a:t>
            </a:r>
          </a:p>
          <a:p>
            <a:endParaRPr lang="sk-SK" sz="3200"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0710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äty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SK-x-UKF</a:t>
            </a:r>
            <a:endParaRPr lang="en-US" dirty="0"/>
          </a:p>
        </p:txBody>
      </p:sp>
      <p:pic>
        <p:nvPicPr>
          <p:cNvPr id="3" name="Obrázo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061" y="497305"/>
            <a:ext cx="11664433" cy="5935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8971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ĺžnik 2"/>
          <p:cNvSpPr/>
          <p:nvPr/>
        </p:nvSpPr>
        <p:spPr>
          <a:xfrm>
            <a:off x="1141411" y="424675"/>
            <a:ext cx="9561095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3200" i="1" dirty="0" smtClean="0">
                <a:solidFill>
                  <a:srgbClr val="FF0000"/>
                </a:solidFill>
              </a:rPr>
              <a:t>Tvorba metodík učitelia pre primárne a </a:t>
            </a:r>
            <a:r>
              <a:rPr lang="sk-SK" sz="3200" i="1" dirty="0" err="1" smtClean="0">
                <a:solidFill>
                  <a:srgbClr val="FF0000"/>
                </a:solidFill>
              </a:rPr>
              <a:t>predprimárne</a:t>
            </a:r>
            <a:r>
              <a:rPr lang="sk-SK" sz="3200" i="1" dirty="0" smtClean="0">
                <a:solidFill>
                  <a:srgbClr val="FF0000"/>
                </a:solidFill>
              </a:rPr>
              <a:t>  vzdelávanie</a:t>
            </a:r>
          </a:p>
          <a:p>
            <a:endParaRPr lang="sk-SK" i="1" dirty="0">
              <a:solidFill>
                <a:srgbClr val="0070C0"/>
              </a:solidFill>
            </a:endParaRPr>
          </a:p>
          <a:p>
            <a:endParaRPr lang="sk-SK" i="1" dirty="0" smtClean="0">
              <a:solidFill>
                <a:srgbClr val="0070C0"/>
              </a:solidFill>
            </a:endParaRPr>
          </a:p>
          <a:p>
            <a:r>
              <a:rPr lang="sk-SK" sz="2500" i="1" dirty="0" smtClean="0">
                <a:solidFill>
                  <a:schemeClr val="bg1"/>
                </a:solidFill>
              </a:rPr>
              <a:t>PF</a:t>
            </a:r>
            <a:r>
              <a:rPr lang="sk-SK" sz="2500" i="1" dirty="0" smtClean="0">
                <a:solidFill>
                  <a:srgbClr val="0070C0"/>
                </a:solidFill>
              </a:rPr>
              <a:t> – metodici programov </a:t>
            </a:r>
          </a:p>
          <a:p>
            <a:r>
              <a:rPr lang="sk-SK" sz="2500" i="1" dirty="0" smtClean="0">
                <a:solidFill>
                  <a:srgbClr val="FF0000"/>
                </a:solidFill>
              </a:rPr>
              <a:t>celkovo 5 metodických materiálov -  9 zamestnancov fakulty.</a:t>
            </a:r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SK-x-UKF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2167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44378" y="-235306"/>
            <a:ext cx="12047621" cy="1478570"/>
          </a:xfrm>
        </p:spPr>
        <p:txBody>
          <a:bodyPr>
            <a:noAutofit/>
          </a:bodyPr>
          <a:lstStyle/>
          <a:p>
            <a:r>
              <a:rPr lang="sk-SK" sz="2200" b="1" dirty="0" smtClean="0">
                <a:solidFill>
                  <a:schemeClr val="bg1"/>
                </a:solidFill>
              </a:rPr>
              <a:t>Predškolská a elementárna pedagogika + učiteľstvo pre primárne vzdelávanie </a:t>
            </a:r>
            <a:r>
              <a:rPr lang="sk-SK" sz="2200" b="1" dirty="0" smtClean="0">
                <a:solidFill>
                  <a:srgbClr val="FF0000"/>
                </a:solidFill>
              </a:rPr>
              <a:t>v MJ</a:t>
            </a:r>
            <a:endParaRPr lang="sk-SK" sz="2200" dirty="0">
              <a:solidFill>
                <a:srgbClr val="FF0000"/>
              </a:solidFill>
            </a:endParaRPr>
          </a:p>
        </p:txBody>
      </p:sp>
      <p:sp>
        <p:nvSpPr>
          <p:cNvPr id="2" name="Zástupný symbol päty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SK-x-UKF</a:t>
            </a:r>
            <a:endParaRPr lang="en-US" dirty="0"/>
          </a:p>
        </p:txBody>
      </p:sp>
      <p:graphicFrame>
        <p:nvGraphicFramePr>
          <p:cNvPr id="6" name="Zástupný symbol obsahu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80089739"/>
              </p:ext>
            </p:extLst>
          </p:nvPr>
        </p:nvGraphicFramePr>
        <p:xfrm>
          <a:off x="272716" y="721896"/>
          <a:ext cx="11678651" cy="612530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1316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66548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2093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</a:rPr>
                        <a:t>Nový typ pedagogickej praxe</a:t>
                      </a:r>
                      <a:endParaRPr lang="sk-SK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293" marR="55293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600">
                          <a:effectLst/>
                        </a:rPr>
                        <a:t>Druh praxe podľa prílohy 6</a:t>
                      </a:r>
                      <a:endParaRPr lang="sk-SK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293" marR="55293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53208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effectLst/>
                        </a:rPr>
                        <a:t>Úvodná asistentská prax v MŠ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effectLst/>
                        </a:rPr>
                        <a:t>Úvodná asistentská prax na ZŠ</a:t>
                      </a:r>
                      <a:endParaRPr lang="sk-SK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293" marR="55293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Times New Roman" panose="02020603050405020304" pitchFamily="18" charset="0"/>
                        <a:buChar char="-"/>
                      </a:pPr>
                      <a:r>
                        <a:rPr lang="sk-SK" sz="1600" dirty="0"/>
                        <a:t>výstupová/výučbová - priebežná, bloková 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/>
                        <a:t>uvedený druh praxe sme zvolili preto, že predmetom nového typu praxe sú asistentské aktivity študenta, v asistentských činnostiach preto reflexia (rozbor) zahrnú spätnú väzbu na sebareflexiu študenta, ale v bezprostrednej konfrontácii so sebareflexiou vlastnej práce cvičného učiteľa. Rozsah praxe a rozsah  vykazovaných hodín rozborov je 30 hodín asistentská činnosť + 10 hodín rozbor.</a:t>
                      </a:r>
                    </a:p>
                  </a:txBody>
                  <a:tcPr marL="55293" marR="55293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77512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effectLst/>
                        </a:rPr>
                        <a:t>Asistentská prax I.</a:t>
                      </a:r>
                      <a:endParaRPr lang="sk-SK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293" marR="55293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Times New Roman" panose="02020603050405020304" pitchFamily="18" charset="0"/>
                        <a:buChar char="-"/>
                      </a:pPr>
                      <a:r>
                        <a:rPr lang="sk-SK" sz="1600" dirty="0"/>
                        <a:t>výstupová/výučbová - priebežná, bloková 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/>
                        <a:t>uvedený druh praxe sme zvolili preto, že predmetom nového typu praxe sú asistentské aktivity študenta a realizácia </a:t>
                      </a:r>
                      <a:r>
                        <a:rPr lang="sk-SK" sz="1600" dirty="0" err="1"/>
                        <a:t>mikrovýstupov</a:t>
                      </a:r>
                      <a:r>
                        <a:rPr lang="sk-SK" sz="1600" dirty="0"/>
                        <a:t> v asistentských činnostiach preto reflexia (rozbor) zahrnú spätnú väzbu na sebareflexiu študenta, ale v bezprostrednej konfrontácii so sebareflexiou vlastnej práce cvičného učiteľa. Rozsah praxe a rozsah  vykazovaných hodín rozborov je 40 hodín asistentská činnosť + 10 hodín rozbor.</a:t>
                      </a:r>
                    </a:p>
                  </a:txBody>
                  <a:tcPr marL="55293" marR="55293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77512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effectLst/>
                        </a:rPr>
                        <a:t>Asistentská prax II.</a:t>
                      </a:r>
                      <a:endParaRPr lang="sk-SK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293" marR="55293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Times New Roman" panose="02020603050405020304" pitchFamily="18" charset="0"/>
                        <a:buChar char="-"/>
                      </a:pPr>
                      <a:r>
                        <a:rPr lang="sk-SK" sz="1600" dirty="0"/>
                        <a:t>výstupová/výučbová - priebežná, bloková 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/>
                        <a:t>uvedený druh praxe sme zvolili preto, že predmetom nového typu praxe sú asistentská aktivity študenta a realizácia </a:t>
                      </a:r>
                      <a:r>
                        <a:rPr lang="sk-SK" sz="1600" dirty="0" err="1"/>
                        <a:t>mikrovýstupov</a:t>
                      </a:r>
                      <a:r>
                        <a:rPr lang="sk-SK" sz="1600" dirty="0"/>
                        <a:t> v asistentských činnostiach preto reflexia (rozbor) zahrnú spätnú väzbu na sebareflexiu študenta, ale v bezprostrednej konfrontácii so sebareflexiou vlastnej práce cvičného učiteľa. Rozsah praxe a rozsah  vykazovaných hodín rozborov je 40 hodín asistentská činnosť + 10 hodín rozbor.</a:t>
                      </a:r>
                    </a:p>
                  </a:txBody>
                  <a:tcPr marL="55293" marR="55293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4834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effectLst/>
                        </a:rPr>
                        <a:t>Dobrovoľnícka prax I.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effectLst/>
                        </a:rPr>
                        <a:t>Dobrovoľnícka prax II.</a:t>
                      </a:r>
                      <a:endParaRPr lang="sk-SK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293" marR="55293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Times New Roman" panose="02020603050405020304" pitchFamily="18" charset="0"/>
                        <a:buChar char="-"/>
                      </a:pPr>
                      <a:r>
                        <a:rPr lang="sk-SK" sz="1600" dirty="0"/>
                        <a:t>výstupová/výučbová - priebežná, bloková 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/>
                        <a:t>Rozsah praxe a rozsah  vykazovaných hodín rozborov je 40 hodín asistentská a výchovno-vzdelávacia činnosť + 10 hodín rozbor.</a:t>
                      </a:r>
                    </a:p>
                  </a:txBody>
                  <a:tcPr marL="55293" marR="55293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04087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288758" y="74066"/>
            <a:ext cx="11036968" cy="1477961"/>
          </a:xfrm>
        </p:spPr>
        <p:txBody>
          <a:bodyPr>
            <a:noAutofit/>
          </a:bodyPr>
          <a:lstStyle/>
          <a:p>
            <a:r>
              <a:rPr lang="sk-SK" sz="2400" b="1" dirty="0">
                <a:solidFill>
                  <a:schemeClr val="bg1"/>
                </a:solidFill>
              </a:rPr>
              <a:t>Konkretizácia zaradenia nových typov praxe v študijnom </a:t>
            </a:r>
            <a:r>
              <a:rPr lang="sk-SK" sz="2400" b="1" dirty="0" smtClean="0">
                <a:solidFill>
                  <a:schemeClr val="bg1"/>
                </a:solidFill>
              </a:rPr>
              <a:t>pláne </a:t>
            </a:r>
            <a:r>
              <a:rPr lang="sk-SK" sz="2400" b="1" dirty="0" smtClean="0">
                <a:solidFill>
                  <a:srgbClr val="FF0000"/>
                </a:solidFill>
              </a:rPr>
              <a:t>program PEP v MJ    </a:t>
            </a:r>
            <a:r>
              <a:rPr lang="sk-SK" sz="2400" dirty="0" smtClean="0">
                <a:solidFill>
                  <a:schemeClr val="bg1"/>
                </a:solidFill>
              </a:rPr>
              <a:t>1 </a:t>
            </a:r>
            <a:r>
              <a:rPr lang="sk-SK" sz="2400" dirty="0">
                <a:solidFill>
                  <a:schemeClr val="bg1"/>
                </a:solidFill>
              </a:rPr>
              <a:t>stupeň VŠ vzdelania, denná forma </a:t>
            </a:r>
            <a:r>
              <a:rPr lang="sk-SK" sz="2400" dirty="0" smtClean="0">
                <a:solidFill>
                  <a:schemeClr val="bg1"/>
                </a:solidFill>
              </a:rPr>
              <a:t>štúdia</a:t>
            </a:r>
            <a:r>
              <a:rPr lang="sk-SK" sz="2400" dirty="0">
                <a:solidFill>
                  <a:schemeClr val="bg1"/>
                </a:solidFill>
              </a:rPr>
              <a:t/>
            </a:r>
            <a:br>
              <a:rPr lang="sk-SK" sz="2400" dirty="0">
                <a:solidFill>
                  <a:schemeClr val="bg1"/>
                </a:solidFill>
              </a:rPr>
            </a:br>
            <a:endParaRPr lang="sk-SK" sz="2400" dirty="0">
              <a:solidFill>
                <a:srgbClr val="FF0000"/>
              </a:solidFill>
            </a:endParaRPr>
          </a:p>
        </p:txBody>
      </p:sp>
      <p:sp>
        <p:nvSpPr>
          <p:cNvPr id="5" name="Zástupný symbol textu 4"/>
          <p:cNvSpPr>
            <a:spLocks noGrp="1"/>
          </p:cNvSpPr>
          <p:nvPr>
            <p:ph type="body" idx="1"/>
          </p:nvPr>
        </p:nvSpPr>
        <p:spPr>
          <a:xfrm>
            <a:off x="288758" y="869030"/>
            <a:ext cx="4649783" cy="823912"/>
          </a:xfrm>
        </p:spPr>
        <p:txBody>
          <a:bodyPr/>
          <a:lstStyle/>
          <a:p>
            <a:r>
              <a:rPr lang="sk-SK" sz="1800" b="1" dirty="0">
                <a:solidFill>
                  <a:srgbClr val="FF0000"/>
                </a:solidFill>
              </a:rPr>
              <a:t>Aktuálny rozsah</a:t>
            </a:r>
          </a:p>
          <a:p>
            <a:endParaRPr lang="sk-SK" dirty="0">
              <a:solidFill>
                <a:srgbClr val="FF0000"/>
              </a:solidFill>
            </a:endParaRPr>
          </a:p>
        </p:txBody>
      </p:sp>
      <p:sp>
        <p:nvSpPr>
          <p:cNvPr id="2" name="Zástupný symbol päty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SK-x-UKF</a:t>
            </a:r>
            <a:endParaRPr lang="en-US" dirty="0"/>
          </a:p>
        </p:txBody>
      </p:sp>
      <p:sp>
        <p:nvSpPr>
          <p:cNvPr id="13" name="Rectangle 1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152352" rIns="91440" bIns="0" numCol="1" anchor="ctr" anchorCtr="0" compatLnSpc="1">
            <a:prstTxWarp prst="textNoShape">
              <a:avLst/>
            </a:prstTxWarp>
            <a:spAutoFit/>
          </a:bodyPr>
          <a:lstStyle>
            <a:lvl1pPr indent="61913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6191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14500" algn="l"/>
              </a:tabLst>
            </a:pPr>
            <a:r>
              <a:rPr kumimoji="0" lang="sk-SK" altLang="sk-SK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Blok povinne voliteľných predmetov</a:t>
            </a:r>
            <a:endParaRPr kumimoji="0" lang="sk-SK" altLang="sk-SK" sz="1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6191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14500" algn="l"/>
              </a:tabLst>
            </a:pPr>
            <a:endParaRPr kumimoji="0" lang="sk-SK" altLang="sk-SK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2252579" y="578961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152352" rIns="91440" bIns="38088" numCol="1" anchor="ctr" anchorCtr="0" compatLnSpc="1">
            <a:prstTxWarp prst="textNoShape">
              <a:avLst/>
            </a:prstTxWarp>
            <a:spAutoFit/>
          </a:bodyPr>
          <a:lstStyle>
            <a:lvl1pPr indent="61913" eaLnBrk="0" fontAlgn="base" hangingPunct="0">
              <a:spcBef>
                <a:spcPct val="0"/>
              </a:spcBef>
              <a:spcAft>
                <a:spcPct val="0"/>
              </a:spcAft>
              <a:tabLst>
                <a:tab pos="1422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1422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1422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1422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1422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1422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1422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1422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1422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6191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422400" algn="l"/>
              </a:tabLst>
            </a:pPr>
            <a:r>
              <a:rPr kumimoji="0" lang="sk-SK" altLang="sk-SK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Blok voliteľných predmetov </a:t>
            </a:r>
            <a:endParaRPr kumimoji="0" lang="sk-SK" altLang="sk-SK" sz="1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6191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422400" algn="l"/>
              </a:tabLst>
            </a:pPr>
            <a:endParaRPr kumimoji="0" lang="sk-SK" altLang="sk-SK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Zástupný symbol textu 4"/>
          <p:cNvSpPr>
            <a:spLocks noGrp="1"/>
          </p:cNvSpPr>
          <p:nvPr>
            <p:ph type="body" idx="1"/>
          </p:nvPr>
        </p:nvSpPr>
        <p:spPr>
          <a:xfrm>
            <a:off x="348912" y="3162167"/>
            <a:ext cx="4649783" cy="823912"/>
          </a:xfrm>
        </p:spPr>
        <p:txBody>
          <a:bodyPr/>
          <a:lstStyle/>
          <a:p>
            <a:r>
              <a:rPr lang="sk-SK" sz="1800" b="1" dirty="0" smtClean="0">
                <a:solidFill>
                  <a:srgbClr val="FF0000"/>
                </a:solidFill>
              </a:rPr>
              <a:t>Nový model</a:t>
            </a:r>
            <a:endParaRPr lang="sk-SK" sz="1800" b="1" dirty="0">
              <a:solidFill>
                <a:srgbClr val="FF0000"/>
              </a:solidFill>
            </a:endParaRPr>
          </a:p>
          <a:p>
            <a:endParaRPr lang="sk-SK" dirty="0">
              <a:solidFill>
                <a:srgbClr val="FF0000"/>
              </a:solidFill>
            </a:endParaRPr>
          </a:p>
        </p:txBody>
      </p:sp>
      <p:graphicFrame>
        <p:nvGraphicFramePr>
          <p:cNvPr id="8" name="Tabuľk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872810"/>
              </p:ext>
            </p:extLst>
          </p:nvPr>
        </p:nvGraphicFramePr>
        <p:xfrm>
          <a:off x="179469" y="3476348"/>
          <a:ext cx="11716754" cy="345499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5776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4101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01672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16919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061391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87067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253950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sk-SK" sz="14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Výberové predmety 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ECTS</a:t>
                      </a:r>
                      <a:endParaRPr lang="sk-SK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kredit</a:t>
                      </a:r>
                      <a:endParaRPr lang="sk-SK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6223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Rozsah</a:t>
                      </a:r>
                      <a:endParaRPr lang="sk-SK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Forma</a:t>
                      </a:r>
                      <a:endParaRPr lang="sk-SK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ukončenia</a:t>
                      </a:r>
                      <a:endParaRPr lang="sk-SK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9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Odporučený rok</a:t>
                      </a:r>
                      <a:endParaRPr lang="sk-SK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66072">
                <a:tc v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Štúdia</a:t>
                      </a:r>
                      <a:endParaRPr lang="sk-SK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semester</a:t>
                      </a:r>
                      <a:endParaRPr lang="sk-SK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7374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Úvodná asistentská prax v MŠ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sk-SK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dirty="0"/>
                        <a:t>40 (30+10)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sk-SK" dirty="0"/>
                        <a:t>(30 hodín asistentská činnosť </a:t>
                      </a:r>
                      <a:r>
                        <a:rPr lang="sk-SK" dirty="0" smtClean="0"/>
                        <a:t>+ 10 </a:t>
                      </a:r>
                      <a:r>
                        <a:rPr lang="sk-SK" dirty="0"/>
                        <a:t>hodín rozbor)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</a:t>
                      </a:r>
                      <a:endParaRPr lang="sk-SK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sk-SK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</a:t>
                      </a:r>
                      <a:endParaRPr lang="sk-SK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2002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Asistentská prax I.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sk-SK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dirty="0"/>
                        <a:t>50 (40+10)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sk-SK" dirty="0"/>
                        <a:t>(40 hodín asistentská činnosť </a:t>
                      </a:r>
                      <a:r>
                        <a:rPr lang="sk-SK" dirty="0" smtClean="0"/>
                        <a:t>+ 10 </a:t>
                      </a:r>
                      <a:r>
                        <a:rPr lang="sk-SK" dirty="0"/>
                        <a:t>hodín rozbor)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</a:t>
                      </a:r>
                      <a:endParaRPr lang="sk-SK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sk-SK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</a:t>
                      </a:r>
                      <a:endParaRPr lang="sk-SK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2002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Asistentská prax II.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sk-SK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dirty="0"/>
                        <a:t>50 (40+10)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sk-SK" dirty="0"/>
                        <a:t>(40 hodín asistentská činnosť </a:t>
                      </a:r>
                      <a:r>
                        <a:rPr lang="sk-SK" dirty="0" smtClean="0"/>
                        <a:t>+ 10 </a:t>
                      </a:r>
                      <a:r>
                        <a:rPr lang="sk-SK" dirty="0"/>
                        <a:t>hodín rozbor)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</a:t>
                      </a:r>
                      <a:endParaRPr lang="sk-SK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sk-SK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</a:t>
                      </a:r>
                      <a:endParaRPr lang="sk-SK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2002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Dobrovoľnícka prax I.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sk-SK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dirty="0"/>
                        <a:t>50(40+10)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sk-SK" dirty="0"/>
                        <a:t>(40 hodín vyučovacia činnosť </a:t>
                      </a:r>
                      <a:r>
                        <a:rPr lang="sk-SK" dirty="0" smtClean="0"/>
                        <a:t>+ 10 </a:t>
                      </a:r>
                      <a:r>
                        <a:rPr lang="sk-SK" dirty="0"/>
                        <a:t>hodín rozbor)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</a:t>
                      </a:r>
                      <a:endParaRPr lang="sk-SK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1,2,3</a:t>
                      </a:r>
                      <a:endParaRPr lang="sk-SK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Z/L</a:t>
                      </a:r>
                      <a:endParaRPr lang="sk-SK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7374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sk-SK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Dobrovoľnícka prax II.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sk-SK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sk-SK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sk-SK" dirty="0"/>
                        <a:t>50 (40+10)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sk-SK" dirty="0"/>
                        <a:t>(40 hodín asistentská činnosť </a:t>
                      </a:r>
                      <a:r>
                        <a:rPr lang="sk-SK" dirty="0" smtClean="0"/>
                        <a:t>+ 10 </a:t>
                      </a:r>
                      <a:r>
                        <a:rPr lang="sk-SK" dirty="0"/>
                        <a:t>hodín rozbor)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sk-SK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</a:t>
                      </a:r>
                      <a:endParaRPr lang="sk-SK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1,2,3</a:t>
                      </a:r>
                      <a:endParaRPr lang="sk-SK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Z/L</a:t>
                      </a:r>
                      <a:endParaRPr lang="sk-SK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graphicFrame>
        <p:nvGraphicFramePr>
          <p:cNvPr id="7" name="Zástupný symbol obsahu 6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747274039"/>
              </p:ext>
            </p:extLst>
          </p:nvPr>
        </p:nvGraphicFramePr>
        <p:xfrm>
          <a:off x="348912" y="1166644"/>
          <a:ext cx="11377868" cy="2054479"/>
        </p:xfrm>
        <a:graphic>
          <a:graphicData uri="http://schemas.openxmlformats.org/drawingml/2006/table">
            <a:tbl>
              <a:tblPr firstRow="1" firstCol="1" bandRow="1" bandCol="1">
                <a:tableStyleId>{7DF18680-E054-41AD-8BC1-D1AEF772440D}</a:tableStyleId>
              </a:tblPr>
              <a:tblGrid>
                <a:gridCol w="428240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9052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45365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69532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327982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327982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248283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 b="0" dirty="0">
                          <a:solidFill>
                            <a:schemeClr val="bg1"/>
                          </a:solidFill>
                          <a:effectLst/>
                        </a:rPr>
                        <a:t>Povinné predmety</a:t>
                      </a:r>
                      <a:endParaRPr lang="sk-SK" sz="1800" b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4" marR="55954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solidFill>
                            <a:schemeClr val="bg1"/>
                          </a:solidFill>
                          <a:effectLst/>
                        </a:rPr>
                        <a:t>ECTS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solidFill>
                            <a:schemeClr val="bg1"/>
                          </a:solidFill>
                          <a:effectLst/>
                        </a:rPr>
                        <a:t>Kredit</a:t>
                      </a:r>
                      <a:endParaRPr lang="sk-SK" sz="1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4" marR="55954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solidFill>
                            <a:schemeClr val="bg1"/>
                          </a:solidFill>
                          <a:effectLst/>
                        </a:rPr>
                        <a:t>Rozsah</a:t>
                      </a:r>
                      <a:endParaRPr lang="sk-SK" sz="1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4" marR="55954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solidFill>
                            <a:schemeClr val="bg1"/>
                          </a:solidFill>
                          <a:effectLst/>
                        </a:rPr>
                        <a:t>Forma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solidFill>
                            <a:schemeClr val="bg1"/>
                          </a:solidFill>
                          <a:effectLst/>
                        </a:rPr>
                        <a:t>ukončenia</a:t>
                      </a:r>
                      <a:endParaRPr lang="sk-SK" sz="1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4" marR="55954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solidFill>
                            <a:schemeClr val="bg1"/>
                          </a:solidFill>
                          <a:effectLst/>
                        </a:rPr>
                        <a:t>Odporúčaný </a:t>
                      </a:r>
                      <a:endParaRPr lang="sk-SK" sz="1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4" marR="55954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48283">
                <a:tc v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solidFill>
                            <a:schemeClr val="bg1"/>
                          </a:solidFill>
                          <a:effectLst/>
                        </a:rPr>
                        <a:t>rok</a:t>
                      </a:r>
                      <a:endParaRPr lang="sk-SK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4" marR="55954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solidFill>
                            <a:schemeClr val="bg1"/>
                          </a:solidFill>
                          <a:effectLst/>
                        </a:rPr>
                        <a:t>semester</a:t>
                      </a:r>
                      <a:endParaRPr lang="sk-SK" sz="1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4" marR="55954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629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 b="0" dirty="0">
                          <a:solidFill>
                            <a:schemeClr val="bg1"/>
                          </a:solidFill>
                          <a:effectLst/>
                        </a:rPr>
                        <a:t>Úvodná hospitačná prax v MŠ a ŠK</a:t>
                      </a:r>
                      <a:endParaRPr lang="sk-SK" sz="1800" b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4" marR="55954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endParaRPr lang="sk-SK" sz="1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4" marR="55954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solidFill>
                            <a:schemeClr val="bg1"/>
                          </a:solidFill>
                          <a:effectLst/>
                        </a:rPr>
                        <a:t>40</a:t>
                      </a:r>
                      <a:endParaRPr lang="sk-SK" sz="1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4" marR="55954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solidFill>
                            <a:schemeClr val="bg1"/>
                          </a:solidFill>
                          <a:effectLst/>
                        </a:rPr>
                        <a:t>A</a:t>
                      </a:r>
                      <a:endParaRPr lang="sk-SK" sz="1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4" marR="55954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solidFill>
                            <a:schemeClr val="bg1"/>
                          </a:solidFill>
                          <a:effectLst/>
                        </a:rPr>
                        <a:t>1</a:t>
                      </a:r>
                      <a:endParaRPr lang="sk-SK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4" marR="55954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solidFill>
                            <a:schemeClr val="bg1"/>
                          </a:solidFill>
                          <a:effectLst/>
                        </a:rPr>
                        <a:t>L</a:t>
                      </a:r>
                      <a:endParaRPr lang="sk-SK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4" marR="55954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5331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 b="0" dirty="0">
                          <a:solidFill>
                            <a:schemeClr val="bg1"/>
                          </a:solidFill>
                          <a:effectLst/>
                        </a:rPr>
                        <a:t>Hospitačno-asistentská prax v MŠ </a:t>
                      </a:r>
                      <a:endParaRPr lang="sk-SK" sz="1800" b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4" marR="55954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endParaRPr lang="sk-SK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4" marR="55954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solidFill>
                            <a:schemeClr val="bg1"/>
                          </a:solidFill>
                          <a:effectLst/>
                        </a:rPr>
                        <a:t>20</a:t>
                      </a:r>
                      <a:endParaRPr lang="sk-SK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4" marR="55954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solidFill>
                            <a:schemeClr val="bg1"/>
                          </a:solidFill>
                          <a:effectLst/>
                        </a:rPr>
                        <a:t>A</a:t>
                      </a:r>
                      <a:endParaRPr lang="sk-SK" sz="1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4" marR="55954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endParaRPr lang="sk-SK" sz="1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4" marR="55954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solidFill>
                            <a:schemeClr val="bg1"/>
                          </a:solidFill>
                          <a:effectLst/>
                        </a:rPr>
                        <a:t>Z</a:t>
                      </a:r>
                      <a:endParaRPr lang="sk-SK" sz="1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4" marR="55954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629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 b="0" dirty="0">
                          <a:solidFill>
                            <a:schemeClr val="bg1"/>
                          </a:solidFill>
                          <a:effectLst/>
                        </a:rPr>
                        <a:t>Hospitačno-asistentská prax v ŠK </a:t>
                      </a:r>
                      <a:endParaRPr lang="sk-SK" sz="1800" b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4" marR="55954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endParaRPr lang="sk-SK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4" marR="55954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solidFill>
                            <a:schemeClr val="bg1"/>
                          </a:solidFill>
                          <a:effectLst/>
                        </a:rPr>
                        <a:t>20</a:t>
                      </a:r>
                      <a:endParaRPr lang="sk-SK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4" marR="55954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solidFill>
                            <a:schemeClr val="bg1"/>
                          </a:solidFill>
                          <a:effectLst/>
                        </a:rPr>
                        <a:t>A</a:t>
                      </a:r>
                      <a:endParaRPr lang="sk-SK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4" marR="55954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solidFill>
                            <a:schemeClr val="bg1"/>
                          </a:solidFill>
                          <a:effectLst/>
                        </a:rPr>
                        <a:t>3</a:t>
                      </a:r>
                      <a:endParaRPr lang="sk-SK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4" marR="55954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solidFill>
                            <a:schemeClr val="bg1"/>
                          </a:solidFill>
                          <a:effectLst/>
                        </a:rPr>
                        <a:t>Z</a:t>
                      </a:r>
                      <a:endParaRPr lang="sk-SK" sz="1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4" marR="55954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629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 b="0" dirty="0">
                          <a:solidFill>
                            <a:schemeClr val="bg1"/>
                          </a:solidFill>
                          <a:effectLst/>
                        </a:rPr>
                        <a:t>Výstupová pedagogická prax v MŠ a ŠK</a:t>
                      </a:r>
                      <a:endParaRPr lang="sk-SK" sz="1800" b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4" marR="55954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solidFill>
                            <a:schemeClr val="bg1"/>
                          </a:solidFill>
                          <a:effectLst/>
                        </a:rPr>
                        <a:t>4</a:t>
                      </a:r>
                      <a:endParaRPr lang="sk-SK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4" marR="55954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solidFill>
                            <a:schemeClr val="bg1"/>
                          </a:solidFill>
                          <a:effectLst/>
                        </a:rPr>
                        <a:t>40</a:t>
                      </a:r>
                      <a:endParaRPr lang="sk-SK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4" marR="55954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solidFill>
                            <a:schemeClr val="bg1"/>
                          </a:solidFill>
                          <a:effectLst/>
                        </a:rPr>
                        <a:t>A</a:t>
                      </a:r>
                      <a:endParaRPr lang="sk-SK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4" marR="55954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solidFill>
                            <a:schemeClr val="bg1"/>
                          </a:solidFill>
                          <a:effectLst/>
                        </a:rPr>
                        <a:t>3</a:t>
                      </a:r>
                      <a:endParaRPr lang="sk-SK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4" marR="55954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solidFill>
                            <a:schemeClr val="bg1"/>
                          </a:solidFill>
                          <a:effectLst/>
                        </a:rPr>
                        <a:t>L</a:t>
                      </a:r>
                      <a:endParaRPr lang="sk-SK" sz="1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4" marR="55954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4828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 b="0" dirty="0">
                          <a:solidFill>
                            <a:schemeClr val="bg1"/>
                          </a:solidFill>
                          <a:effectLst/>
                        </a:rPr>
                        <a:t>Počet kreditov spolu</a:t>
                      </a:r>
                      <a:endParaRPr lang="sk-SK" sz="1800" b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4" marR="55954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solidFill>
                            <a:schemeClr val="bg1"/>
                          </a:solidFill>
                          <a:effectLst/>
                        </a:rPr>
                        <a:t>10</a:t>
                      </a:r>
                      <a:endParaRPr lang="sk-SK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4" marR="55954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sk-SK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4" marR="55954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sk-SK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4" marR="55954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sk-SK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4" marR="55954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sk-SK" sz="1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54" marR="55954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51956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äty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SK-x-UKF</a:t>
            </a:r>
            <a:endParaRPr lang="en-US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1141410" y="465221"/>
            <a:ext cx="10216401" cy="6128083"/>
          </a:xfrm>
        </p:spPr>
        <p:txBody>
          <a:bodyPr>
            <a:noAutofit/>
          </a:bodyPr>
          <a:lstStyle/>
          <a:p>
            <a:r>
              <a:rPr lang="sk-SK" sz="32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Zaradením daného bloku predmetov dôjde k navýšeniu pedagogickej praxe o </a:t>
            </a:r>
            <a:r>
              <a:rPr lang="sk-SK" sz="32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240 h</a:t>
            </a:r>
            <a:r>
              <a:rPr lang="sk-SK" sz="32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, </a:t>
            </a:r>
            <a:r>
              <a:rPr lang="sk-SK" sz="3200" dirty="0" err="1">
                <a:solidFill>
                  <a:schemeClr val="bg2">
                    <a:lumMod val="60000"/>
                    <a:lumOff val="40000"/>
                  </a:schemeClr>
                </a:solidFill>
              </a:rPr>
              <a:t>t.j</a:t>
            </a:r>
            <a:r>
              <a:rPr lang="sk-SK" sz="32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. z existujúcich </a:t>
            </a:r>
            <a:r>
              <a:rPr lang="sk-SK" sz="32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120h </a:t>
            </a:r>
            <a:r>
              <a:rPr lang="sk-SK" sz="32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bude celkový objem praxe predstavovať </a:t>
            </a:r>
            <a:r>
              <a:rPr lang="sk-SK" sz="32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360 </a:t>
            </a:r>
            <a:r>
              <a:rPr lang="sk-SK" sz="32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hodín pedagogickej </a:t>
            </a:r>
            <a:r>
              <a:rPr lang="sk-SK" sz="32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praxe.</a:t>
            </a:r>
            <a:endParaRPr lang="sk-SK" sz="3200"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2458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288758" y="74066"/>
            <a:ext cx="11036968" cy="1477961"/>
          </a:xfrm>
        </p:spPr>
        <p:txBody>
          <a:bodyPr>
            <a:noAutofit/>
          </a:bodyPr>
          <a:lstStyle/>
          <a:p>
            <a:r>
              <a:rPr lang="sk-SK" sz="2400" b="1" dirty="0">
                <a:solidFill>
                  <a:schemeClr val="bg1"/>
                </a:solidFill>
              </a:rPr>
              <a:t>Konkretizácia zaradenia nových typov praxe v študijnom </a:t>
            </a:r>
            <a:r>
              <a:rPr lang="sk-SK" sz="2400" b="1" dirty="0" smtClean="0">
                <a:solidFill>
                  <a:schemeClr val="bg1"/>
                </a:solidFill>
              </a:rPr>
              <a:t>pláne </a:t>
            </a:r>
            <a:r>
              <a:rPr lang="sk-SK" sz="2400" b="1" dirty="0" smtClean="0">
                <a:solidFill>
                  <a:srgbClr val="FF0000"/>
                </a:solidFill>
              </a:rPr>
              <a:t>program UPV  v MJ </a:t>
            </a:r>
            <a:r>
              <a:rPr lang="sk-SK" sz="2400" b="1" dirty="0" smtClean="0">
                <a:solidFill>
                  <a:schemeClr val="bg1"/>
                </a:solidFill>
              </a:rPr>
              <a:t>2</a:t>
            </a:r>
            <a:r>
              <a:rPr lang="sk-SK" sz="2400" b="1" dirty="0" smtClean="0">
                <a:solidFill>
                  <a:srgbClr val="FF0000"/>
                </a:solidFill>
              </a:rPr>
              <a:t> </a:t>
            </a:r>
            <a:r>
              <a:rPr lang="sk-SK" sz="2400" dirty="0" smtClean="0">
                <a:solidFill>
                  <a:schemeClr val="bg1"/>
                </a:solidFill>
              </a:rPr>
              <a:t>stupeň </a:t>
            </a:r>
            <a:r>
              <a:rPr lang="sk-SK" sz="2400" dirty="0">
                <a:solidFill>
                  <a:schemeClr val="bg1"/>
                </a:solidFill>
              </a:rPr>
              <a:t>VŠ vzdelania, denná forma </a:t>
            </a:r>
            <a:r>
              <a:rPr lang="sk-SK" sz="2400" dirty="0" smtClean="0">
                <a:solidFill>
                  <a:schemeClr val="bg1"/>
                </a:solidFill>
              </a:rPr>
              <a:t>štúdia</a:t>
            </a:r>
            <a:r>
              <a:rPr lang="sk-SK" sz="2400" dirty="0">
                <a:solidFill>
                  <a:schemeClr val="bg1"/>
                </a:solidFill>
              </a:rPr>
              <a:t/>
            </a:r>
            <a:br>
              <a:rPr lang="sk-SK" sz="2400" dirty="0">
                <a:solidFill>
                  <a:schemeClr val="bg1"/>
                </a:solidFill>
              </a:rPr>
            </a:br>
            <a:endParaRPr lang="sk-SK" sz="2400" dirty="0">
              <a:solidFill>
                <a:srgbClr val="FF0000"/>
              </a:solidFill>
            </a:endParaRPr>
          </a:p>
        </p:txBody>
      </p:sp>
      <p:sp>
        <p:nvSpPr>
          <p:cNvPr id="5" name="Zástupný symbol textu 4"/>
          <p:cNvSpPr>
            <a:spLocks noGrp="1"/>
          </p:cNvSpPr>
          <p:nvPr>
            <p:ph type="body" idx="1"/>
          </p:nvPr>
        </p:nvSpPr>
        <p:spPr>
          <a:xfrm>
            <a:off x="288758" y="869030"/>
            <a:ext cx="4649783" cy="823912"/>
          </a:xfrm>
        </p:spPr>
        <p:txBody>
          <a:bodyPr/>
          <a:lstStyle/>
          <a:p>
            <a:r>
              <a:rPr lang="sk-SK" sz="1800" b="1" dirty="0">
                <a:solidFill>
                  <a:srgbClr val="FF0000"/>
                </a:solidFill>
              </a:rPr>
              <a:t>Aktuálny rozsah</a:t>
            </a:r>
          </a:p>
          <a:p>
            <a:endParaRPr lang="sk-SK" dirty="0">
              <a:solidFill>
                <a:srgbClr val="FF0000"/>
              </a:solidFill>
            </a:endParaRPr>
          </a:p>
        </p:txBody>
      </p:sp>
      <p:sp>
        <p:nvSpPr>
          <p:cNvPr id="2" name="Zástupný symbol päty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SK-x-UKF</a:t>
            </a:r>
            <a:endParaRPr lang="en-US" dirty="0"/>
          </a:p>
        </p:txBody>
      </p:sp>
      <p:sp>
        <p:nvSpPr>
          <p:cNvPr id="13" name="Rectangle 1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152352" rIns="91440" bIns="0" numCol="1" anchor="ctr" anchorCtr="0" compatLnSpc="1">
            <a:prstTxWarp prst="textNoShape">
              <a:avLst/>
            </a:prstTxWarp>
            <a:spAutoFit/>
          </a:bodyPr>
          <a:lstStyle>
            <a:lvl1pPr indent="61913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6191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14500" algn="l"/>
              </a:tabLst>
            </a:pPr>
            <a:r>
              <a:rPr kumimoji="0" lang="sk-SK" altLang="sk-SK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Blok povinne voliteľných predmetov</a:t>
            </a:r>
            <a:endParaRPr kumimoji="0" lang="sk-SK" altLang="sk-SK" sz="1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6191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14500" algn="l"/>
              </a:tabLst>
            </a:pPr>
            <a:endParaRPr kumimoji="0" lang="sk-SK" altLang="sk-SK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2252579" y="578961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152352" rIns="91440" bIns="38088" numCol="1" anchor="ctr" anchorCtr="0" compatLnSpc="1">
            <a:prstTxWarp prst="textNoShape">
              <a:avLst/>
            </a:prstTxWarp>
            <a:spAutoFit/>
          </a:bodyPr>
          <a:lstStyle>
            <a:lvl1pPr indent="61913" eaLnBrk="0" fontAlgn="base" hangingPunct="0">
              <a:spcBef>
                <a:spcPct val="0"/>
              </a:spcBef>
              <a:spcAft>
                <a:spcPct val="0"/>
              </a:spcAft>
              <a:tabLst>
                <a:tab pos="1422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1422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1422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1422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1422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1422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1422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1422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1422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6191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422400" algn="l"/>
              </a:tabLst>
            </a:pPr>
            <a:r>
              <a:rPr kumimoji="0" lang="sk-SK" altLang="sk-SK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Blok voliteľných predmetov </a:t>
            </a:r>
            <a:endParaRPr kumimoji="0" lang="sk-SK" altLang="sk-SK" sz="1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6191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422400" algn="l"/>
              </a:tabLst>
            </a:pPr>
            <a:endParaRPr kumimoji="0" lang="sk-SK" altLang="sk-SK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Zástupný symbol textu 4"/>
          <p:cNvSpPr>
            <a:spLocks noGrp="1"/>
          </p:cNvSpPr>
          <p:nvPr>
            <p:ph type="body" idx="1"/>
          </p:nvPr>
        </p:nvSpPr>
        <p:spPr>
          <a:xfrm>
            <a:off x="288757" y="3704901"/>
            <a:ext cx="4649783" cy="823912"/>
          </a:xfrm>
        </p:spPr>
        <p:txBody>
          <a:bodyPr/>
          <a:lstStyle/>
          <a:p>
            <a:r>
              <a:rPr lang="sk-SK" sz="1800" b="1" dirty="0" smtClean="0">
                <a:solidFill>
                  <a:srgbClr val="FF0000"/>
                </a:solidFill>
              </a:rPr>
              <a:t>Nový model</a:t>
            </a:r>
            <a:endParaRPr lang="sk-SK" sz="1800" b="1" dirty="0">
              <a:solidFill>
                <a:srgbClr val="FF0000"/>
              </a:solidFill>
            </a:endParaRPr>
          </a:p>
          <a:p>
            <a:endParaRPr lang="sk-SK" dirty="0">
              <a:solidFill>
                <a:srgbClr val="FF0000"/>
              </a:solidFill>
            </a:endParaRPr>
          </a:p>
        </p:txBody>
      </p:sp>
      <p:graphicFrame>
        <p:nvGraphicFramePr>
          <p:cNvPr id="7" name="Zástupný symbol obsahu 6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4144296457"/>
              </p:ext>
            </p:extLst>
          </p:nvPr>
        </p:nvGraphicFramePr>
        <p:xfrm>
          <a:off x="348912" y="1206438"/>
          <a:ext cx="11546310" cy="2384633"/>
        </p:xfrm>
        <a:graphic>
          <a:graphicData uri="http://schemas.openxmlformats.org/drawingml/2006/table">
            <a:tbl>
              <a:tblPr firstRow="1" firstCol="1" bandRow="1" bandCol="1">
                <a:tableStyleId>{2D5ABB26-0587-4C30-8999-92F81FD0307C}</a:tableStyleId>
              </a:tblPr>
              <a:tblGrid>
                <a:gridCol w="436746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7594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41997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65524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513841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513841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229288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solidFill>
                            <a:schemeClr val="bg1"/>
                          </a:solidFill>
                          <a:effectLst/>
                        </a:rPr>
                        <a:t>Povinné predmety</a:t>
                      </a:r>
                      <a:endParaRPr lang="sk-SK" sz="1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221" marR="54221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solidFill>
                            <a:schemeClr val="bg1"/>
                          </a:solidFill>
                          <a:effectLst/>
                        </a:rPr>
                        <a:t>ECTS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solidFill>
                            <a:schemeClr val="bg1"/>
                          </a:solidFill>
                          <a:effectLst/>
                        </a:rPr>
                        <a:t>Kredit</a:t>
                      </a:r>
                      <a:endParaRPr lang="sk-SK" sz="1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221" marR="54221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solidFill>
                            <a:schemeClr val="bg1"/>
                          </a:solidFill>
                          <a:effectLst/>
                        </a:rPr>
                        <a:t>Rozsah</a:t>
                      </a:r>
                      <a:endParaRPr lang="sk-SK" sz="1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221" marR="54221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solidFill>
                            <a:schemeClr val="bg1"/>
                          </a:solidFill>
                          <a:effectLst/>
                        </a:rPr>
                        <a:t>Forma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solidFill>
                            <a:schemeClr val="bg1"/>
                          </a:solidFill>
                          <a:effectLst/>
                        </a:rPr>
                        <a:t>ukončenia</a:t>
                      </a:r>
                      <a:endParaRPr lang="sk-SK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221" marR="54221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solidFill>
                            <a:schemeClr val="bg1"/>
                          </a:solidFill>
                          <a:effectLst/>
                        </a:rPr>
                        <a:t>Odporúčaný </a:t>
                      </a:r>
                      <a:endParaRPr lang="sk-SK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221" marR="54221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29288">
                <a:tc v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solidFill>
                            <a:schemeClr val="bg1"/>
                          </a:solidFill>
                          <a:effectLst/>
                        </a:rPr>
                        <a:t>rok</a:t>
                      </a:r>
                      <a:endParaRPr lang="sk-SK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221" marR="54221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solidFill>
                            <a:schemeClr val="bg1"/>
                          </a:solidFill>
                          <a:effectLst/>
                        </a:rPr>
                        <a:t>semester</a:t>
                      </a:r>
                      <a:endParaRPr lang="sk-SK" sz="1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221" marR="54221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2928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solidFill>
                            <a:schemeClr val="bg1"/>
                          </a:solidFill>
                          <a:effectLst/>
                        </a:rPr>
                        <a:t>Hospitačno-asistentská prax </a:t>
                      </a:r>
                      <a:endParaRPr lang="sk-SK" sz="1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221" marR="54221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endParaRPr lang="sk-SK" sz="1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221" marR="54221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solidFill>
                            <a:schemeClr val="bg1"/>
                          </a:solidFill>
                          <a:effectLst/>
                        </a:rPr>
                        <a:t>20</a:t>
                      </a:r>
                      <a:endParaRPr lang="sk-SK" sz="1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221" marR="54221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solidFill>
                            <a:schemeClr val="bg1"/>
                          </a:solidFill>
                          <a:effectLst/>
                        </a:rPr>
                        <a:t>A</a:t>
                      </a:r>
                      <a:endParaRPr lang="sk-SK" sz="1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221" marR="54221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solidFill>
                            <a:schemeClr val="bg1"/>
                          </a:solidFill>
                          <a:effectLst/>
                        </a:rPr>
                        <a:t>1</a:t>
                      </a:r>
                      <a:endParaRPr lang="sk-SK" sz="1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221" marR="54221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solidFill>
                            <a:schemeClr val="bg1"/>
                          </a:solidFill>
                          <a:effectLst/>
                        </a:rPr>
                        <a:t>Z</a:t>
                      </a:r>
                      <a:endParaRPr lang="sk-SK" sz="1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221" marR="54221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5857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solidFill>
                            <a:schemeClr val="bg1"/>
                          </a:solidFill>
                          <a:effectLst/>
                        </a:rPr>
                        <a:t>Odborná pedagogická prax – výstupová I. </a:t>
                      </a:r>
                      <a:endParaRPr lang="sk-SK" sz="1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221" marR="54221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endParaRPr lang="sk-SK" sz="1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221" marR="54221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solidFill>
                            <a:schemeClr val="bg1"/>
                          </a:solidFill>
                          <a:effectLst/>
                        </a:rPr>
                        <a:t>40</a:t>
                      </a:r>
                      <a:endParaRPr lang="sk-SK" sz="1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221" marR="54221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solidFill>
                            <a:schemeClr val="bg1"/>
                          </a:solidFill>
                          <a:effectLst/>
                        </a:rPr>
                        <a:t>A</a:t>
                      </a:r>
                      <a:endParaRPr lang="sk-SK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221" marR="54221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solidFill>
                            <a:schemeClr val="bg1"/>
                          </a:solidFill>
                          <a:effectLst/>
                        </a:rPr>
                        <a:t>1</a:t>
                      </a:r>
                      <a:endParaRPr lang="sk-SK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221" marR="54221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solidFill>
                            <a:schemeClr val="bg1"/>
                          </a:solidFill>
                          <a:effectLst/>
                        </a:rPr>
                        <a:t>L</a:t>
                      </a:r>
                      <a:endParaRPr lang="sk-SK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221" marR="54221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5857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solidFill>
                            <a:schemeClr val="bg1"/>
                          </a:solidFill>
                          <a:effectLst/>
                        </a:rPr>
                        <a:t>Odborná pedagogická prax – výstupová II.</a:t>
                      </a:r>
                      <a:endParaRPr lang="sk-SK" sz="1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221" marR="54221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endParaRPr lang="sk-SK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221" marR="54221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solidFill>
                            <a:schemeClr val="bg1"/>
                          </a:solidFill>
                          <a:effectLst/>
                        </a:rPr>
                        <a:t>20</a:t>
                      </a:r>
                      <a:endParaRPr lang="sk-SK" sz="1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221" marR="54221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solidFill>
                            <a:schemeClr val="bg1"/>
                          </a:solidFill>
                          <a:effectLst/>
                        </a:rPr>
                        <a:t>A</a:t>
                      </a:r>
                      <a:endParaRPr lang="sk-SK" sz="1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221" marR="54221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endParaRPr lang="sk-SK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221" marR="54221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solidFill>
                            <a:schemeClr val="bg1"/>
                          </a:solidFill>
                          <a:effectLst/>
                        </a:rPr>
                        <a:t>Z</a:t>
                      </a:r>
                      <a:endParaRPr lang="sk-SK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221" marR="54221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2928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solidFill>
                            <a:schemeClr val="bg1"/>
                          </a:solidFill>
                          <a:effectLst/>
                        </a:rPr>
                        <a:t>Súvislá pedagogická prax</a:t>
                      </a:r>
                      <a:endParaRPr lang="sk-SK" sz="1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221" marR="54221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solidFill>
                            <a:schemeClr val="bg1"/>
                          </a:solidFill>
                          <a:effectLst/>
                        </a:rPr>
                        <a:t>4</a:t>
                      </a:r>
                      <a:endParaRPr lang="sk-SK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221" marR="54221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solidFill>
                            <a:schemeClr val="bg1"/>
                          </a:solidFill>
                          <a:effectLst/>
                        </a:rPr>
                        <a:t>100</a:t>
                      </a:r>
                      <a:endParaRPr lang="sk-SK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221" marR="54221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solidFill>
                            <a:schemeClr val="bg1"/>
                          </a:solidFill>
                          <a:effectLst/>
                        </a:rPr>
                        <a:t>A</a:t>
                      </a:r>
                      <a:endParaRPr lang="sk-SK" sz="1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221" marR="54221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endParaRPr lang="sk-SK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221" marR="54221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solidFill>
                            <a:schemeClr val="bg1"/>
                          </a:solidFill>
                          <a:effectLst/>
                        </a:rPr>
                        <a:t>L</a:t>
                      </a:r>
                      <a:endParaRPr lang="sk-SK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221" marR="54221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2928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solidFill>
                            <a:schemeClr val="bg1"/>
                          </a:solidFill>
                          <a:effectLst/>
                        </a:rPr>
                        <a:t>Počet kreditov spolu</a:t>
                      </a:r>
                      <a:endParaRPr lang="sk-SK" sz="1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221" marR="54221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solidFill>
                            <a:srgbClr val="FF0000"/>
                          </a:solidFill>
                          <a:effectLst/>
                        </a:rPr>
                        <a:t>10</a:t>
                      </a:r>
                      <a:endParaRPr lang="sk-SK" sz="18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221" marR="54221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sk-SK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221" marR="54221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sk-SK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221" marR="54221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sk-SK" sz="1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221" marR="54221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sk-SK" sz="1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221" marR="54221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graphicFrame>
        <p:nvGraphicFramePr>
          <p:cNvPr id="9" name="Tabuľk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8235663"/>
              </p:ext>
            </p:extLst>
          </p:nvPr>
        </p:nvGraphicFramePr>
        <p:xfrm>
          <a:off x="348912" y="4060396"/>
          <a:ext cx="11546309" cy="254186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6700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2189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63616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29941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825765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396067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261076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</a:rPr>
                        <a:t>Povinne voliteľné predmety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</a:rPr>
                        <a:t>(pedagogická prax)</a:t>
                      </a:r>
                      <a:endParaRPr lang="sk-SK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</a:rPr>
                        <a:t>ECTS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</a:rPr>
                        <a:t>kredit</a:t>
                      </a:r>
                      <a:endParaRPr lang="sk-SK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6223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</a:rPr>
                        <a:t>Rozsah</a:t>
                      </a:r>
                      <a:endParaRPr lang="sk-SK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</a:rPr>
                        <a:t>Forma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</a:rPr>
                        <a:t>ukončenia</a:t>
                      </a:r>
                      <a:endParaRPr lang="sk-SK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</a:rPr>
                        <a:t>Odporučený rok</a:t>
                      </a:r>
                      <a:endParaRPr lang="sk-SK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98654">
                <a:tc v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</a:rPr>
                        <a:t>Štúdia</a:t>
                      </a:r>
                      <a:endParaRPr lang="sk-SK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</a:rPr>
                        <a:t>semester</a:t>
                      </a:r>
                      <a:endParaRPr lang="sk-SK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6147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Úvodná asistentská prax na ZŠ</a:t>
                      </a:r>
                      <a:endParaRPr lang="sk-SK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sk-SK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dirty="0"/>
                        <a:t>40 (30+10)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sk-SK" dirty="0"/>
                        <a:t>(30 hodín asistentská činnosť </a:t>
                      </a:r>
                      <a:r>
                        <a:rPr lang="sk-SK" dirty="0" smtClean="0"/>
                        <a:t>+10 </a:t>
                      </a:r>
                      <a:r>
                        <a:rPr lang="sk-SK" dirty="0"/>
                        <a:t>hodín rozbor)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</a:t>
                      </a:r>
                      <a:endParaRPr lang="sk-SK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sk-SK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</a:t>
                      </a:r>
                      <a:endParaRPr lang="sk-SK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80815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Dobrovoľnícka prax I.</a:t>
                      </a:r>
                      <a:endParaRPr lang="sk-SK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sk-SK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dirty="0"/>
                        <a:t>50 (40+10)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sk-SK" dirty="0"/>
                        <a:t>(40 hodín vzdelávacia činnosť </a:t>
                      </a:r>
                      <a:r>
                        <a:rPr lang="sk-SK" dirty="0" smtClean="0"/>
                        <a:t>+</a:t>
                      </a:r>
                      <a:r>
                        <a:rPr lang="sk-SK" baseline="0" dirty="0" smtClean="0"/>
                        <a:t> </a:t>
                      </a:r>
                      <a:r>
                        <a:rPr lang="sk-SK" dirty="0" smtClean="0"/>
                        <a:t>10 </a:t>
                      </a:r>
                      <a:r>
                        <a:rPr lang="sk-SK" dirty="0"/>
                        <a:t>hodín rozbor)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</a:t>
                      </a:r>
                      <a:endParaRPr lang="sk-SK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1,2</a:t>
                      </a:r>
                      <a:endParaRPr lang="sk-SK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Z/L</a:t>
                      </a:r>
                      <a:endParaRPr lang="sk-SK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610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sk-SK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Dobrovoľnícka prax II.</a:t>
                      </a:r>
                      <a:endParaRPr lang="sk-SK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sk-SK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sk-SK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sk-SK" dirty="0"/>
                        <a:t>50 (40+10)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sk-SK" dirty="0"/>
                        <a:t>(40 hodín vzdelávacia činnosť </a:t>
                      </a:r>
                      <a:r>
                        <a:rPr lang="sk-SK" dirty="0" smtClean="0"/>
                        <a:t>+10 </a:t>
                      </a:r>
                      <a:r>
                        <a:rPr lang="sk-SK" dirty="0"/>
                        <a:t>hodín rozbor)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sk-SK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</a:t>
                      </a:r>
                      <a:endParaRPr lang="sk-SK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sk-SK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1,2</a:t>
                      </a:r>
                      <a:endParaRPr lang="sk-SK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714500" algn="l"/>
                        </a:tabLs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Z/L</a:t>
                      </a:r>
                      <a:endParaRPr lang="sk-SK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17776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äty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SK-x-UKF</a:t>
            </a:r>
            <a:endParaRPr lang="en-US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1141410" y="465221"/>
            <a:ext cx="10216401" cy="6128083"/>
          </a:xfrm>
        </p:spPr>
        <p:txBody>
          <a:bodyPr>
            <a:noAutofit/>
          </a:bodyPr>
          <a:lstStyle/>
          <a:p>
            <a:r>
              <a:rPr lang="sk-SK" sz="32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Zaradením daného bloku predmetov dôjde k navýšeniu pedagogickej praxe o </a:t>
            </a:r>
            <a:r>
              <a:rPr lang="sk-SK" sz="32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140 h</a:t>
            </a:r>
            <a:r>
              <a:rPr lang="sk-SK" sz="32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, </a:t>
            </a:r>
            <a:r>
              <a:rPr lang="sk-SK" sz="3200" dirty="0" err="1">
                <a:solidFill>
                  <a:schemeClr val="bg2">
                    <a:lumMod val="60000"/>
                    <a:lumOff val="40000"/>
                  </a:schemeClr>
                </a:solidFill>
              </a:rPr>
              <a:t>t.j</a:t>
            </a:r>
            <a:r>
              <a:rPr lang="sk-SK" sz="32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. z existujúcich </a:t>
            </a:r>
            <a:r>
              <a:rPr lang="sk-SK" sz="32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180h </a:t>
            </a:r>
            <a:r>
              <a:rPr lang="sk-SK" sz="32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bude celkový objem praxe predstavovať </a:t>
            </a:r>
            <a:r>
              <a:rPr lang="sk-SK" sz="32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320 </a:t>
            </a:r>
            <a:r>
              <a:rPr lang="sk-SK" sz="32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hodín pedagogickej </a:t>
            </a:r>
            <a:r>
              <a:rPr lang="sk-SK" sz="32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praxe.</a:t>
            </a:r>
          </a:p>
          <a:p>
            <a:endParaRPr lang="sk-SK" sz="3200" dirty="0" smtClean="0">
              <a:solidFill>
                <a:schemeClr val="bg2">
                  <a:lumMod val="60000"/>
                  <a:lumOff val="40000"/>
                </a:schemeClr>
              </a:solidFill>
            </a:endParaRPr>
          </a:p>
          <a:p>
            <a:r>
              <a:rPr lang="sk-SK" sz="32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Navýšenie rozsahu pedagogickej praxe prostredníctvom zavedenia nového typu praxe umožní zvýšiť objem praxe o </a:t>
            </a:r>
            <a:r>
              <a:rPr lang="sk-SK" sz="3200" dirty="0" smtClean="0">
                <a:solidFill>
                  <a:srgbClr val="FF0000"/>
                </a:solidFill>
              </a:rPr>
              <a:t>380 </a:t>
            </a:r>
            <a:r>
              <a:rPr lang="sk-SK" sz="3200" dirty="0">
                <a:solidFill>
                  <a:srgbClr val="FF0000"/>
                </a:solidFill>
              </a:rPr>
              <a:t>hodín v bakalárskom a magisterskom stupni štúdia</a:t>
            </a:r>
            <a:r>
              <a:rPr lang="sk-SK" sz="32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. </a:t>
            </a:r>
          </a:p>
          <a:p>
            <a:endParaRPr lang="sk-SK" sz="3200"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5423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äty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SK-x-UKF</a:t>
            </a:r>
            <a:endParaRPr lang="en-US" dirty="0"/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3579" y="282742"/>
            <a:ext cx="8791074" cy="6547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9505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ĺžnik 2"/>
          <p:cNvSpPr/>
          <p:nvPr/>
        </p:nvSpPr>
        <p:spPr>
          <a:xfrm>
            <a:off x="1141411" y="424675"/>
            <a:ext cx="9561095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3200" i="1" dirty="0" smtClean="0">
                <a:solidFill>
                  <a:srgbClr val="FF0000"/>
                </a:solidFill>
              </a:rPr>
              <a:t>Tvorba metodík učitelia pre primárne a </a:t>
            </a:r>
            <a:r>
              <a:rPr lang="sk-SK" sz="3200" i="1" dirty="0" err="1" smtClean="0">
                <a:solidFill>
                  <a:srgbClr val="FF0000"/>
                </a:solidFill>
              </a:rPr>
              <a:t>predprimárne</a:t>
            </a:r>
            <a:r>
              <a:rPr lang="sk-SK" sz="3200" i="1" dirty="0" smtClean="0">
                <a:solidFill>
                  <a:srgbClr val="FF0000"/>
                </a:solidFill>
              </a:rPr>
              <a:t>  vzdelávanie s vyučovacím jazykom maďarským</a:t>
            </a:r>
          </a:p>
          <a:p>
            <a:endParaRPr lang="sk-SK" i="1" dirty="0">
              <a:solidFill>
                <a:srgbClr val="0070C0"/>
              </a:solidFill>
            </a:endParaRPr>
          </a:p>
          <a:p>
            <a:endParaRPr lang="sk-SK" i="1" dirty="0" smtClean="0">
              <a:solidFill>
                <a:srgbClr val="0070C0"/>
              </a:solidFill>
            </a:endParaRPr>
          </a:p>
          <a:p>
            <a:r>
              <a:rPr lang="sk-SK" sz="2500" i="1" dirty="0" smtClean="0">
                <a:solidFill>
                  <a:schemeClr val="bg1"/>
                </a:solidFill>
              </a:rPr>
              <a:t>FSŠ</a:t>
            </a:r>
            <a:r>
              <a:rPr lang="sk-SK" sz="2500" i="1" dirty="0" smtClean="0">
                <a:solidFill>
                  <a:srgbClr val="0070C0"/>
                </a:solidFill>
              </a:rPr>
              <a:t> – metodici programov </a:t>
            </a:r>
          </a:p>
          <a:p>
            <a:r>
              <a:rPr lang="sk-SK" sz="2500" i="1" dirty="0" smtClean="0">
                <a:solidFill>
                  <a:srgbClr val="FF0000"/>
                </a:solidFill>
              </a:rPr>
              <a:t>Celkovo 9 metodických materiálov - 8 zamestnancov fakulty.</a:t>
            </a:r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SK-x-UKF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75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144378" y="-235306"/>
            <a:ext cx="12047621" cy="1478570"/>
          </a:xfrm>
        </p:spPr>
        <p:txBody>
          <a:bodyPr>
            <a:noAutofit/>
          </a:bodyPr>
          <a:lstStyle/>
          <a:p>
            <a:r>
              <a:rPr lang="sk-SK" sz="2200" b="1" dirty="0" smtClean="0">
                <a:solidFill>
                  <a:schemeClr val="bg1"/>
                </a:solidFill>
              </a:rPr>
              <a:t>Pedagogika a vychovávateľstvo</a:t>
            </a:r>
            <a:endParaRPr lang="sk-SK" sz="2200" dirty="0">
              <a:solidFill>
                <a:srgbClr val="FF0000"/>
              </a:solidFill>
            </a:endParaRPr>
          </a:p>
        </p:txBody>
      </p:sp>
      <p:sp>
        <p:nvSpPr>
          <p:cNvPr id="2" name="Zástupný symbol päty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SK-x-UKF</a:t>
            </a:r>
            <a:endParaRPr lang="en-US" dirty="0"/>
          </a:p>
        </p:txBody>
      </p:sp>
      <p:graphicFrame>
        <p:nvGraphicFramePr>
          <p:cNvPr id="5" name="Zástupný symbol obsahu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93454368"/>
              </p:ext>
            </p:extLst>
          </p:nvPr>
        </p:nvGraphicFramePr>
        <p:xfrm>
          <a:off x="192506" y="1122948"/>
          <a:ext cx="11630527" cy="434741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29145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33907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74110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2000">
                          <a:effectLst/>
                        </a:rPr>
                        <a:t>Nový typ pedagogickej praxe</a:t>
                      </a:r>
                      <a:endParaRPr lang="sk-SK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2000">
                          <a:effectLst/>
                        </a:rPr>
                        <a:t>Druh praxe podľa prílohy 6</a:t>
                      </a:r>
                      <a:endParaRPr lang="sk-SK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60630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</a:rPr>
                        <a:t>Dobrovoľnícka prax I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</a:rPr>
                        <a:t>Dobrovoľnícka prax II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</a:rPr>
                        <a:t>Dobrovoľnícka prax III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</a:rPr>
                        <a:t>Dobrovoľnícka prax IV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</a:rPr>
                        <a:t>Dobrovoľnícka prax V</a:t>
                      </a:r>
                      <a:endParaRPr lang="sk-SK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Times New Roman" panose="02020603050405020304" pitchFamily="18" charset="0"/>
                        <a:buChar char="-"/>
                      </a:pPr>
                      <a:r>
                        <a:rPr lang="sk-SK" sz="2000" dirty="0">
                          <a:effectLst/>
                        </a:rPr>
                        <a:t>výstupová/výučbová - priebežná, bloková 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2000" dirty="0">
                          <a:effectLst/>
                        </a:rPr>
                        <a:t>uvedený druh praxe sme zvolili preto, že predmetom nového typu praxe sú asistentská aktivity študenta a realizácia </a:t>
                      </a:r>
                      <a:r>
                        <a:rPr lang="sk-SK" sz="2000" dirty="0" err="1">
                          <a:effectLst/>
                        </a:rPr>
                        <a:t>mikrovýstupov</a:t>
                      </a:r>
                      <a:r>
                        <a:rPr lang="sk-SK" sz="2000" dirty="0">
                          <a:effectLst/>
                        </a:rPr>
                        <a:t> v asistentských činnostiach preto reflexia (rozbor) zahrnú spätnú väzbu na </a:t>
                      </a:r>
                      <a:r>
                        <a:rPr lang="sk-SK" sz="2000" dirty="0" err="1">
                          <a:effectLst/>
                        </a:rPr>
                        <a:t>sebarexlexiu</a:t>
                      </a:r>
                      <a:r>
                        <a:rPr lang="sk-SK" sz="2000" dirty="0">
                          <a:effectLst/>
                        </a:rPr>
                        <a:t> študenta, ale v bezprostrednej konfrontácii so sebareflexiou vlastnej práce cvičného učiteľa. </a:t>
                      </a:r>
                      <a:r>
                        <a:rPr lang="sk-SK" dirty="0"/>
                        <a:t>Rozsah praxe a rozsah  vykazovaných hodín rozborov je 40, resp</a:t>
                      </a:r>
                      <a:r>
                        <a:rPr lang="sk-SK" dirty="0" smtClean="0"/>
                        <a:t>. 30 </a:t>
                      </a:r>
                      <a:r>
                        <a:rPr lang="sk-SK" dirty="0"/>
                        <a:t>hodín asistentská a výchovná činnosť + 10 hodín rozbor.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03382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288758" y="74066"/>
            <a:ext cx="11903242" cy="1477961"/>
          </a:xfrm>
        </p:spPr>
        <p:txBody>
          <a:bodyPr>
            <a:noAutofit/>
          </a:bodyPr>
          <a:lstStyle/>
          <a:p>
            <a:r>
              <a:rPr lang="sk-SK" sz="2400" b="1" dirty="0">
                <a:solidFill>
                  <a:schemeClr val="bg1"/>
                </a:solidFill>
              </a:rPr>
              <a:t>Konkretizácia zaradenia nových typov praxe v študijnom </a:t>
            </a:r>
            <a:r>
              <a:rPr lang="sk-SK" sz="2400" b="1" dirty="0" smtClean="0">
                <a:solidFill>
                  <a:schemeClr val="bg1"/>
                </a:solidFill>
              </a:rPr>
              <a:t>pláne </a:t>
            </a:r>
            <a:r>
              <a:rPr lang="sk-SK" sz="2400" b="1" dirty="0" smtClean="0">
                <a:solidFill>
                  <a:srgbClr val="FF0000"/>
                </a:solidFill>
              </a:rPr>
              <a:t>program pedagogika a vychovávateľstvo  1. </a:t>
            </a:r>
            <a:r>
              <a:rPr lang="sk-SK" sz="1600" dirty="0" smtClean="0">
                <a:solidFill>
                  <a:schemeClr val="bg1"/>
                </a:solidFill>
              </a:rPr>
              <a:t>stupeň </a:t>
            </a:r>
            <a:r>
              <a:rPr lang="sk-SK" sz="1600" dirty="0">
                <a:solidFill>
                  <a:schemeClr val="bg1"/>
                </a:solidFill>
              </a:rPr>
              <a:t>VŠ vzdelania, denná forma </a:t>
            </a:r>
            <a:r>
              <a:rPr lang="sk-SK" sz="1600" dirty="0" smtClean="0">
                <a:solidFill>
                  <a:schemeClr val="bg1"/>
                </a:solidFill>
              </a:rPr>
              <a:t>štúdia</a:t>
            </a:r>
            <a:r>
              <a:rPr lang="sk-SK" sz="2400" dirty="0">
                <a:solidFill>
                  <a:schemeClr val="bg1"/>
                </a:solidFill>
              </a:rPr>
              <a:t/>
            </a:r>
            <a:br>
              <a:rPr lang="sk-SK" sz="2400" dirty="0">
                <a:solidFill>
                  <a:schemeClr val="bg1"/>
                </a:solidFill>
              </a:rPr>
            </a:br>
            <a:endParaRPr lang="sk-SK" sz="2400" dirty="0">
              <a:solidFill>
                <a:srgbClr val="FF0000"/>
              </a:solidFill>
            </a:endParaRPr>
          </a:p>
        </p:txBody>
      </p:sp>
      <p:sp>
        <p:nvSpPr>
          <p:cNvPr id="5" name="Zástupný symbol textu 4"/>
          <p:cNvSpPr>
            <a:spLocks noGrp="1"/>
          </p:cNvSpPr>
          <p:nvPr>
            <p:ph type="body" idx="1"/>
          </p:nvPr>
        </p:nvSpPr>
        <p:spPr>
          <a:xfrm>
            <a:off x="288758" y="869030"/>
            <a:ext cx="4649783" cy="823912"/>
          </a:xfrm>
        </p:spPr>
        <p:txBody>
          <a:bodyPr/>
          <a:lstStyle/>
          <a:p>
            <a:r>
              <a:rPr lang="sk-SK" sz="1800" b="1" dirty="0">
                <a:solidFill>
                  <a:srgbClr val="FF0000"/>
                </a:solidFill>
              </a:rPr>
              <a:t>Aktuálny rozsah</a:t>
            </a:r>
          </a:p>
          <a:p>
            <a:endParaRPr lang="sk-SK" dirty="0">
              <a:solidFill>
                <a:srgbClr val="FF0000"/>
              </a:solidFill>
            </a:endParaRPr>
          </a:p>
        </p:txBody>
      </p:sp>
      <p:sp>
        <p:nvSpPr>
          <p:cNvPr id="2" name="Zástupný symbol päty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SK-x-UKF</a:t>
            </a:r>
            <a:endParaRPr lang="en-US" dirty="0"/>
          </a:p>
        </p:txBody>
      </p:sp>
      <p:sp>
        <p:nvSpPr>
          <p:cNvPr id="13" name="Rectangle 1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152352" rIns="91440" bIns="0" numCol="1" anchor="ctr" anchorCtr="0" compatLnSpc="1">
            <a:prstTxWarp prst="textNoShape">
              <a:avLst/>
            </a:prstTxWarp>
            <a:spAutoFit/>
          </a:bodyPr>
          <a:lstStyle>
            <a:lvl1pPr indent="61913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6191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14500" algn="l"/>
              </a:tabLst>
            </a:pPr>
            <a:r>
              <a:rPr kumimoji="0" lang="sk-SK" altLang="sk-SK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Blok povinne voliteľných predmetov</a:t>
            </a:r>
            <a:endParaRPr kumimoji="0" lang="sk-SK" altLang="sk-SK" sz="1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6191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14500" algn="l"/>
              </a:tabLst>
            </a:pPr>
            <a:endParaRPr kumimoji="0" lang="sk-SK" altLang="sk-SK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2252579" y="578961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152352" rIns="91440" bIns="38088" numCol="1" anchor="ctr" anchorCtr="0" compatLnSpc="1">
            <a:prstTxWarp prst="textNoShape">
              <a:avLst/>
            </a:prstTxWarp>
            <a:spAutoFit/>
          </a:bodyPr>
          <a:lstStyle>
            <a:lvl1pPr indent="61913" eaLnBrk="0" fontAlgn="base" hangingPunct="0">
              <a:spcBef>
                <a:spcPct val="0"/>
              </a:spcBef>
              <a:spcAft>
                <a:spcPct val="0"/>
              </a:spcAft>
              <a:tabLst>
                <a:tab pos="1422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1422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1422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1422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1422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1422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1422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1422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1422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6191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422400" algn="l"/>
              </a:tabLst>
            </a:pPr>
            <a:r>
              <a:rPr kumimoji="0" lang="sk-SK" altLang="sk-SK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Blok voliteľných predmetov </a:t>
            </a:r>
            <a:endParaRPr kumimoji="0" lang="sk-SK" altLang="sk-SK" sz="1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6191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422400" algn="l"/>
              </a:tabLst>
            </a:pPr>
            <a:endParaRPr kumimoji="0" lang="sk-SK" altLang="sk-SK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Zástupný symbol textu 4"/>
          <p:cNvSpPr>
            <a:spLocks noGrp="1"/>
          </p:cNvSpPr>
          <p:nvPr>
            <p:ph type="body" idx="1"/>
          </p:nvPr>
        </p:nvSpPr>
        <p:spPr>
          <a:xfrm>
            <a:off x="288757" y="3704901"/>
            <a:ext cx="4649783" cy="823912"/>
          </a:xfrm>
        </p:spPr>
        <p:txBody>
          <a:bodyPr/>
          <a:lstStyle/>
          <a:p>
            <a:r>
              <a:rPr lang="sk-SK" sz="1800" b="1" dirty="0" smtClean="0">
                <a:solidFill>
                  <a:srgbClr val="FF0000"/>
                </a:solidFill>
              </a:rPr>
              <a:t>Nový model</a:t>
            </a:r>
            <a:endParaRPr lang="sk-SK" sz="1800" b="1" dirty="0">
              <a:solidFill>
                <a:srgbClr val="FF0000"/>
              </a:solidFill>
            </a:endParaRPr>
          </a:p>
          <a:p>
            <a:endParaRPr lang="sk-SK" dirty="0">
              <a:solidFill>
                <a:srgbClr val="FF0000"/>
              </a:solidFill>
            </a:endParaRPr>
          </a:p>
        </p:txBody>
      </p:sp>
      <p:graphicFrame>
        <p:nvGraphicFramePr>
          <p:cNvPr id="7" name="Zástupný symbol obsahu 6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374651950"/>
              </p:ext>
            </p:extLst>
          </p:nvPr>
        </p:nvGraphicFramePr>
        <p:xfrm>
          <a:off x="348912" y="1206438"/>
          <a:ext cx="11546310" cy="2548765"/>
        </p:xfrm>
        <a:graphic>
          <a:graphicData uri="http://schemas.openxmlformats.org/drawingml/2006/table">
            <a:tbl>
              <a:tblPr firstRow="1" firstCol="1" bandRow="1" bandCol="1">
                <a:tableStyleId>{2D5ABB26-0587-4C30-8999-92F81FD0307C}</a:tableStyleId>
              </a:tblPr>
              <a:tblGrid>
                <a:gridCol w="436746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7594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41997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65524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513841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513841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277431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2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Povinné predmety</a:t>
                      </a:r>
                      <a:endParaRPr lang="sk-SK" sz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2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ECTS</a:t>
                      </a:r>
                      <a:endParaRPr lang="sk-SK" sz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2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Kredit</a:t>
                      </a:r>
                      <a:endParaRPr lang="sk-SK" sz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2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Rozsah</a:t>
                      </a:r>
                      <a:endParaRPr lang="sk-SK" sz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2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Forma </a:t>
                      </a:r>
                      <a:endParaRPr lang="sk-SK" sz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2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ukončenia</a:t>
                      </a:r>
                      <a:endParaRPr lang="sk-SK" sz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200" b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Odporúčaný </a:t>
                      </a:r>
                      <a:endParaRPr lang="sk-SK" sz="12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0131">
                <a:tc v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2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rok</a:t>
                      </a:r>
                      <a:endParaRPr lang="sk-SK" sz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2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semester</a:t>
                      </a:r>
                      <a:endParaRPr lang="sk-SK" sz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7743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Priebežná motivačná prax </a:t>
                      </a:r>
                      <a:endParaRPr lang="sk-SK" sz="1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sk-SK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lang="sk-SK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</a:t>
                      </a:r>
                      <a:endParaRPr lang="sk-SK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sk-SK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</a:t>
                      </a:r>
                      <a:endParaRPr lang="sk-SK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567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Priebežná hospitačná prax </a:t>
                      </a:r>
                      <a:endParaRPr lang="sk-SK" sz="1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sk-SK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lang="sk-SK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</a:t>
                      </a:r>
                      <a:endParaRPr lang="sk-SK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sk-SK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</a:t>
                      </a:r>
                      <a:endParaRPr lang="sk-SK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1464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Súvislá asistentská prax I</a:t>
                      </a:r>
                      <a:endParaRPr lang="sk-SK" sz="1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sk-SK" sz="1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lang="sk-SK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</a:t>
                      </a:r>
                      <a:endParaRPr lang="sk-SK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sk-SK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</a:t>
                      </a:r>
                      <a:endParaRPr lang="sk-SK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7743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Súvislá asistentská prax II</a:t>
                      </a:r>
                      <a:endParaRPr lang="sk-SK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sk-SK" sz="1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sk-SK" sz="1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</a:t>
                      </a:r>
                      <a:endParaRPr lang="sk-SK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sk-SK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</a:t>
                      </a:r>
                      <a:endParaRPr lang="sk-SK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7743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Priebežná výstupová prax</a:t>
                      </a:r>
                      <a:endParaRPr lang="sk-SK" sz="1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sk-SK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lang="sk-SK" sz="1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</a:t>
                      </a:r>
                      <a:endParaRPr lang="sk-SK" sz="1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sk-SK" sz="1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</a:t>
                      </a:r>
                      <a:endParaRPr lang="sk-SK" sz="1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7743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Súvislá výstupová prax</a:t>
                      </a:r>
                      <a:endParaRPr lang="sk-SK" sz="1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sk-SK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endParaRPr lang="sk-SK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</a:t>
                      </a:r>
                      <a:endParaRPr lang="sk-SK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sk-SK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</a:t>
                      </a:r>
                      <a:endParaRPr lang="sk-SK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7743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Počet kreditov spolu</a:t>
                      </a:r>
                      <a:endParaRPr lang="sk-SK" sz="1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 b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lang="sk-SK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 b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sk-SK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sk-SK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sk-SK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sk-SK" sz="1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graphicFrame>
        <p:nvGraphicFramePr>
          <p:cNvPr id="9" name="Tabuľk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4302406"/>
              </p:ext>
            </p:extLst>
          </p:nvPr>
        </p:nvGraphicFramePr>
        <p:xfrm>
          <a:off x="348912" y="4060396"/>
          <a:ext cx="11546309" cy="28029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6700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2189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89284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4273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825765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396067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261076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</a:rPr>
                        <a:t>Povinne voliteľné predmety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</a:rPr>
                        <a:t>(pedagogická prax)</a:t>
                      </a:r>
                      <a:endParaRPr lang="sk-SK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</a:rPr>
                        <a:t>ECTS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</a:rPr>
                        <a:t>kredit</a:t>
                      </a:r>
                      <a:endParaRPr lang="sk-SK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6223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</a:rPr>
                        <a:t>Rozsah</a:t>
                      </a:r>
                      <a:endParaRPr lang="sk-SK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</a:rPr>
                        <a:t>Forma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</a:rPr>
                        <a:t>ukončenia</a:t>
                      </a:r>
                      <a:endParaRPr lang="sk-SK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</a:rPr>
                        <a:t>Odporučený rok</a:t>
                      </a:r>
                      <a:endParaRPr lang="sk-SK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98654">
                <a:tc v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</a:rPr>
                        <a:t>Štúdia</a:t>
                      </a:r>
                      <a:endParaRPr lang="sk-SK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</a:rPr>
                        <a:t>semester</a:t>
                      </a:r>
                      <a:endParaRPr lang="sk-SK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6147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Dobrovoľnícka prax I</a:t>
                      </a:r>
                      <a:endParaRPr lang="sk-SK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sk-SK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dirty="0"/>
                        <a:t>50 (40+10)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dirty="0"/>
                        <a:t>(40 hodín výchovná činnosť </a:t>
                      </a:r>
                      <a:r>
                        <a:rPr lang="sk-SK" dirty="0" smtClean="0"/>
                        <a:t>+ 10 </a:t>
                      </a:r>
                      <a:r>
                        <a:rPr lang="sk-SK" dirty="0"/>
                        <a:t>hodín rozbor)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</a:t>
                      </a:r>
                      <a:endParaRPr lang="sk-SK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sk-SK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Z,L</a:t>
                      </a:r>
                      <a:endParaRPr lang="sk-SK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80815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Dobrovoľnícka prax II</a:t>
                      </a:r>
                      <a:endParaRPr lang="sk-SK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sk-SK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dirty="0"/>
                        <a:t>50 (40+10)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dirty="0"/>
                        <a:t>(40 hodín výchovná činnosť </a:t>
                      </a:r>
                      <a:r>
                        <a:rPr lang="sk-SK" dirty="0" smtClean="0"/>
                        <a:t>+  10 </a:t>
                      </a:r>
                      <a:r>
                        <a:rPr lang="sk-SK" dirty="0"/>
                        <a:t>hodín rozbor)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</a:t>
                      </a:r>
                      <a:endParaRPr lang="sk-SK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sk-SK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Z,L</a:t>
                      </a:r>
                      <a:endParaRPr lang="sk-SK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6107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Dobrovoľnícka prax III</a:t>
                      </a:r>
                      <a:endParaRPr lang="sk-SK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sk-SK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dirty="0"/>
                        <a:t>50 (25+25)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dirty="0"/>
                        <a:t>(40 hodín výchovná činnosť </a:t>
                      </a:r>
                      <a:r>
                        <a:rPr lang="sk-SK" dirty="0" smtClean="0"/>
                        <a:t>+ 10 </a:t>
                      </a:r>
                      <a:r>
                        <a:rPr lang="sk-SK" dirty="0"/>
                        <a:t>hodín rozbor)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</a:t>
                      </a:r>
                      <a:endParaRPr lang="sk-SK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sk-SK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Z,L</a:t>
                      </a:r>
                      <a:endParaRPr lang="sk-SK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6107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Počet kreditov </a:t>
                      </a:r>
                      <a:endParaRPr lang="sk-SK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sk-SK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sk-SK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sk-SK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sk-SK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sk-SK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14804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288758" y="74066"/>
            <a:ext cx="11903242" cy="1477961"/>
          </a:xfrm>
        </p:spPr>
        <p:txBody>
          <a:bodyPr>
            <a:noAutofit/>
          </a:bodyPr>
          <a:lstStyle/>
          <a:p>
            <a:r>
              <a:rPr lang="sk-SK" sz="2400" b="1" dirty="0">
                <a:solidFill>
                  <a:schemeClr val="bg1"/>
                </a:solidFill>
              </a:rPr>
              <a:t>Konkretizácia zaradenia nových typov praxe v študijnom </a:t>
            </a:r>
            <a:r>
              <a:rPr lang="sk-SK" sz="2400" b="1" dirty="0" smtClean="0">
                <a:solidFill>
                  <a:schemeClr val="bg1"/>
                </a:solidFill>
              </a:rPr>
              <a:t>pláne </a:t>
            </a:r>
            <a:r>
              <a:rPr lang="sk-SK" sz="2400" b="1" dirty="0" smtClean="0">
                <a:solidFill>
                  <a:srgbClr val="FF0000"/>
                </a:solidFill>
              </a:rPr>
              <a:t>program pedagogika a vychovávateľstvo  2. </a:t>
            </a:r>
            <a:r>
              <a:rPr lang="sk-SK" sz="1600" dirty="0" smtClean="0">
                <a:solidFill>
                  <a:schemeClr val="bg1"/>
                </a:solidFill>
              </a:rPr>
              <a:t>stupeň </a:t>
            </a:r>
            <a:r>
              <a:rPr lang="sk-SK" sz="1600" dirty="0">
                <a:solidFill>
                  <a:schemeClr val="bg1"/>
                </a:solidFill>
              </a:rPr>
              <a:t>VŠ vzdelania, denná forma </a:t>
            </a:r>
            <a:r>
              <a:rPr lang="sk-SK" sz="1600" dirty="0" smtClean="0">
                <a:solidFill>
                  <a:schemeClr val="bg1"/>
                </a:solidFill>
              </a:rPr>
              <a:t>štúdia</a:t>
            </a:r>
            <a:r>
              <a:rPr lang="sk-SK" sz="2400" dirty="0">
                <a:solidFill>
                  <a:schemeClr val="bg1"/>
                </a:solidFill>
              </a:rPr>
              <a:t/>
            </a:r>
            <a:br>
              <a:rPr lang="sk-SK" sz="2400" dirty="0">
                <a:solidFill>
                  <a:schemeClr val="bg1"/>
                </a:solidFill>
              </a:rPr>
            </a:br>
            <a:endParaRPr lang="sk-SK" sz="2400" dirty="0">
              <a:solidFill>
                <a:srgbClr val="FF0000"/>
              </a:solidFill>
            </a:endParaRPr>
          </a:p>
        </p:txBody>
      </p:sp>
      <p:sp>
        <p:nvSpPr>
          <p:cNvPr id="5" name="Zástupný symbol textu 4"/>
          <p:cNvSpPr>
            <a:spLocks noGrp="1"/>
          </p:cNvSpPr>
          <p:nvPr>
            <p:ph type="body" idx="1"/>
          </p:nvPr>
        </p:nvSpPr>
        <p:spPr>
          <a:xfrm>
            <a:off x="288758" y="869030"/>
            <a:ext cx="4649783" cy="823912"/>
          </a:xfrm>
        </p:spPr>
        <p:txBody>
          <a:bodyPr/>
          <a:lstStyle/>
          <a:p>
            <a:r>
              <a:rPr lang="sk-SK" sz="1800" b="1" dirty="0">
                <a:solidFill>
                  <a:srgbClr val="FF0000"/>
                </a:solidFill>
              </a:rPr>
              <a:t>Aktuálny rozsah</a:t>
            </a:r>
          </a:p>
          <a:p>
            <a:endParaRPr lang="sk-SK" dirty="0">
              <a:solidFill>
                <a:srgbClr val="FF0000"/>
              </a:solidFill>
            </a:endParaRPr>
          </a:p>
        </p:txBody>
      </p:sp>
      <p:sp>
        <p:nvSpPr>
          <p:cNvPr id="2" name="Zástupný symbol päty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SK-x-UKF</a:t>
            </a:r>
            <a:endParaRPr lang="en-US" dirty="0"/>
          </a:p>
        </p:txBody>
      </p:sp>
      <p:sp>
        <p:nvSpPr>
          <p:cNvPr id="13" name="Rectangle 1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152352" rIns="91440" bIns="0" numCol="1" anchor="ctr" anchorCtr="0" compatLnSpc="1">
            <a:prstTxWarp prst="textNoShape">
              <a:avLst/>
            </a:prstTxWarp>
            <a:spAutoFit/>
          </a:bodyPr>
          <a:lstStyle>
            <a:lvl1pPr indent="61913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6191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14500" algn="l"/>
              </a:tabLst>
            </a:pPr>
            <a:r>
              <a:rPr kumimoji="0" lang="sk-SK" altLang="sk-SK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Blok povinne voliteľných predmetov</a:t>
            </a:r>
            <a:endParaRPr kumimoji="0" lang="sk-SK" altLang="sk-SK" sz="1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6191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14500" algn="l"/>
              </a:tabLst>
            </a:pPr>
            <a:endParaRPr kumimoji="0" lang="sk-SK" altLang="sk-SK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2252579" y="578961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152352" rIns="91440" bIns="38088" numCol="1" anchor="ctr" anchorCtr="0" compatLnSpc="1">
            <a:prstTxWarp prst="textNoShape">
              <a:avLst/>
            </a:prstTxWarp>
            <a:spAutoFit/>
          </a:bodyPr>
          <a:lstStyle>
            <a:lvl1pPr indent="61913" eaLnBrk="0" fontAlgn="base" hangingPunct="0">
              <a:spcBef>
                <a:spcPct val="0"/>
              </a:spcBef>
              <a:spcAft>
                <a:spcPct val="0"/>
              </a:spcAft>
              <a:tabLst>
                <a:tab pos="1422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1422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1422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1422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1422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1422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1422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1422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1422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6191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422400" algn="l"/>
              </a:tabLst>
            </a:pPr>
            <a:r>
              <a:rPr kumimoji="0" lang="sk-SK" altLang="sk-SK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Blok voliteľných predmetov </a:t>
            </a:r>
            <a:endParaRPr kumimoji="0" lang="sk-SK" altLang="sk-SK" sz="1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6191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422400" algn="l"/>
              </a:tabLst>
            </a:pPr>
            <a:endParaRPr kumimoji="0" lang="sk-SK" altLang="sk-SK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Zástupný symbol textu 4"/>
          <p:cNvSpPr>
            <a:spLocks noGrp="1"/>
          </p:cNvSpPr>
          <p:nvPr>
            <p:ph type="body" idx="1"/>
          </p:nvPr>
        </p:nvSpPr>
        <p:spPr>
          <a:xfrm>
            <a:off x="259095" y="3209675"/>
            <a:ext cx="4649783" cy="823912"/>
          </a:xfrm>
        </p:spPr>
        <p:txBody>
          <a:bodyPr/>
          <a:lstStyle/>
          <a:p>
            <a:r>
              <a:rPr lang="sk-SK" sz="1800" b="1" dirty="0" smtClean="0">
                <a:solidFill>
                  <a:srgbClr val="FF0000"/>
                </a:solidFill>
              </a:rPr>
              <a:t>Nový model</a:t>
            </a:r>
            <a:endParaRPr lang="sk-SK" sz="1800" b="1" dirty="0">
              <a:solidFill>
                <a:srgbClr val="FF0000"/>
              </a:solidFill>
            </a:endParaRPr>
          </a:p>
          <a:p>
            <a:endParaRPr lang="sk-SK" dirty="0">
              <a:solidFill>
                <a:srgbClr val="FF0000"/>
              </a:solidFill>
            </a:endParaRPr>
          </a:p>
        </p:txBody>
      </p:sp>
      <p:graphicFrame>
        <p:nvGraphicFramePr>
          <p:cNvPr id="7" name="Zástupný symbol obsahu 6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20829378"/>
              </p:ext>
            </p:extLst>
          </p:nvPr>
        </p:nvGraphicFramePr>
        <p:xfrm>
          <a:off x="348912" y="1206438"/>
          <a:ext cx="11546310" cy="2075627"/>
        </p:xfrm>
        <a:graphic>
          <a:graphicData uri="http://schemas.openxmlformats.org/drawingml/2006/table">
            <a:tbl>
              <a:tblPr firstRow="1" firstCol="1" bandRow="1" bandCol="1">
                <a:tableStyleId>{2D5ABB26-0587-4C30-8999-92F81FD0307C}</a:tableStyleId>
              </a:tblPr>
              <a:tblGrid>
                <a:gridCol w="436746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7594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41997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65524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513841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513841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277431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Povinné predmety</a:t>
                      </a:r>
                      <a:endParaRPr lang="sk-SK" sz="1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ECTS</a:t>
                      </a:r>
                      <a:endParaRPr lang="sk-SK" sz="1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Kredit</a:t>
                      </a:r>
                      <a:endParaRPr lang="sk-SK" sz="1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Rozsah</a:t>
                      </a:r>
                      <a:endParaRPr lang="sk-SK" sz="1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Forma </a:t>
                      </a:r>
                      <a:endParaRPr lang="sk-SK" sz="1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ukončenia</a:t>
                      </a:r>
                      <a:endParaRPr lang="sk-SK" sz="1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 b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Odporúčaný </a:t>
                      </a:r>
                      <a:endParaRPr lang="sk-SK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0131">
                <a:tc v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rok</a:t>
                      </a:r>
                      <a:endParaRPr lang="sk-SK" sz="1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semester</a:t>
                      </a:r>
                      <a:endParaRPr lang="sk-SK" sz="1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7743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Pedagogická parx I.  </a:t>
                      </a:r>
                      <a:endParaRPr lang="sk-SK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sk-SK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lang="sk-SK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</a:t>
                      </a:r>
                      <a:endParaRPr lang="sk-SK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sk-SK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</a:t>
                      </a:r>
                      <a:endParaRPr lang="sk-SK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567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Pedagogická prax II </a:t>
                      </a:r>
                      <a:endParaRPr lang="sk-SK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sk-SK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lang="sk-SK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</a:t>
                      </a:r>
                      <a:endParaRPr lang="sk-SK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sk-SK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</a:t>
                      </a:r>
                      <a:endParaRPr lang="sk-SK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1464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Pedagogická prax III</a:t>
                      </a:r>
                      <a:endParaRPr lang="sk-SK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sk-SK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lang="sk-SK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</a:t>
                      </a:r>
                      <a:endParaRPr lang="sk-SK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sk-SK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</a:t>
                      </a:r>
                      <a:endParaRPr lang="sk-SK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7743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Pedagogická prax IV</a:t>
                      </a:r>
                      <a:endParaRPr lang="sk-SK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sk-SK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lang="sk-SK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</a:t>
                      </a:r>
                      <a:endParaRPr lang="sk-SK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sk-SK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</a:t>
                      </a:r>
                      <a:endParaRPr lang="sk-SK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7743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 b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Počet kreditov spolu</a:t>
                      </a:r>
                      <a:endParaRPr lang="sk-SK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 b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</a:t>
                      </a:r>
                      <a:endParaRPr lang="sk-SK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sk-SK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sk-SK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sk-SK" sz="18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sk-SK" sz="1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graphicFrame>
        <p:nvGraphicFramePr>
          <p:cNvPr id="9" name="Tabuľk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8454012"/>
              </p:ext>
            </p:extLst>
          </p:nvPr>
        </p:nvGraphicFramePr>
        <p:xfrm>
          <a:off x="348912" y="3547083"/>
          <a:ext cx="11546309" cy="283536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6700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2189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03722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9835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825765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396067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261076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</a:rPr>
                        <a:t>Povinne voliteľné predmety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</a:rPr>
                        <a:t>(pedagogická prax)</a:t>
                      </a:r>
                      <a:endParaRPr lang="sk-SK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</a:rPr>
                        <a:t>ECTS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</a:rPr>
                        <a:t>kredit</a:t>
                      </a:r>
                      <a:endParaRPr lang="sk-SK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6223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</a:rPr>
                        <a:t>Rozsah</a:t>
                      </a:r>
                      <a:endParaRPr lang="sk-SK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</a:rPr>
                        <a:t>Forma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</a:rPr>
                        <a:t>ukončenia</a:t>
                      </a:r>
                      <a:endParaRPr lang="sk-SK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</a:rPr>
                        <a:t>Odporučený rok</a:t>
                      </a:r>
                      <a:endParaRPr lang="sk-SK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98654">
                <a:tc v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</a:rPr>
                        <a:t>Štúdia</a:t>
                      </a:r>
                      <a:endParaRPr lang="sk-SK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>
                          <a:effectLst/>
                        </a:rPr>
                        <a:t>semester</a:t>
                      </a:r>
                      <a:endParaRPr lang="sk-SK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6147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Dobrovoľnícka prax IV</a:t>
                      </a:r>
                      <a:endParaRPr lang="sk-SK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sk-SK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dirty="0"/>
                        <a:t>30 (20+10)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dirty="0"/>
                        <a:t>(20 hodín výchovná činnosť </a:t>
                      </a:r>
                      <a:r>
                        <a:rPr lang="sk-SK" dirty="0" smtClean="0"/>
                        <a:t>+10 </a:t>
                      </a:r>
                      <a:r>
                        <a:rPr lang="sk-SK" dirty="0"/>
                        <a:t>hodín rozbor)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</a:t>
                      </a:r>
                      <a:endParaRPr lang="sk-SK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1,2</a:t>
                      </a:r>
                      <a:endParaRPr lang="sk-SK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Z,L</a:t>
                      </a:r>
                      <a:endParaRPr lang="sk-SK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80815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Dobrovoľnícka prax V</a:t>
                      </a:r>
                      <a:endParaRPr lang="sk-SK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sk-SK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dirty="0"/>
                        <a:t>30 (20+10)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dirty="0"/>
                        <a:t>(15 hodín výchovná činnosť </a:t>
                      </a:r>
                      <a:r>
                        <a:rPr lang="sk-SK" dirty="0" smtClean="0"/>
                        <a:t>+15 </a:t>
                      </a:r>
                      <a:r>
                        <a:rPr lang="sk-SK" dirty="0"/>
                        <a:t>hodín rozbor)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</a:t>
                      </a:r>
                      <a:endParaRPr lang="sk-SK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1,2</a:t>
                      </a:r>
                      <a:endParaRPr lang="sk-SK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Z,L</a:t>
                      </a:r>
                      <a:endParaRPr lang="sk-SK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6107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Dobrovoľnícka prax VI</a:t>
                      </a:r>
                      <a:endParaRPr lang="sk-SK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sk-SK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dirty="0"/>
                        <a:t>50 (40+10)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dirty="0"/>
                        <a:t>(40 hodín </a:t>
                      </a:r>
                      <a:r>
                        <a:rPr lang="sk-SK" dirty="0" err="1"/>
                        <a:t>asistenstká</a:t>
                      </a:r>
                      <a:r>
                        <a:rPr lang="sk-SK" dirty="0"/>
                        <a:t> a výchovná činnosť </a:t>
                      </a:r>
                      <a:r>
                        <a:rPr lang="sk-SK" dirty="0" smtClean="0"/>
                        <a:t>+10 rozbor</a:t>
                      </a:r>
                      <a:r>
                        <a:rPr lang="sk-SK" dirty="0"/>
                        <a:t>)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</a:t>
                      </a:r>
                      <a:endParaRPr lang="sk-SK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1,2</a:t>
                      </a:r>
                      <a:endParaRPr lang="sk-SK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Z,L</a:t>
                      </a:r>
                      <a:endParaRPr lang="sk-SK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6107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Počet kreditov </a:t>
                      </a:r>
                      <a:endParaRPr lang="sk-SK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sk-SK" sz="16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sk-SK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sk-SK" dirty="0"/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sk-SK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sk-SK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sk-SK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75051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äty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SK-x-UKF</a:t>
            </a:r>
            <a:endParaRPr lang="en-US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1141410" y="465221"/>
            <a:ext cx="10216401" cy="6128083"/>
          </a:xfrm>
        </p:spPr>
        <p:txBody>
          <a:bodyPr>
            <a:noAutofit/>
          </a:bodyPr>
          <a:lstStyle/>
          <a:p>
            <a:endParaRPr lang="sk-SK" sz="3200" dirty="0" smtClean="0">
              <a:solidFill>
                <a:schemeClr val="bg2">
                  <a:lumMod val="60000"/>
                  <a:lumOff val="40000"/>
                </a:schemeClr>
              </a:solidFill>
            </a:endParaRPr>
          </a:p>
          <a:p>
            <a:r>
              <a:rPr lang="sk-SK" sz="32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Navýšenie rozsahu pedagogickej praxe prostredníctvom zavedenia nového typu praxe umožní zvýšiť objem praxe </a:t>
            </a:r>
            <a:r>
              <a:rPr lang="sk-SK" sz="32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v </a:t>
            </a:r>
            <a:r>
              <a:rPr lang="sk-SK" sz="3200" dirty="0" err="1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bc.</a:t>
            </a:r>
            <a:r>
              <a:rPr lang="sk-SK" sz="32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 stupni o 150 hodín a v </a:t>
            </a:r>
            <a:r>
              <a:rPr lang="sk-SK" sz="3200" dirty="0" err="1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mgr.</a:t>
            </a:r>
            <a:r>
              <a:rPr lang="sk-SK" sz="32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 stupni o 110 hodín (</a:t>
            </a:r>
            <a:r>
              <a:rPr lang="sk-SK" sz="3200" dirty="0" smtClean="0">
                <a:solidFill>
                  <a:srgbClr val="FF0000"/>
                </a:solidFill>
              </a:rPr>
              <a:t>spolu 260</a:t>
            </a:r>
            <a:r>
              <a:rPr lang="sk-SK" sz="32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), čí sa zvýši objem praxe z 290 na  </a:t>
            </a:r>
            <a:r>
              <a:rPr lang="sk-SK" sz="3200" dirty="0" smtClean="0">
                <a:solidFill>
                  <a:srgbClr val="FF0000"/>
                </a:solidFill>
              </a:rPr>
              <a:t>550</a:t>
            </a:r>
            <a:r>
              <a:rPr lang="sk-SK" sz="32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 </a:t>
            </a:r>
            <a:r>
              <a:rPr lang="sk-SK" sz="3200" dirty="0" smtClean="0">
                <a:solidFill>
                  <a:srgbClr val="FF0000"/>
                </a:solidFill>
              </a:rPr>
              <a:t>hodín </a:t>
            </a:r>
            <a:r>
              <a:rPr lang="sk-SK" sz="3200" dirty="0">
                <a:solidFill>
                  <a:srgbClr val="FF0000"/>
                </a:solidFill>
              </a:rPr>
              <a:t>v bakalárskom a magisterskom stupni štúdia</a:t>
            </a:r>
            <a:r>
              <a:rPr lang="sk-SK" sz="32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. </a:t>
            </a:r>
          </a:p>
          <a:p>
            <a:endParaRPr lang="sk-SK" sz="3200"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5798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äty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SK-x-UKF</a:t>
            </a:r>
            <a:endParaRPr lang="en-US" dirty="0"/>
          </a:p>
        </p:txBody>
      </p:sp>
      <p:pic>
        <p:nvPicPr>
          <p:cNvPr id="3" name="Obrázo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1411" y="-26928"/>
            <a:ext cx="9911600" cy="6913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613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ĺžnik 2"/>
          <p:cNvSpPr/>
          <p:nvPr/>
        </p:nvSpPr>
        <p:spPr>
          <a:xfrm>
            <a:off x="1141411" y="424675"/>
            <a:ext cx="9561095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3200" i="1" dirty="0" smtClean="0">
                <a:solidFill>
                  <a:srgbClr val="FF0000"/>
                </a:solidFill>
              </a:rPr>
              <a:t>Tvorba metodík – metodici programu </a:t>
            </a:r>
            <a:r>
              <a:rPr lang="sk-SK" sz="3200" i="1" dirty="0" smtClean="0">
                <a:solidFill>
                  <a:srgbClr val="FF0000"/>
                </a:solidFill>
              </a:rPr>
              <a:t>PED</a:t>
            </a:r>
            <a:endParaRPr lang="sk-SK" sz="3200" i="1" dirty="0" smtClean="0">
              <a:solidFill>
                <a:srgbClr val="FF0000"/>
              </a:solidFill>
            </a:endParaRPr>
          </a:p>
          <a:p>
            <a:endParaRPr lang="sk-SK" i="1" dirty="0">
              <a:solidFill>
                <a:srgbClr val="0070C0"/>
              </a:solidFill>
            </a:endParaRPr>
          </a:p>
          <a:p>
            <a:endParaRPr lang="sk-SK" i="1" dirty="0" smtClean="0">
              <a:solidFill>
                <a:srgbClr val="0070C0"/>
              </a:solidFill>
            </a:endParaRPr>
          </a:p>
          <a:p>
            <a:r>
              <a:rPr lang="sk-SK" sz="2500" i="1" dirty="0" smtClean="0">
                <a:solidFill>
                  <a:schemeClr val="bg1"/>
                </a:solidFill>
              </a:rPr>
              <a:t>PF</a:t>
            </a:r>
            <a:r>
              <a:rPr lang="sk-SK" sz="2500" i="1" dirty="0" smtClean="0">
                <a:solidFill>
                  <a:srgbClr val="0070C0"/>
                </a:solidFill>
              </a:rPr>
              <a:t> – metodici programov </a:t>
            </a:r>
          </a:p>
          <a:p>
            <a:r>
              <a:rPr lang="sk-SK" sz="2500" i="1" dirty="0" smtClean="0">
                <a:solidFill>
                  <a:srgbClr val="FF0000"/>
                </a:solidFill>
              </a:rPr>
              <a:t>celkovo 2 metodické materiály -  2 zamestnanci fakulty.</a:t>
            </a:r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SK-x-UKF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9831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bvod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ppt/theme/theme2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TM04033919[[fn=Obvod]]</Template>
  <TotalTime>4499</TotalTime>
  <Words>2215</Words>
  <Application>Microsoft Office PowerPoint</Application>
  <PresentationFormat>Širokouhlá</PresentationFormat>
  <Paragraphs>819</Paragraphs>
  <Slides>39</Slides>
  <Notes>2</Notes>
  <HiddenSlides>0</HiddenSlides>
  <MMClips>0</MMClips>
  <ScaleCrop>false</ScaleCrop>
  <HeadingPairs>
    <vt:vector size="8" baseType="variant">
      <vt:variant>
        <vt:lpstr>Použité písma</vt:lpstr>
      </vt:variant>
      <vt:variant>
        <vt:i4>5</vt:i4>
      </vt:variant>
      <vt:variant>
        <vt:lpstr>Motív</vt:lpstr>
      </vt:variant>
      <vt:variant>
        <vt:i4>1</vt:i4>
      </vt:variant>
      <vt:variant>
        <vt:lpstr>Vložené servery OLE</vt:lpstr>
      </vt:variant>
      <vt:variant>
        <vt:i4>1</vt:i4>
      </vt:variant>
      <vt:variant>
        <vt:lpstr>Nadpisy snímok</vt:lpstr>
      </vt:variant>
      <vt:variant>
        <vt:i4>39</vt:i4>
      </vt:variant>
    </vt:vector>
  </HeadingPairs>
  <TitlesOfParts>
    <vt:vector size="46" baseType="lpstr">
      <vt:lpstr>Arial</vt:lpstr>
      <vt:lpstr>Calibri</vt:lpstr>
      <vt:lpstr>Times New Roman</vt:lpstr>
      <vt:lpstr>Trebuchet MS</vt:lpstr>
      <vt:lpstr>Tw Cen MT</vt:lpstr>
      <vt:lpstr>Obvod</vt:lpstr>
      <vt:lpstr>Acrobat Document</vt:lpstr>
      <vt:lpstr>Skvalitňovanie praktickej  prípravy budúcich  pedagogických zamestnancov  na UKF v Nitre</vt:lpstr>
      <vt:lpstr>Základné údaje</vt:lpstr>
      <vt:lpstr>Cieľová skupina </vt:lpstr>
      <vt:lpstr>Hlavné aktivity projektu</vt:lpstr>
      <vt:lpstr>Prezentácia programu PowerPoint</vt:lpstr>
      <vt:lpstr>Cieľ projektu</vt:lpstr>
      <vt:lpstr>Podaktivity projektu</vt:lpstr>
      <vt:lpstr>Skvalitnenie a rozšírenie rozsahu praktickej prípravy</vt:lpstr>
      <vt:lpstr>Učiteľstvo v kombinácii a jednopredmetové učiteľské programy</vt:lpstr>
      <vt:lpstr>Konkretizácia zaradenia nových typov praxe v študijnom pláne programy učiteľstvo v kombinácii a jednopredmetové učiteľstvá  1 stupeň VŠ vzdelania, denná forma štúdia </vt:lpstr>
      <vt:lpstr>Konkretizácia zaradenia nových typov praxe v študijnom pláne programy učiteľstvo v kombinácii a jednopredmetové učiteľstvá  1 stupeň VŠ vzdelania, denná forma štúdia </vt:lpstr>
      <vt:lpstr>Prezentácia programu PowerPoint</vt:lpstr>
      <vt:lpstr>Konkretizácia zaradenia nových typov praxe v študijnom pláne programy učiteľstvo v kombinácii a jednopredmetové učiteľstvá  2 stupeň VŠ vzdelania, denná forma štúdia </vt:lpstr>
      <vt:lpstr>Konkretizácia zaradenia nových typov praxe v študijnom pláne programy učiteľstvo v kombinácii a jednopredmetové učiteľstvá  1 stupeň VŠ vzdelania, denná forma štúdia 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Predškolská a elementárna pedagogika + učiteľstvo pre primárne vzdelávanie</vt:lpstr>
      <vt:lpstr>Konkretizácia zaradenia nových typov praxe v študijnom pláne program PEP     1 stupeň VŠ vzdelania, denná forma štúdia </vt:lpstr>
      <vt:lpstr>Prezentácia programu PowerPoint</vt:lpstr>
      <vt:lpstr>Konkretizácia zaradenia nových typov praxe v študijnom pláne program UPV  2 stupeň VŠ vzdelania, denná forma štúdia </vt:lpstr>
      <vt:lpstr>Prezentácia programu PowerPoint</vt:lpstr>
      <vt:lpstr>Prezentácia programu PowerPoint</vt:lpstr>
      <vt:lpstr>Prezentácia programu PowerPoint</vt:lpstr>
      <vt:lpstr>Predškolská a elementárna pedagogika + učiteľstvo pre primárne vzdelávanie v MJ</vt:lpstr>
      <vt:lpstr>Konkretizácia zaradenia nových typov praxe v študijnom pláne program PEP v MJ    1 stupeň VŠ vzdelania, denná forma štúdia </vt:lpstr>
      <vt:lpstr>Prezentácia programu PowerPoint</vt:lpstr>
      <vt:lpstr>Konkretizácia zaradenia nových typov praxe v študijnom pláne program UPV  v MJ 2 stupeň VŠ vzdelania, denná forma štúdia </vt:lpstr>
      <vt:lpstr>Prezentácia programu PowerPoint</vt:lpstr>
      <vt:lpstr>Prezentácia programu PowerPoint</vt:lpstr>
      <vt:lpstr>Prezentácia programu PowerPoint</vt:lpstr>
      <vt:lpstr>Pedagogika a vychovávateľstvo</vt:lpstr>
      <vt:lpstr>Konkretizácia zaradenia nových typov praxe v študijnom pláne program pedagogika a vychovávateľstvo  1. stupeň VŠ vzdelania, denná forma štúdia </vt:lpstr>
      <vt:lpstr>Konkretizácia zaradenia nových typov praxe v študijnom pláne program pedagogika a vychovávateľstvo  2. stupeň VŠ vzdelania, denná forma štúdia </vt:lpstr>
      <vt:lpstr>Prezentácia programu PowerPoint</vt:lpstr>
      <vt:lpstr>Prezentácia programu PowerPoint</vt:lpstr>
      <vt:lpstr>Prezentácia programu PowerPoint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>Janka</dc:creator>
  <cp:lastModifiedBy>Janka</cp:lastModifiedBy>
  <cp:revision>36</cp:revision>
  <dcterms:created xsi:type="dcterms:W3CDTF">2020-09-18T14:27:57Z</dcterms:created>
  <dcterms:modified xsi:type="dcterms:W3CDTF">2020-10-05T09:19:24Z</dcterms:modified>
</cp:coreProperties>
</file>