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3" r:id="rId1"/>
  </p:sldMasterIdLst>
  <p:notesMasterIdLst>
    <p:notesMasterId r:id="rId39"/>
  </p:notesMasterIdLst>
  <p:handoutMasterIdLst>
    <p:handoutMasterId r:id="rId40"/>
  </p:handoutMasterIdLst>
  <p:sldIdLst>
    <p:sldId id="256" r:id="rId2"/>
    <p:sldId id="333" r:id="rId3"/>
    <p:sldId id="364" r:id="rId4"/>
    <p:sldId id="365" r:id="rId5"/>
    <p:sldId id="350" r:id="rId6"/>
    <p:sldId id="398" r:id="rId7"/>
    <p:sldId id="396" r:id="rId8"/>
    <p:sldId id="397" r:id="rId9"/>
    <p:sldId id="399" r:id="rId10"/>
    <p:sldId id="400" r:id="rId11"/>
    <p:sldId id="401" r:id="rId12"/>
    <p:sldId id="402" r:id="rId13"/>
    <p:sldId id="371" r:id="rId14"/>
    <p:sldId id="368" r:id="rId15"/>
    <p:sldId id="369" r:id="rId16"/>
    <p:sldId id="403" r:id="rId17"/>
    <p:sldId id="373" r:id="rId18"/>
    <p:sldId id="375" r:id="rId19"/>
    <p:sldId id="336" r:id="rId20"/>
    <p:sldId id="355" r:id="rId21"/>
    <p:sldId id="367" r:id="rId22"/>
    <p:sldId id="405" r:id="rId23"/>
    <p:sldId id="406" r:id="rId24"/>
    <p:sldId id="407" r:id="rId25"/>
    <p:sldId id="408" r:id="rId26"/>
    <p:sldId id="409" r:id="rId27"/>
    <p:sldId id="357" r:id="rId28"/>
    <p:sldId id="410" r:id="rId29"/>
    <p:sldId id="411" r:id="rId30"/>
    <p:sldId id="376" r:id="rId31"/>
    <p:sldId id="417" r:id="rId32"/>
    <p:sldId id="418" r:id="rId33"/>
    <p:sldId id="419" r:id="rId34"/>
    <p:sldId id="332" r:id="rId35"/>
    <p:sldId id="413" r:id="rId36"/>
    <p:sldId id="352" r:id="rId37"/>
    <p:sldId id="346" r:id="rId38"/>
  </p:sldIdLst>
  <p:sldSz cx="9144000" cy="6858000" type="screen4x3"/>
  <p:notesSz cx="9928225" cy="6797675"/>
  <p:defaultTextStyle>
    <a:defPPr>
      <a:defRPr lang="en-US"/>
    </a:defPPr>
    <a:lvl1pPr algn="l" rtl="0" fontAlgn="base">
      <a:spcBef>
        <a:spcPct val="20000"/>
      </a:spcBef>
      <a:spcAft>
        <a:spcPct val="0"/>
      </a:spcAft>
      <a:buClr>
        <a:schemeClr val="folHlink"/>
      </a:buClr>
      <a:buSzPct val="60000"/>
      <a:buFont typeface="Wingdings" pitchFamily="2" charset="2"/>
      <a:buChar char="n"/>
      <a:defRPr sz="2000" kern="1200">
        <a:solidFill>
          <a:schemeClr val="folHlink"/>
        </a:solidFill>
        <a:latin typeface="Tahoma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Clr>
        <a:schemeClr val="folHlink"/>
      </a:buClr>
      <a:buSzPct val="60000"/>
      <a:buFont typeface="Wingdings" pitchFamily="2" charset="2"/>
      <a:buChar char="n"/>
      <a:defRPr sz="2000" kern="1200">
        <a:solidFill>
          <a:schemeClr val="folHlink"/>
        </a:solidFill>
        <a:latin typeface="Tahoma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Clr>
        <a:schemeClr val="folHlink"/>
      </a:buClr>
      <a:buSzPct val="60000"/>
      <a:buFont typeface="Wingdings" pitchFamily="2" charset="2"/>
      <a:buChar char="n"/>
      <a:defRPr sz="2000" kern="1200">
        <a:solidFill>
          <a:schemeClr val="folHlink"/>
        </a:solidFill>
        <a:latin typeface="Tahoma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Clr>
        <a:schemeClr val="folHlink"/>
      </a:buClr>
      <a:buSzPct val="60000"/>
      <a:buFont typeface="Wingdings" pitchFamily="2" charset="2"/>
      <a:buChar char="n"/>
      <a:defRPr sz="2000" kern="1200">
        <a:solidFill>
          <a:schemeClr val="folHlink"/>
        </a:solidFill>
        <a:latin typeface="Tahoma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Clr>
        <a:schemeClr val="folHlink"/>
      </a:buClr>
      <a:buSzPct val="60000"/>
      <a:buFont typeface="Wingdings" pitchFamily="2" charset="2"/>
      <a:buChar char="n"/>
      <a:defRPr sz="2000" kern="1200">
        <a:solidFill>
          <a:schemeClr val="folHlink"/>
        </a:solidFill>
        <a:latin typeface="Tahoma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chemeClr val="folHlink"/>
        </a:solidFill>
        <a:latin typeface="Tahoma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chemeClr val="folHlink"/>
        </a:solidFill>
        <a:latin typeface="Tahoma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chemeClr val="folHlink"/>
        </a:solidFill>
        <a:latin typeface="Tahoma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chemeClr val="folHlink"/>
        </a:solidFill>
        <a:latin typeface="Tahoma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41" userDrawn="1">
          <p15:clr>
            <a:srgbClr val="A4A3A4"/>
          </p15:clr>
        </p15:guide>
        <p15:guide id="2" pos="3127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800080"/>
    <a:srgbClr val="003366"/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redný štýl 2 - zvýrazneni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28" autoAdjust="0"/>
    <p:restoredTop sz="94697" autoAdjust="0"/>
  </p:normalViewPr>
  <p:slideViewPr>
    <p:cSldViewPr>
      <p:cViewPr varScale="1">
        <p:scale>
          <a:sx n="53" d="100"/>
          <a:sy n="53" d="100"/>
        </p:scale>
        <p:origin x="573" y="3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288"/>
    </p:cViewPr>
  </p:sorterViewPr>
  <p:notesViewPr>
    <p:cSldViewPr>
      <p:cViewPr varScale="1">
        <p:scale>
          <a:sx n="35" d="100"/>
          <a:sy n="35" d="100"/>
        </p:scale>
        <p:origin x="-1506" y="-84"/>
      </p:cViewPr>
      <p:guideLst>
        <p:guide orient="horz" pos="2141"/>
        <p:guide pos="312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4302693" cy="338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39" tIns="45969" rIns="91939" bIns="45969" numCol="1" anchor="t" anchorCtr="0" compatLnSpc="1">
            <a:prstTxWarp prst="textNoShape">
              <a:avLst/>
            </a:prstTxWarp>
          </a:bodyPr>
          <a:lstStyle>
            <a:lvl1pPr defTabSz="919067">
              <a:spcBef>
                <a:spcPct val="0"/>
              </a:spcBef>
              <a:buClrTx/>
              <a:buSzTx/>
              <a:buFontTx/>
              <a:buNone/>
              <a:defRPr sz="1300" noProof="1">
                <a:solidFill>
                  <a:schemeClr val="tx1"/>
                </a:solidFill>
              </a:defRPr>
            </a:lvl1pPr>
          </a:lstStyle>
          <a:p>
            <a:endParaRPr lang="sk-SK"/>
          </a:p>
        </p:txBody>
      </p:sp>
      <p:sp>
        <p:nvSpPr>
          <p:cNvPr id="962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625533" y="1"/>
            <a:ext cx="4302693" cy="338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39" tIns="45969" rIns="91939" bIns="45969" numCol="1" anchor="t" anchorCtr="0" compatLnSpc="1">
            <a:prstTxWarp prst="textNoShape">
              <a:avLst/>
            </a:prstTxWarp>
          </a:bodyPr>
          <a:lstStyle>
            <a:lvl1pPr algn="r" defTabSz="919067">
              <a:spcBef>
                <a:spcPct val="0"/>
              </a:spcBef>
              <a:buClrTx/>
              <a:buSzTx/>
              <a:buFontTx/>
              <a:buNone/>
              <a:defRPr sz="1300" noProof="1">
                <a:solidFill>
                  <a:schemeClr val="tx1"/>
                </a:solidFill>
              </a:defRPr>
            </a:lvl1pPr>
          </a:lstStyle>
          <a:p>
            <a:endParaRPr lang="sk-SK"/>
          </a:p>
        </p:txBody>
      </p:sp>
      <p:sp>
        <p:nvSpPr>
          <p:cNvPr id="962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458704"/>
            <a:ext cx="4302693" cy="338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39" tIns="45969" rIns="91939" bIns="45969" numCol="1" anchor="b" anchorCtr="0" compatLnSpc="1">
            <a:prstTxWarp prst="textNoShape">
              <a:avLst/>
            </a:prstTxWarp>
          </a:bodyPr>
          <a:lstStyle>
            <a:lvl1pPr defTabSz="919067">
              <a:spcBef>
                <a:spcPct val="0"/>
              </a:spcBef>
              <a:buClrTx/>
              <a:buSzTx/>
              <a:buFontTx/>
              <a:buNone/>
              <a:defRPr sz="1300" noProof="1">
                <a:solidFill>
                  <a:schemeClr val="tx1"/>
                </a:solidFill>
              </a:defRPr>
            </a:lvl1pPr>
          </a:lstStyle>
          <a:p>
            <a:endParaRPr lang="sk-SK"/>
          </a:p>
        </p:txBody>
      </p:sp>
      <p:sp>
        <p:nvSpPr>
          <p:cNvPr id="962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625533" y="6458704"/>
            <a:ext cx="4302693" cy="338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39" tIns="45969" rIns="91939" bIns="45969" numCol="1" anchor="b" anchorCtr="0" compatLnSpc="1">
            <a:prstTxWarp prst="textNoShape">
              <a:avLst/>
            </a:prstTxWarp>
          </a:bodyPr>
          <a:lstStyle>
            <a:lvl1pPr algn="r" defTabSz="919067">
              <a:spcBef>
                <a:spcPct val="0"/>
              </a:spcBef>
              <a:buClrTx/>
              <a:buSzTx/>
              <a:buFontTx/>
              <a:buNone/>
              <a:defRPr sz="1300" noProof="1">
                <a:solidFill>
                  <a:schemeClr val="tx1"/>
                </a:solidFill>
              </a:defRPr>
            </a:lvl1pPr>
          </a:lstStyle>
          <a:p>
            <a:fld id="{4AB63411-3DAD-4B54-963F-92B1B2738C4B}" type="slidenum">
              <a:rPr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1708720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4302693" cy="338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39" tIns="45969" rIns="91939" bIns="45969" numCol="1" anchor="t" anchorCtr="0" compatLnSpc="1">
            <a:prstTxWarp prst="textNoShape">
              <a:avLst/>
            </a:prstTxWarp>
          </a:bodyPr>
          <a:lstStyle>
            <a:lvl1pPr defTabSz="919067">
              <a:spcBef>
                <a:spcPct val="0"/>
              </a:spcBef>
              <a:buClrTx/>
              <a:buSzTx/>
              <a:buFontTx/>
              <a:buNone/>
              <a:defRPr sz="1300" noProof="1">
                <a:solidFill>
                  <a:schemeClr val="tx1"/>
                </a:solidFill>
              </a:defRPr>
            </a:lvl1pPr>
          </a:lstStyle>
          <a:p>
            <a:endParaRPr lang="sk-SK"/>
          </a:p>
        </p:txBody>
      </p:sp>
      <p:sp>
        <p:nvSpPr>
          <p:cNvPr id="983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25533" y="1"/>
            <a:ext cx="4302693" cy="338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39" tIns="45969" rIns="91939" bIns="45969" numCol="1" anchor="t" anchorCtr="0" compatLnSpc="1">
            <a:prstTxWarp prst="textNoShape">
              <a:avLst/>
            </a:prstTxWarp>
          </a:bodyPr>
          <a:lstStyle>
            <a:lvl1pPr algn="r" defTabSz="919067">
              <a:spcBef>
                <a:spcPct val="0"/>
              </a:spcBef>
              <a:buClrTx/>
              <a:buSzTx/>
              <a:buFontTx/>
              <a:buNone/>
              <a:defRPr sz="1300" noProof="1">
                <a:solidFill>
                  <a:schemeClr val="tx1"/>
                </a:solidFill>
              </a:defRPr>
            </a:lvl1pPr>
          </a:lstStyle>
          <a:p>
            <a:endParaRPr lang="sk-SK"/>
          </a:p>
        </p:txBody>
      </p:sp>
      <p:sp>
        <p:nvSpPr>
          <p:cNvPr id="983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265488" y="511175"/>
            <a:ext cx="3397250" cy="25479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983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325920" y="3230112"/>
            <a:ext cx="7276386" cy="305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39" tIns="45969" rIns="91939" bIns="4596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983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458704"/>
            <a:ext cx="4302693" cy="338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39" tIns="45969" rIns="91939" bIns="45969" numCol="1" anchor="b" anchorCtr="0" compatLnSpc="1">
            <a:prstTxWarp prst="textNoShape">
              <a:avLst/>
            </a:prstTxWarp>
          </a:bodyPr>
          <a:lstStyle>
            <a:lvl1pPr defTabSz="919067">
              <a:spcBef>
                <a:spcPct val="0"/>
              </a:spcBef>
              <a:buClrTx/>
              <a:buSzTx/>
              <a:buFontTx/>
              <a:buNone/>
              <a:defRPr sz="1300" noProof="1">
                <a:solidFill>
                  <a:schemeClr val="tx1"/>
                </a:solidFill>
              </a:defRPr>
            </a:lvl1pPr>
          </a:lstStyle>
          <a:p>
            <a:endParaRPr lang="sk-SK"/>
          </a:p>
        </p:txBody>
      </p:sp>
      <p:sp>
        <p:nvSpPr>
          <p:cNvPr id="983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25533" y="6458704"/>
            <a:ext cx="4302693" cy="338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39" tIns="45969" rIns="91939" bIns="45969" numCol="1" anchor="b" anchorCtr="0" compatLnSpc="1">
            <a:prstTxWarp prst="textNoShape">
              <a:avLst/>
            </a:prstTxWarp>
          </a:bodyPr>
          <a:lstStyle>
            <a:lvl1pPr algn="r" defTabSz="919067">
              <a:spcBef>
                <a:spcPct val="0"/>
              </a:spcBef>
              <a:buClrTx/>
              <a:buSzTx/>
              <a:buFontTx/>
              <a:buNone/>
              <a:defRPr sz="1300" noProof="1">
                <a:solidFill>
                  <a:schemeClr val="tx1"/>
                </a:solidFill>
              </a:defRPr>
            </a:lvl1pPr>
          </a:lstStyle>
          <a:p>
            <a:fld id="{6F3595F2-AF82-4C31-94D6-3F0F888C337D}" type="slidenum">
              <a:rPr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3261081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D449957-96D4-471B-A069-7380208D633F}" type="slidenum">
              <a:rPr/>
              <a:pPr/>
              <a:t>1</a:t>
            </a:fld>
            <a:endParaRPr lang="sk-SK"/>
          </a:p>
        </p:txBody>
      </p:sp>
      <p:sp>
        <p:nvSpPr>
          <p:cNvPr id="99330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1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sk-SK" noProof="1"/>
          </a:p>
        </p:txBody>
      </p:sp>
    </p:spTree>
    <p:extLst>
      <p:ext uri="{BB962C8B-B14F-4D97-AF65-F5344CB8AC3E}">
        <p14:creationId xmlns:p14="http://schemas.microsoft.com/office/powerpoint/2010/main" val="33092152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3595F2-AF82-4C31-94D6-3F0F888C337D}" type="slidenum">
              <a:rPr lang="sk-SK" smtClean="0"/>
              <a:pPr/>
              <a:t>11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2988249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3595F2-AF82-4C31-94D6-3F0F888C337D}" type="slidenum">
              <a:rPr lang="sk-SK" smtClean="0"/>
              <a:pPr/>
              <a:t>12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3657606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2818" name="Group 2"/>
          <p:cNvGrpSpPr>
            <a:grpSpLocks/>
          </p:cNvGrpSpPr>
          <p:nvPr/>
        </p:nvGrpSpPr>
        <p:grpSpPr bwMode="auto"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162819" name="Group 3"/>
            <p:cNvGrpSpPr>
              <a:grpSpLocks/>
            </p:cNvGrpSpPr>
            <p:nvPr/>
          </p:nvGrpSpPr>
          <p:grpSpPr bwMode="auto">
            <a:xfrm>
              <a:off x="183" y="1604"/>
              <a:ext cx="448" cy="299"/>
              <a:chOff x="720" y="336"/>
              <a:chExt cx="624" cy="432"/>
            </a:xfrm>
          </p:grpSpPr>
          <p:sp>
            <p:nvSpPr>
              <p:cNvPr id="162820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sk-SK"/>
              </a:p>
            </p:txBody>
          </p:sp>
          <p:sp>
            <p:nvSpPr>
              <p:cNvPr id="162821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sk-SK"/>
              </a:p>
            </p:txBody>
          </p:sp>
        </p:grpSp>
        <p:grpSp>
          <p:nvGrpSpPr>
            <p:cNvPr id="162822" name="Group 6"/>
            <p:cNvGrpSpPr>
              <a:grpSpLocks/>
            </p:cNvGrpSpPr>
            <p:nvPr/>
          </p:nvGrpSpPr>
          <p:grpSpPr bwMode="auto">
            <a:xfrm>
              <a:off x="261" y="1870"/>
              <a:ext cx="465" cy="299"/>
              <a:chOff x="912" y="2640"/>
              <a:chExt cx="672" cy="432"/>
            </a:xfrm>
          </p:grpSpPr>
          <p:sp>
            <p:nvSpPr>
              <p:cNvPr id="162823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sk-SK"/>
              </a:p>
            </p:txBody>
          </p:sp>
          <p:sp>
            <p:nvSpPr>
              <p:cNvPr id="162824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sk-SK"/>
              </a:p>
            </p:txBody>
          </p:sp>
        </p:grpSp>
        <p:sp>
          <p:nvSpPr>
            <p:cNvPr id="162825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sk-SK"/>
            </a:p>
          </p:txBody>
        </p:sp>
        <p:sp>
          <p:nvSpPr>
            <p:cNvPr id="162826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sk-SK"/>
            </a:p>
          </p:txBody>
        </p:sp>
        <p:sp>
          <p:nvSpPr>
            <p:cNvPr id="162827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sk-SK"/>
            </a:p>
          </p:txBody>
        </p:sp>
      </p:grpSp>
      <p:sp>
        <p:nvSpPr>
          <p:cNvPr id="162828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8288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62829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62830" name="Rectangle 14"/>
          <p:cNvSpPr>
            <a:spLocks noGrp="1" noChangeArrowheads="1"/>
          </p:cNvSpPr>
          <p:nvPr>
            <p:ph type="dt" sz="half" idx="2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162831" name="Rectangle 15"/>
          <p:cNvSpPr>
            <a:spLocks noGrp="1" noChangeArrowheads="1"/>
          </p:cNvSpPr>
          <p:nvPr>
            <p:ph type="ftr" sz="quarter" idx="3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162832" name="Rectangle 1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C381087A-3C81-4CE8-9545-73221F964E3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zo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F459D5-33C9-4AB4-BFF7-6A77A351C10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zo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15EC5B-CE3B-404B-8D17-0D463B09CA4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zo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79546D-1067-4CED-B1EB-AB524C06ECA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zo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232741-6D69-4518-833A-AFFAC8CF768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zo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DC7EBA-6243-4614-8C47-7D000E22962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zo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5A0E38-8159-4A98-A4F2-27C8867F611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zo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339783-277E-487E-9B95-3E6935E4269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zo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B0E99A-C459-472C-A362-5477ECC46FC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zo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83917E-459B-49A6-8A4C-F74963399D4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zo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7004050" y="617538"/>
            <a:ext cx="1951038" cy="5514975"/>
          </a:xfrm>
        </p:spPr>
        <p:txBody>
          <a:bodyPr vert="eaVert"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1150938" y="617538"/>
            <a:ext cx="5700712" cy="5514975"/>
          </a:xfrm>
        </p:spPr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8FBE3C-A564-4BA9-A0A9-1A426F4B83F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zoom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Nadpis a diagram alebo organizačná sché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150938" y="617538"/>
            <a:ext cx="7793037" cy="1143000"/>
          </a:xfrm>
        </p:spPr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jektu SmartArt 2"/>
          <p:cNvSpPr>
            <a:spLocks noGrp="1"/>
          </p:cNvSpPr>
          <p:nvPr>
            <p:ph type="dgm" idx="1"/>
          </p:nvPr>
        </p:nvSpPr>
        <p:spPr>
          <a:xfrm>
            <a:off x="1182688" y="2017713"/>
            <a:ext cx="7772400" cy="4114800"/>
          </a:xfrm>
        </p:spPr>
        <p:txBody>
          <a:bodyPr/>
          <a:lstStyle/>
          <a:p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>
          <a:xfrm>
            <a:off x="9144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>
          <a:xfrm>
            <a:off x="3352800" y="63246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>
          <a:xfrm>
            <a:off x="67818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899250BE-8E78-4D55-9A39-221C8BB8235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zo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2"/>
          <p:cNvSpPr>
            <a:spLocks noChangeArrowheads="1"/>
          </p:cNvSpPr>
          <p:nvPr/>
        </p:nvSpPr>
        <p:spPr bwMode="ltGray">
          <a:xfrm>
            <a:off x="417513" y="1098550"/>
            <a:ext cx="438150" cy="474663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kumimoji="1" lang="sk-SK" sz="2400" noProof="1">
              <a:solidFill>
                <a:schemeClr val="tx1"/>
              </a:solidFill>
            </a:endParaRPr>
          </a:p>
        </p:txBody>
      </p:sp>
      <p:sp>
        <p:nvSpPr>
          <p:cNvPr id="161795" name="Rectangle 3"/>
          <p:cNvSpPr>
            <a:spLocks noChangeArrowheads="1"/>
          </p:cNvSpPr>
          <p:nvPr/>
        </p:nvSpPr>
        <p:spPr bwMode="ltGray">
          <a:xfrm>
            <a:off x="800100" y="1098550"/>
            <a:ext cx="328613" cy="474663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kumimoji="1" lang="sk-SK" sz="2400" noProof="1">
              <a:solidFill>
                <a:schemeClr val="tx1"/>
              </a:solidFill>
            </a:endParaRPr>
          </a:p>
        </p:txBody>
      </p:sp>
      <p:sp>
        <p:nvSpPr>
          <p:cNvPr id="161796" name="Rectangle 4"/>
          <p:cNvSpPr>
            <a:spLocks noChangeArrowheads="1"/>
          </p:cNvSpPr>
          <p:nvPr/>
        </p:nvSpPr>
        <p:spPr bwMode="ltGray">
          <a:xfrm>
            <a:off x="541338" y="1520825"/>
            <a:ext cx="422275" cy="474663"/>
          </a:xfrm>
          <a:prstGeom prst="rect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kumimoji="1" lang="sk-SK" sz="2400" noProof="1">
              <a:solidFill>
                <a:schemeClr val="tx1"/>
              </a:solidFill>
            </a:endParaRPr>
          </a:p>
        </p:txBody>
      </p:sp>
      <p:sp>
        <p:nvSpPr>
          <p:cNvPr id="161797" name="Rectangle 5"/>
          <p:cNvSpPr>
            <a:spLocks noChangeArrowheads="1"/>
          </p:cNvSpPr>
          <p:nvPr/>
        </p:nvSpPr>
        <p:spPr bwMode="ltGray">
          <a:xfrm>
            <a:off x="911225" y="1520825"/>
            <a:ext cx="368300" cy="474663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kumimoji="1" lang="sk-SK" sz="2400" noProof="1">
              <a:solidFill>
                <a:schemeClr val="tx1"/>
              </a:solidFill>
            </a:endParaRPr>
          </a:p>
        </p:txBody>
      </p:sp>
      <p:sp>
        <p:nvSpPr>
          <p:cNvPr id="161798" name="Rectangle 6"/>
          <p:cNvSpPr>
            <a:spLocks noChangeArrowheads="1"/>
          </p:cNvSpPr>
          <p:nvPr/>
        </p:nvSpPr>
        <p:spPr bwMode="ltGray">
          <a:xfrm>
            <a:off x="127000" y="1447800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kumimoji="1" lang="sk-SK" sz="2400" noProof="1">
              <a:solidFill>
                <a:schemeClr val="tx1"/>
              </a:solidFill>
            </a:endParaRPr>
          </a:p>
        </p:txBody>
      </p:sp>
      <p:sp>
        <p:nvSpPr>
          <p:cNvPr id="161799" name="Rectangle 7"/>
          <p:cNvSpPr>
            <a:spLocks noChangeArrowheads="1"/>
          </p:cNvSpPr>
          <p:nvPr/>
        </p:nvSpPr>
        <p:spPr bwMode="gray">
          <a:xfrm>
            <a:off x="762000" y="990600"/>
            <a:ext cx="31750" cy="1052513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kumimoji="1" lang="sk-SK" sz="2400" noProof="1">
              <a:solidFill>
                <a:schemeClr val="tx1"/>
              </a:solidFill>
            </a:endParaRPr>
          </a:p>
        </p:txBody>
      </p:sp>
      <p:sp>
        <p:nvSpPr>
          <p:cNvPr id="161800" name="Rectangle 8"/>
          <p:cNvSpPr>
            <a:spLocks noChangeArrowheads="1"/>
          </p:cNvSpPr>
          <p:nvPr/>
        </p:nvSpPr>
        <p:spPr bwMode="gray">
          <a:xfrm>
            <a:off x="442913" y="1781175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kumimoji="1" lang="sk-SK" sz="2400" noProof="1">
              <a:solidFill>
                <a:schemeClr val="tx1"/>
              </a:solidFill>
            </a:endParaRPr>
          </a:p>
        </p:txBody>
      </p:sp>
      <p:sp>
        <p:nvSpPr>
          <p:cNvPr id="161801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617538"/>
            <a:ext cx="7793037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61802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2017713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61803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ClrTx/>
              <a:buSzTx/>
              <a:buFontTx/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61804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3246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ClrTx/>
              <a:buSzTx/>
              <a:buFontTx/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61805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SzTx/>
              <a:buFontTx/>
              <a:buNone/>
              <a:defRPr sz="1400">
                <a:solidFill>
                  <a:schemeClr val="tx1"/>
                </a:solidFill>
              </a:defRPr>
            </a:lvl1pPr>
          </a:lstStyle>
          <a:p>
            <a:fld id="{BBCB589C-5670-4FDA-9218-57109A516693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ransition>
    <p:zoom/>
  </p:transition>
  <p:txStyles>
    <p:titleStyle>
      <a:lvl1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1828800"/>
            <a:ext cx="7086600" cy="1143000"/>
          </a:xfrm>
        </p:spPr>
        <p:txBody>
          <a:bodyPr/>
          <a:lstStyle/>
          <a:p>
            <a:pPr algn="ctr"/>
            <a:r>
              <a:rPr lang="sk-SK" sz="4000" dirty="0" smtClean="0"/>
              <a:t>Aktuálne otázky rozvoja </a:t>
            </a:r>
            <a:r>
              <a:rPr lang="sk-SK" sz="4000" dirty="0"/>
              <a:t>Univerzity Konštantína Filozofa v Nitre</a:t>
            </a:r>
            <a:endParaRPr lang="sk-SK" sz="4000" noProof="1"/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58888" y="3852863"/>
            <a:ext cx="6840537" cy="1447800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sk-SK" sz="2400" dirty="0"/>
              <a:t>p</a:t>
            </a:r>
            <a:r>
              <a:rPr lang="en-US" sz="2400" dirty="0" err="1"/>
              <a:t>rof</a:t>
            </a:r>
            <a:r>
              <a:rPr lang="en-US" sz="2400" dirty="0"/>
              <a:t>. </a:t>
            </a:r>
            <a:r>
              <a:rPr lang="en-US" sz="2400" dirty="0" err="1"/>
              <a:t>RNDr</a:t>
            </a:r>
            <a:r>
              <a:rPr lang="en-US" sz="2400" dirty="0"/>
              <a:t>. </a:t>
            </a:r>
            <a:r>
              <a:rPr lang="sk-SK" sz="2400" dirty="0" smtClean="0"/>
              <a:t>Ľubomír Zelenický</a:t>
            </a:r>
            <a:r>
              <a:rPr lang="en-US" sz="2400" dirty="0" smtClean="0"/>
              <a:t>, </a:t>
            </a:r>
            <a:r>
              <a:rPr lang="en-US" sz="2400" dirty="0" err="1"/>
              <a:t>CSc</a:t>
            </a:r>
            <a:r>
              <a:rPr lang="en-US" sz="2400" dirty="0"/>
              <a:t>.</a:t>
            </a:r>
            <a:endParaRPr lang="sk-SK" sz="2400" dirty="0"/>
          </a:p>
          <a:p>
            <a:pPr>
              <a:lnSpc>
                <a:spcPct val="120000"/>
              </a:lnSpc>
            </a:pPr>
            <a:r>
              <a:rPr lang="sk-SK" sz="2400" dirty="0" smtClean="0"/>
              <a:t>25</a:t>
            </a:r>
            <a:r>
              <a:rPr lang="en-US" sz="2400" dirty="0" smtClean="0"/>
              <a:t>. </a:t>
            </a:r>
            <a:r>
              <a:rPr lang="sk-SK" sz="2400" smtClean="0"/>
              <a:t>september</a:t>
            </a:r>
            <a:r>
              <a:rPr lang="en-US" sz="2400" smtClean="0"/>
              <a:t> </a:t>
            </a:r>
            <a:r>
              <a:rPr lang="en-US" sz="2400" dirty="0" smtClean="0"/>
              <a:t>20</a:t>
            </a:r>
            <a:r>
              <a:rPr lang="sk-SK" sz="2400" dirty="0" smtClean="0"/>
              <a:t>17</a:t>
            </a:r>
            <a:r>
              <a:rPr lang="en-US" sz="2400" dirty="0"/>
              <a:t/>
            </a:r>
            <a:br>
              <a:rPr lang="en-US" sz="2400" dirty="0"/>
            </a:br>
            <a:endParaRPr lang="en-US" sz="2400" noProof="1"/>
          </a:p>
        </p:txBody>
      </p:sp>
      <p:sp>
        <p:nvSpPr>
          <p:cNvPr id="95238" name="Rectangle 6"/>
          <p:cNvSpPr>
            <a:spLocks noChangeArrowheads="1"/>
          </p:cNvSpPr>
          <p:nvPr/>
        </p:nvSpPr>
        <p:spPr bwMode="auto">
          <a:xfrm>
            <a:off x="612775" y="5876925"/>
            <a:ext cx="8062913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en-US" sz="2400">
              <a:solidFill>
                <a:srgbClr val="0000CC"/>
              </a:solidFill>
            </a:endParaRP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en-US" sz="2400">
              <a:solidFill>
                <a:srgbClr val="0000CC"/>
              </a:solidFill>
            </a:endParaRP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en-US" sz="2400" noProof="1">
              <a:solidFill>
                <a:srgbClr val="0000CC"/>
              </a:solidFill>
            </a:endParaRPr>
          </a:p>
        </p:txBody>
      </p:sp>
      <p:sp>
        <p:nvSpPr>
          <p:cNvPr id="95243" name="Rectangle 11"/>
          <p:cNvSpPr>
            <a:spLocks noChangeArrowheads="1"/>
          </p:cNvSpPr>
          <p:nvPr/>
        </p:nvSpPr>
        <p:spPr bwMode="auto">
          <a:xfrm>
            <a:off x="0" y="2466975"/>
            <a:ext cx="9144000" cy="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spAutoFit/>
          </a:bodyPr>
          <a:lstStyle/>
          <a:p>
            <a:endParaRPr lang="sk-SK"/>
          </a:p>
        </p:txBody>
      </p:sp>
      <p:graphicFrame>
        <p:nvGraphicFramePr>
          <p:cNvPr id="95264" name="Group 32"/>
          <p:cNvGraphicFramePr>
            <a:graphicFrameLocks noGrp="1"/>
          </p:cNvGraphicFramePr>
          <p:nvPr/>
        </p:nvGraphicFramePr>
        <p:xfrm>
          <a:off x="0" y="0"/>
          <a:ext cx="206376" cy="6434138"/>
        </p:xfrm>
        <a:graphic>
          <a:graphicData uri="http://schemas.openxmlformats.org/drawingml/2006/table">
            <a:tbl>
              <a:tblPr/>
              <a:tblGrid>
                <a:gridCol w="206376"/>
              </a:tblGrid>
              <a:tr h="64341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sk-SK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</a:txBody>
                  <a:tcPr marL="90488" marR="90488" marT="44450" marB="44450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Rectangle 2"/>
          <p:cNvSpPr>
            <a:spLocks noChangeArrowheads="1"/>
          </p:cNvSpPr>
          <p:nvPr/>
        </p:nvSpPr>
        <p:spPr bwMode="auto">
          <a:xfrm>
            <a:off x="971550" y="1628775"/>
            <a:ext cx="7777163" cy="410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800100" lvl="1" indent="-342900">
              <a:buClr>
                <a:schemeClr val="tx1"/>
              </a:buClr>
              <a:buSzPct val="55000"/>
              <a:buFont typeface="Wingdings" pitchFamily="2" charset="2"/>
              <a:buNone/>
              <a:tabLst>
                <a:tab pos="514350" algn="l"/>
              </a:tabLst>
            </a:pPr>
            <a:endParaRPr lang="sk-SK" sz="1800" dirty="0">
              <a:solidFill>
                <a:schemeClr val="tx1"/>
              </a:solidFill>
            </a:endParaRPr>
          </a:p>
          <a:p>
            <a:pPr lvl="1">
              <a:lnSpc>
                <a:spcPct val="150000"/>
              </a:lnSpc>
              <a:buClr>
                <a:schemeClr val="tx1"/>
              </a:buClr>
              <a:buSzPct val="70000"/>
              <a:buNone/>
              <a:tabLst>
                <a:tab pos="514350" algn="l"/>
              </a:tabLst>
            </a:pPr>
            <a:r>
              <a:rPr lang="sk-SK" dirty="0" smtClean="0"/>
              <a:t>Po komplexnej akreditácii bola univerzite priznaná spôsobilosť uskutočňovať</a:t>
            </a:r>
          </a:p>
          <a:p>
            <a:pPr marL="800100" lvl="1" indent="-342900">
              <a:lnSpc>
                <a:spcPct val="150000"/>
              </a:lnSpc>
              <a:buClr>
                <a:schemeClr val="tx1"/>
              </a:buClr>
              <a:buSzPct val="70000"/>
              <a:buFont typeface="Wingdings" pitchFamily="2" charset="2"/>
              <a:buChar char="q"/>
              <a:tabLst>
                <a:tab pos="514350" algn="l"/>
              </a:tabLst>
            </a:pPr>
            <a:r>
              <a:rPr lang="sk-SK" dirty="0" smtClean="0"/>
              <a:t>315 študijných programov,</a:t>
            </a:r>
          </a:p>
          <a:p>
            <a:pPr marL="800100" lvl="1" indent="-342900">
              <a:lnSpc>
                <a:spcPct val="150000"/>
              </a:lnSpc>
              <a:buClr>
                <a:schemeClr val="tx1"/>
              </a:buClr>
              <a:buSzPct val="70000"/>
              <a:buFont typeface="Wingdings" pitchFamily="2" charset="2"/>
              <a:buChar char="q"/>
              <a:tabLst>
                <a:tab pos="514350" algn="l"/>
              </a:tabLst>
            </a:pPr>
            <a:r>
              <a:rPr lang="sk-SK" dirty="0" smtClean="0"/>
              <a:t>17 habilitačných konaní a konaní na vymenúvanie profesorov.  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SzPct val="70000"/>
              <a:buNone/>
              <a:tabLst>
                <a:tab pos="514350" algn="l"/>
              </a:tabLst>
            </a:pPr>
            <a:endParaRPr lang="sk-SK" dirty="0" smtClean="0"/>
          </a:p>
        </p:txBody>
      </p:sp>
      <p:sp>
        <p:nvSpPr>
          <p:cNvPr id="24371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571500" lvl="0" indent="-571500"/>
            <a:r>
              <a:rPr lang="sk-SK" sz="3600" dirty="0" smtClean="0"/>
              <a:t>1. 	UKF ako kvalitná vzdelávacia  univerzita</a:t>
            </a:r>
            <a:endParaRPr lang="sk-SK" sz="4200" dirty="0">
              <a:latin typeface="Arial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Rectangle 2"/>
          <p:cNvSpPr>
            <a:spLocks noChangeArrowheads="1"/>
          </p:cNvSpPr>
          <p:nvPr/>
        </p:nvSpPr>
        <p:spPr bwMode="auto">
          <a:xfrm>
            <a:off x="971550" y="1628775"/>
            <a:ext cx="7777163" cy="410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800100" lvl="1" indent="-342900">
              <a:buClr>
                <a:schemeClr val="tx1"/>
              </a:buClr>
              <a:buSzPct val="55000"/>
              <a:buFont typeface="Wingdings" pitchFamily="2" charset="2"/>
              <a:buNone/>
              <a:tabLst>
                <a:tab pos="514350" algn="l"/>
              </a:tabLst>
            </a:pPr>
            <a:endParaRPr lang="sk-SK" sz="1800" dirty="0">
              <a:solidFill>
                <a:schemeClr val="tx1"/>
              </a:solidFill>
            </a:endParaRPr>
          </a:p>
          <a:p>
            <a:pPr>
              <a:buNone/>
            </a:pPr>
            <a:r>
              <a:rPr lang="sk-SK" dirty="0" smtClean="0"/>
              <a:t>UKF </a:t>
            </a:r>
            <a:r>
              <a:rPr lang="sk-SK" dirty="0"/>
              <a:t>v Nitre vstupuje do nového akademického roka 2017/2018 s celkovým počtom </a:t>
            </a:r>
            <a:r>
              <a:rPr lang="sk-SK" dirty="0" smtClean="0"/>
              <a:t>334 </a:t>
            </a:r>
            <a:r>
              <a:rPr lang="sk-SK" dirty="0"/>
              <a:t>akreditovaných študijných programov v dennej a externej forme štúdia, z toho: </a:t>
            </a:r>
          </a:p>
          <a:p>
            <a:pPr marL="541338" lvl="1" indent="-363538"/>
            <a:r>
              <a:rPr lang="sk-SK" dirty="0"/>
              <a:t>46 bakalárskych a 44 magisterských učiteľských študijných programov, </a:t>
            </a:r>
            <a:endParaRPr lang="sk-SK" sz="1600" dirty="0"/>
          </a:p>
          <a:p>
            <a:pPr marL="541338" lvl="0" indent="-363538"/>
            <a:r>
              <a:rPr lang="sk-SK" dirty="0"/>
              <a:t>102 bakalárskych, 73 magisterských vedeckých a odborných študijných programov,</a:t>
            </a:r>
            <a:endParaRPr lang="sk-SK" sz="1600" dirty="0"/>
          </a:p>
          <a:p>
            <a:pPr marL="541338" lvl="0" indent="-363538"/>
            <a:r>
              <a:rPr lang="sk-SK" dirty="0"/>
              <a:t>a 69 doktorandských študijných programov.  </a:t>
            </a:r>
            <a:endParaRPr lang="sk-SK" sz="1600" dirty="0"/>
          </a:p>
          <a:p>
            <a:pPr marL="541338" indent="-363538"/>
            <a:r>
              <a:rPr lang="sk-SK" dirty="0" smtClean="0"/>
              <a:t>V</a:t>
            </a:r>
            <a:r>
              <a:rPr lang="sk-SK" dirty="0"/>
              <a:t> roku 2017 priznané práva uskutočňovať habilitačné konanie a konanie na vymenúvanie profesorov v 19 študijných odboroch. </a:t>
            </a:r>
            <a:endParaRPr lang="sk-SK" dirty="0" smtClean="0"/>
          </a:p>
          <a:p>
            <a:pPr marL="800100" lvl="1" indent="-342900">
              <a:lnSpc>
                <a:spcPct val="150000"/>
              </a:lnSpc>
              <a:buClr>
                <a:schemeClr val="tx1"/>
              </a:buClr>
              <a:buSzPct val="70000"/>
              <a:buFont typeface="Wingdings" pitchFamily="2" charset="2"/>
              <a:buChar char="q"/>
              <a:tabLst>
                <a:tab pos="514350" algn="l"/>
              </a:tabLst>
            </a:pPr>
            <a:endParaRPr lang="sk-SK" dirty="0" smtClean="0"/>
          </a:p>
        </p:txBody>
      </p:sp>
      <p:sp>
        <p:nvSpPr>
          <p:cNvPr id="24371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571500" lvl="0" indent="-571500"/>
            <a:r>
              <a:rPr lang="sk-SK" sz="3600" dirty="0"/>
              <a:t>1. 	UKF ako kvalitná vzdelávacia  univerzita</a:t>
            </a:r>
            <a:endParaRPr lang="sk-SK" sz="42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1414972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Rectangle 2"/>
          <p:cNvSpPr>
            <a:spLocks noChangeArrowheads="1"/>
          </p:cNvSpPr>
          <p:nvPr/>
        </p:nvSpPr>
        <p:spPr bwMode="auto">
          <a:xfrm>
            <a:off x="971550" y="1628775"/>
            <a:ext cx="7777163" cy="410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177800">
              <a:buNone/>
            </a:pPr>
            <a:r>
              <a:rPr lang="sk-SK" dirty="0"/>
              <a:t> </a:t>
            </a:r>
            <a:endParaRPr lang="sk-SK" sz="1600" dirty="0"/>
          </a:p>
          <a:p>
            <a:pPr>
              <a:buNone/>
            </a:pPr>
            <a:r>
              <a:rPr lang="sk-SK" dirty="0"/>
              <a:t>Od začiatku roka 2017 bolo predložených Akreditačnej komisii </a:t>
            </a:r>
            <a:endParaRPr lang="sk-SK" dirty="0" smtClean="0"/>
          </a:p>
          <a:p>
            <a:pPr>
              <a:buNone/>
            </a:pPr>
            <a:endParaRPr lang="sk-SK" dirty="0" smtClean="0"/>
          </a:p>
          <a:p>
            <a:pPr marL="342900" indent="-342900"/>
            <a:r>
              <a:rPr lang="sk-SK" dirty="0" smtClean="0"/>
              <a:t>16 </a:t>
            </a:r>
            <a:r>
              <a:rPr lang="sk-SK" dirty="0"/>
              <a:t>nových študijných programov  v dennej a externej forme štúdia</a:t>
            </a:r>
            <a:r>
              <a:rPr lang="sk-SK" dirty="0" smtClean="0"/>
              <a:t>,</a:t>
            </a:r>
            <a:r>
              <a:rPr lang="sk-SK" dirty="0"/>
              <a:t> z toho </a:t>
            </a:r>
            <a:r>
              <a:rPr lang="sk-SK" dirty="0" smtClean="0"/>
              <a:t> </a:t>
            </a:r>
          </a:p>
          <a:p>
            <a:pPr marL="800100" lvl="1" indent="-342900"/>
            <a:r>
              <a:rPr lang="sk-SK" dirty="0" smtClean="0"/>
              <a:t>12 </a:t>
            </a:r>
            <a:r>
              <a:rPr lang="sk-SK" dirty="0"/>
              <a:t>bakalárskych, </a:t>
            </a:r>
            <a:endParaRPr lang="sk-SK" dirty="0" smtClean="0"/>
          </a:p>
          <a:p>
            <a:pPr marL="800100" lvl="1" indent="-342900"/>
            <a:r>
              <a:rPr lang="sk-SK" dirty="0" smtClean="0"/>
              <a:t>2 </a:t>
            </a:r>
            <a:r>
              <a:rPr lang="sk-SK" dirty="0"/>
              <a:t>magisterské a </a:t>
            </a:r>
            <a:endParaRPr lang="sk-SK" dirty="0" smtClean="0"/>
          </a:p>
          <a:p>
            <a:pPr marL="800100" lvl="1" indent="-342900"/>
            <a:r>
              <a:rPr lang="sk-SK" dirty="0" smtClean="0"/>
              <a:t>2 </a:t>
            </a:r>
            <a:r>
              <a:rPr lang="sk-SK" dirty="0"/>
              <a:t>doktorandské študijné programy. </a:t>
            </a:r>
            <a:endParaRPr lang="sk-SK" dirty="0" smtClean="0"/>
          </a:p>
          <a:p>
            <a:pPr marL="800100" lvl="1" indent="-342900">
              <a:lnSpc>
                <a:spcPct val="150000"/>
              </a:lnSpc>
              <a:buClr>
                <a:schemeClr val="tx1"/>
              </a:buClr>
              <a:buSzPct val="70000"/>
              <a:buFont typeface="Wingdings" pitchFamily="2" charset="2"/>
              <a:buChar char="q"/>
              <a:tabLst>
                <a:tab pos="514350" algn="l"/>
              </a:tabLst>
            </a:pPr>
            <a:endParaRPr lang="sk-SK" dirty="0" smtClean="0"/>
          </a:p>
          <a:p>
            <a:pPr marL="800100" lvl="1" indent="-342900">
              <a:lnSpc>
                <a:spcPct val="150000"/>
              </a:lnSpc>
              <a:buClr>
                <a:schemeClr val="tx1"/>
              </a:buClr>
              <a:buSzPct val="70000"/>
              <a:buFont typeface="Wingdings" pitchFamily="2" charset="2"/>
              <a:buChar char="q"/>
              <a:tabLst>
                <a:tab pos="514350" algn="l"/>
              </a:tabLst>
            </a:pPr>
            <a:endParaRPr lang="sk-SK" dirty="0" smtClean="0"/>
          </a:p>
        </p:txBody>
      </p:sp>
      <p:sp>
        <p:nvSpPr>
          <p:cNvPr id="24371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571500" lvl="0" indent="-571500"/>
            <a:r>
              <a:rPr lang="sk-SK" sz="3600" dirty="0"/>
              <a:t>1. 	UKF ako kvalitná vzdelávacia  univerzita</a:t>
            </a:r>
            <a:endParaRPr lang="sk-SK" sz="42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3085933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Rectangle 2"/>
          <p:cNvSpPr>
            <a:spLocks noChangeArrowheads="1"/>
          </p:cNvSpPr>
          <p:nvPr/>
        </p:nvSpPr>
        <p:spPr bwMode="auto">
          <a:xfrm>
            <a:off x="971550" y="1628775"/>
            <a:ext cx="7777163" cy="410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800100" lvl="1" indent="-342900">
              <a:buClr>
                <a:schemeClr val="tx1"/>
              </a:buClr>
              <a:buSzPct val="55000"/>
              <a:buFont typeface="Wingdings" pitchFamily="2" charset="2"/>
              <a:buNone/>
              <a:tabLst>
                <a:tab pos="514350" algn="l"/>
              </a:tabLst>
            </a:pPr>
            <a:endParaRPr lang="sk-SK" sz="18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SzPct val="70000"/>
              <a:buNone/>
              <a:tabLst>
                <a:tab pos="514350" algn="l"/>
              </a:tabLst>
            </a:pPr>
            <a:r>
              <a:rPr lang="sk-SK" sz="1800" b="1" dirty="0"/>
              <a:t>Prioritná oblasť I.-1: Zabezpečenie trvalej udržateľnosti štúdia</a:t>
            </a:r>
            <a:r>
              <a:rPr lang="sk-SK" sz="1800" dirty="0"/>
              <a:t> </a:t>
            </a:r>
          </a:p>
          <a:p>
            <a:pPr marL="800100" lvl="1" indent="-342900">
              <a:lnSpc>
                <a:spcPct val="150000"/>
              </a:lnSpc>
              <a:buClr>
                <a:schemeClr val="tx1"/>
              </a:buClr>
              <a:buSzPct val="70000"/>
              <a:buFont typeface="Wingdings" pitchFamily="2" charset="2"/>
              <a:buChar char="q"/>
              <a:tabLst>
                <a:tab pos="514350" algn="l"/>
              </a:tabLst>
            </a:pPr>
            <a:r>
              <a:rPr lang="sk-SK" i="1" dirty="0" smtClean="0"/>
              <a:t>Mediálna </a:t>
            </a:r>
            <a:r>
              <a:rPr lang="sk-SK" i="1" dirty="0"/>
              <a:t>kampaň </a:t>
            </a:r>
            <a:r>
              <a:rPr lang="sk-SK" i="1" dirty="0" smtClean="0"/>
              <a:t>pre </a:t>
            </a:r>
            <a:r>
              <a:rPr lang="sk-SK" i="1" dirty="0"/>
              <a:t>prvé (do 31.3.2017) ako aj druhé (od 5.6.2017) kolo podávania prihlášok na </a:t>
            </a:r>
            <a:r>
              <a:rPr lang="sk-SK" i="1" dirty="0" smtClean="0"/>
              <a:t>štúdium</a:t>
            </a:r>
          </a:p>
          <a:p>
            <a:pPr marL="800100" lvl="1" indent="-342900">
              <a:lnSpc>
                <a:spcPct val="150000"/>
              </a:lnSpc>
              <a:buClr>
                <a:schemeClr val="tx1"/>
              </a:buClr>
              <a:buSzPct val="70000"/>
              <a:buFont typeface="Wingdings" pitchFamily="2" charset="2"/>
              <a:buChar char="q"/>
              <a:tabLst>
                <a:tab pos="514350" algn="l"/>
              </a:tabLst>
            </a:pPr>
            <a:r>
              <a:rPr lang="sk-SK" i="1" dirty="0" smtClean="0"/>
              <a:t>„Deň </a:t>
            </a:r>
            <a:r>
              <a:rPr lang="sk-SK" i="1" dirty="0"/>
              <a:t>otvorených dverí na UKF v Nitre“ </a:t>
            </a:r>
            <a:r>
              <a:rPr lang="sk-SK" i="1" dirty="0" smtClean="0"/>
              <a:t> - február </a:t>
            </a:r>
          </a:p>
          <a:p>
            <a:pPr marL="800100" lvl="1" indent="-342900">
              <a:lnSpc>
                <a:spcPct val="150000"/>
              </a:lnSpc>
              <a:buClr>
                <a:schemeClr val="tx1"/>
              </a:buClr>
              <a:buSzPct val="70000"/>
              <a:buFont typeface="Wingdings" pitchFamily="2" charset="2"/>
              <a:buChar char="q"/>
              <a:tabLst>
                <a:tab pos="514350" algn="l"/>
              </a:tabLst>
            </a:pPr>
            <a:r>
              <a:rPr lang="sk-SK" i="1" dirty="0" smtClean="0"/>
              <a:t>„</a:t>
            </a:r>
            <a:r>
              <a:rPr lang="sk-SK" i="1" dirty="0"/>
              <a:t>Ešte to stihneš</a:t>
            </a:r>
            <a:r>
              <a:rPr lang="sk-SK" i="1" dirty="0" smtClean="0"/>
              <a:t>“- marec</a:t>
            </a:r>
          </a:p>
          <a:p>
            <a:pPr marL="800100" lvl="1" indent="-342900">
              <a:lnSpc>
                <a:spcPct val="150000"/>
              </a:lnSpc>
              <a:buClr>
                <a:schemeClr val="tx1"/>
              </a:buClr>
              <a:buSzPct val="70000"/>
              <a:buFont typeface="Wingdings" pitchFamily="2" charset="2"/>
              <a:buChar char="q"/>
              <a:tabLst>
                <a:tab pos="514350" algn="l"/>
              </a:tabLst>
            </a:pPr>
            <a:r>
              <a:rPr lang="sk-SK" i="1" dirty="0" smtClean="0"/>
              <a:t>„</a:t>
            </a:r>
            <a:r>
              <a:rPr lang="sk-SK" i="1" dirty="0"/>
              <a:t>Propagácia možnosti štúdia v Krajskej knižnici</a:t>
            </a:r>
            <a:r>
              <a:rPr lang="sk-SK" i="1" dirty="0" smtClean="0"/>
              <a:t>“</a:t>
            </a:r>
          </a:p>
          <a:p>
            <a:pPr marL="800100" lvl="1" indent="-342900">
              <a:lnSpc>
                <a:spcPct val="150000"/>
              </a:lnSpc>
              <a:buClr>
                <a:schemeClr val="tx1"/>
              </a:buClr>
              <a:buSzPct val="70000"/>
              <a:buFont typeface="Wingdings" pitchFamily="2" charset="2"/>
              <a:buChar char="q"/>
              <a:tabLst>
                <a:tab pos="514350" algn="l"/>
              </a:tabLst>
            </a:pPr>
            <a:r>
              <a:rPr lang="sk-SK" i="1" dirty="0" smtClean="0"/>
              <a:t>„</a:t>
            </a:r>
            <a:r>
              <a:rPr lang="sk-SK" i="1" dirty="0"/>
              <a:t>Máš ešte šancu“  </a:t>
            </a:r>
            <a:r>
              <a:rPr lang="sk-SK" i="1" dirty="0" smtClean="0"/>
              <a:t>- august</a:t>
            </a:r>
            <a:endParaRPr lang="sk-SK" dirty="0"/>
          </a:p>
          <a:p>
            <a:pPr marL="800100" lvl="1" indent="-342900">
              <a:lnSpc>
                <a:spcPct val="150000"/>
              </a:lnSpc>
              <a:buClr>
                <a:schemeClr val="tx1"/>
              </a:buClr>
              <a:buSzPct val="70000"/>
              <a:buFont typeface="Wingdings" pitchFamily="2" charset="2"/>
              <a:buChar char="q"/>
              <a:tabLst>
                <a:tab pos="514350" algn="l"/>
              </a:tabLst>
            </a:pPr>
            <a:endParaRPr lang="sk-SK" dirty="0" smtClean="0"/>
          </a:p>
          <a:p>
            <a:pPr marL="800100" lvl="1" indent="-342900">
              <a:lnSpc>
                <a:spcPct val="150000"/>
              </a:lnSpc>
              <a:buClr>
                <a:schemeClr val="tx1"/>
              </a:buClr>
              <a:buSzPct val="70000"/>
              <a:buFont typeface="Wingdings" pitchFamily="2" charset="2"/>
              <a:buChar char="q"/>
              <a:tabLst>
                <a:tab pos="514350" algn="l"/>
              </a:tabLst>
            </a:pPr>
            <a:endParaRPr lang="sk-SK" dirty="0" smtClean="0"/>
          </a:p>
        </p:txBody>
      </p:sp>
      <p:sp>
        <p:nvSpPr>
          <p:cNvPr id="24371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571500" lvl="0" indent="-571500"/>
            <a:r>
              <a:rPr lang="sk-SK" sz="3600" dirty="0"/>
              <a:t>1. 	UKF ako kvalitná vzdelávacia  univerzita</a:t>
            </a:r>
            <a:endParaRPr lang="sk-SK" sz="4200" dirty="0">
              <a:latin typeface="Arial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Rectangle 2"/>
          <p:cNvSpPr>
            <a:spLocks noChangeArrowheads="1"/>
          </p:cNvSpPr>
          <p:nvPr/>
        </p:nvSpPr>
        <p:spPr bwMode="auto">
          <a:xfrm>
            <a:off x="971550" y="1628775"/>
            <a:ext cx="7777163" cy="410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800100" lvl="1" indent="-342900">
              <a:buClr>
                <a:schemeClr val="tx1"/>
              </a:buClr>
              <a:buSzPct val="55000"/>
              <a:buFont typeface="Wingdings" pitchFamily="2" charset="2"/>
              <a:buNone/>
              <a:tabLst>
                <a:tab pos="514350" algn="l"/>
              </a:tabLst>
            </a:pPr>
            <a:endParaRPr lang="sk-SK" sz="18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SzPct val="70000"/>
              <a:buNone/>
              <a:tabLst>
                <a:tab pos="514350" algn="l"/>
              </a:tabLst>
            </a:pPr>
            <a:r>
              <a:rPr lang="sk-SK" sz="1800" b="1" dirty="0"/>
              <a:t>Prioritná oblasť I.-1: Zabezpečenie trvalej udržateľnosti štúdia</a:t>
            </a:r>
            <a:r>
              <a:rPr lang="sk-SK" sz="1800" dirty="0"/>
              <a:t> </a:t>
            </a:r>
          </a:p>
          <a:p>
            <a:pPr marL="800100" lvl="1" indent="-342900">
              <a:lnSpc>
                <a:spcPct val="150000"/>
              </a:lnSpc>
              <a:buClr>
                <a:schemeClr val="tx1"/>
              </a:buClr>
              <a:buSzPct val="70000"/>
              <a:buFont typeface="Wingdings" pitchFamily="2" charset="2"/>
              <a:buChar char="q"/>
              <a:tabLst>
                <a:tab pos="514350" algn="l"/>
              </a:tabLst>
            </a:pPr>
            <a:r>
              <a:rPr lang="sk-SK" dirty="0"/>
              <a:t>27. – 28. 9. 2017 </a:t>
            </a:r>
            <a:r>
              <a:rPr lang="sk-SK" dirty="0" err="1"/>
              <a:t>Veltrh</a:t>
            </a:r>
            <a:r>
              <a:rPr lang="sk-SK" dirty="0"/>
              <a:t> </a:t>
            </a:r>
            <a:r>
              <a:rPr lang="sk-SK" dirty="0" err="1" smtClean="0"/>
              <a:t>Gaudeámus</a:t>
            </a:r>
            <a:r>
              <a:rPr lang="sk-SK" dirty="0" smtClean="0"/>
              <a:t> </a:t>
            </a:r>
            <a:r>
              <a:rPr lang="sk-SK" dirty="0"/>
              <a:t>(Nitra)</a:t>
            </a:r>
          </a:p>
          <a:p>
            <a:pPr marL="800100" lvl="1" indent="-342900">
              <a:lnSpc>
                <a:spcPct val="150000"/>
              </a:lnSpc>
              <a:buClr>
                <a:schemeClr val="tx1"/>
              </a:buClr>
              <a:buSzPct val="70000"/>
              <a:buFont typeface="Wingdings" pitchFamily="2" charset="2"/>
              <a:buChar char="q"/>
              <a:tabLst>
                <a:tab pos="514350" algn="l"/>
              </a:tabLst>
            </a:pPr>
            <a:r>
              <a:rPr lang="sk-SK" dirty="0" smtClean="0"/>
              <a:t>10</a:t>
            </a:r>
            <a:r>
              <a:rPr lang="sk-SK" dirty="0"/>
              <a:t>.- 12. 10.2017 </a:t>
            </a:r>
            <a:r>
              <a:rPr lang="sk-SK" dirty="0" err="1"/>
              <a:t>Veltrh</a:t>
            </a:r>
            <a:r>
              <a:rPr lang="sk-SK" dirty="0"/>
              <a:t> </a:t>
            </a:r>
            <a:r>
              <a:rPr lang="sk-SK" dirty="0" err="1"/>
              <a:t>Academia</a:t>
            </a:r>
            <a:r>
              <a:rPr lang="sk-SK" dirty="0"/>
              <a:t> </a:t>
            </a:r>
            <a:r>
              <a:rPr lang="sk-SK" dirty="0" smtClean="0"/>
              <a:t>&amp; VAPAC (Bratislava)</a:t>
            </a:r>
            <a:endParaRPr lang="sk-SK" dirty="0"/>
          </a:p>
          <a:p>
            <a:pPr marL="800100" lvl="1" indent="-342900">
              <a:lnSpc>
                <a:spcPct val="150000"/>
              </a:lnSpc>
              <a:buClr>
                <a:schemeClr val="tx1"/>
              </a:buClr>
              <a:buSzPct val="70000"/>
              <a:buFont typeface="Wingdings" pitchFamily="2" charset="2"/>
              <a:buChar char="q"/>
              <a:tabLst>
                <a:tab pos="514350" algn="l"/>
              </a:tabLst>
            </a:pPr>
            <a:r>
              <a:rPr lang="sk-SK" dirty="0" smtClean="0"/>
              <a:t>7.11</a:t>
            </a:r>
            <a:r>
              <a:rPr lang="sk-SK" dirty="0"/>
              <a:t>. 2017 </a:t>
            </a:r>
            <a:r>
              <a:rPr lang="sk-SK" dirty="0" err="1"/>
              <a:t>JobSpoTT</a:t>
            </a:r>
            <a:r>
              <a:rPr lang="sk-SK" dirty="0"/>
              <a:t> (Trnava)  3. najväčší veľtrh práce dosah na 1200 študentov stredných </a:t>
            </a:r>
            <a:r>
              <a:rPr lang="sk-SK" dirty="0" smtClean="0"/>
              <a:t>škôl</a:t>
            </a:r>
          </a:p>
          <a:p>
            <a:pPr marL="800100" lvl="1" indent="-342900">
              <a:lnSpc>
                <a:spcPct val="150000"/>
              </a:lnSpc>
              <a:buClr>
                <a:schemeClr val="tx1"/>
              </a:buClr>
              <a:buSzPct val="70000"/>
              <a:buFont typeface="Wingdings" pitchFamily="2" charset="2"/>
              <a:buChar char="q"/>
              <a:tabLst>
                <a:tab pos="514350" algn="l"/>
              </a:tabLst>
            </a:pPr>
            <a:r>
              <a:rPr lang="sk-SK" dirty="0"/>
              <a:t>31. 1. 2018 </a:t>
            </a:r>
            <a:r>
              <a:rPr lang="sk-SK" dirty="0" smtClean="0"/>
              <a:t> </a:t>
            </a:r>
            <a:r>
              <a:rPr lang="sk-SK" dirty="0"/>
              <a:t>Kam na Vysokú  (Nitra, PKO) </a:t>
            </a:r>
            <a:endParaRPr lang="sk-SK" dirty="0" smtClean="0"/>
          </a:p>
          <a:p>
            <a:pPr marL="800100" lvl="1" indent="-342900">
              <a:lnSpc>
                <a:spcPct val="150000"/>
              </a:lnSpc>
              <a:buClr>
                <a:schemeClr val="tx1"/>
              </a:buClr>
              <a:buSzPct val="70000"/>
              <a:buFont typeface="Wingdings" pitchFamily="2" charset="2"/>
              <a:buChar char="q"/>
              <a:tabLst>
                <a:tab pos="514350" algn="l"/>
              </a:tabLst>
            </a:pPr>
            <a:endParaRPr lang="sk-SK" dirty="0" smtClean="0"/>
          </a:p>
        </p:txBody>
      </p:sp>
      <p:sp>
        <p:nvSpPr>
          <p:cNvPr id="24371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571500" lvl="0" indent="-571500"/>
            <a:r>
              <a:rPr lang="sk-SK" sz="3600" dirty="0"/>
              <a:t>1. 	UKF ako kvalitná vzdelávacia  univerzita</a:t>
            </a:r>
            <a:endParaRPr lang="sk-SK" sz="42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5976669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Rectangle 2"/>
          <p:cNvSpPr>
            <a:spLocks noChangeArrowheads="1"/>
          </p:cNvSpPr>
          <p:nvPr/>
        </p:nvSpPr>
        <p:spPr bwMode="auto">
          <a:xfrm>
            <a:off x="971600" y="1700808"/>
            <a:ext cx="7777163" cy="410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800100" lvl="1" indent="-342900">
              <a:buClr>
                <a:schemeClr val="tx1"/>
              </a:buClr>
              <a:buSzPct val="55000"/>
              <a:buFont typeface="Wingdings" pitchFamily="2" charset="2"/>
              <a:buNone/>
              <a:tabLst>
                <a:tab pos="514350" algn="l"/>
              </a:tabLst>
            </a:pPr>
            <a:endParaRPr lang="sk-SK" sz="18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SzPct val="70000"/>
              <a:buNone/>
              <a:tabLst>
                <a:tab pos="514350" algn="l"/>
              </a:tabLst>
            </a:pPr>
            <a:r>
              <a:rPr lang="sk-SK" sz="1800" b="1" dirty="0"/>
              <a:t>Prioritná oblasť I.-1: Zabezpečenie trvalej udržateľnosti štúdia</a:t>
            </a:r>
            <a:r>
              <a:rPr lang="sk-SK" sz="1800" dirty="0"/>
              <a:t> </a:t>
            </a:r>
          </a:p>
          <a:p>
            <a:pPr>
              <a:lnSpc>
                <a:spcPct val="150000"/>
              </a:lnSpc>
              <a:buClr>
                <a:schemeClr val="tx1"/>
              </a:buClr>
              <a:buSzPct val="70000"/>
              <a:buNone/>
              <a:tabLst>
                <a:tab pos="514350" algn="l"/>
              </a:tabLst>
            </a:pPr>
            <a:r>
              <a:rPr lang="sk-SK" i="1" dirty="0"/>
              <a:t>Interview </a:t>
            </a:r>
            <a:r>
              <a:rPr lang="sk-SK" i="1" dirty="0" err="1"/>
              <a:t>Day</a:t>
            </a:r>
            <a:r>
              <a:rPr lang="sk-SK" i="1" dirty="0"/>
              <a:t> </a:t>
            </a:r>
            <a:r>
              <a:rPr lang="sk-SK" i="1" dirty="0" smtClean="0"/>
              <a:t> - </a:t>
            </a:r>
            <a:r>
              <a:rPr lang="sk-SK" i="1" dirty="0"/>
              <a:t>22</a:t>
            </a:r>
            <a:r>
              <a:rPr lang="sk-SK" i="1" dirty="0" smtClean="0"/>
              <a:t>. 3. 2017</a:t>
            </a:r>
            <a:endParaRPr lang="sk-SK" dirty="0" smtClean="0"/>
          </a:p>
          <a:p>
            <a:pPr marL="800100" lvl="1" indent="-342900">
              <a:lnSpc>
                <a:spcPct val="150000"/>
              </a:lnSpc>
              <a:buClr>
                <a:schemeClr val="tx1"/>
              </a:buClr>
              <a:buSzPct val="70000"/>
              <a:buFont typeface="Wingdings" panose="05000000000000000000" pitchFamily="2" charset="2"/>
              <a:buChar char="Ø"/>
              <a:tabLst>
                <a:tab pos="514350" algn="l"/>
              </a:tabLst>
            </a:pPr>
            <a:r>
              <a:rPr lang="sk-SK" b="1" i="1" dirty="0" smtClean="0"/>
              <a:t>Table </a:t>
            </a:r>
            <a:r>
              <a:rPr lang="sk-SK" b="1" i="1" dirty="0" err="1"/>
              <a:t>Talk</a:t>
            </a:r>
            <a:r>
              <a:rPr lang="sk-SK" b="1" i="1" dirty="0"/>
              <a:t> </a:t>
            </a:r>
            <a:r>
              <a:rPr lang="sk-SK" sz="1600" i="1" dirty="0" smtClean="0"/>
              <a:t>( </a:t>
            </a:r>
            <a:r>
              <a:rPr lang="sk-SK" sz="1600" i="1" dirty="0"/>
              <a:t>Amazon, Accenture, UNIQA Group Service Center Slovakia, ING Business </a:t>
            </a:r>
            <a:r>
              <a:rPr lang="sk-SK" sz="1600" i="1" dirty="0" err="1"/>
              <a:t>Shared</a:t>
            </a:r>
            <a:r>
              <a:rPr lang="sk-SK" sz="1600" i="1" dirty="0"/>
              <a:t> </a:t>
            </a:r>
            <a:r>
              <a:rPr lang="sk-SK" sz="1600" i="1" dirty="0" err="1"/>
              <a:t>Services</a:t>
            </a:r>
            <a:r>
              <a:rPr lang="sk-SK" sz="1600" i="1" dirty="0"/>
              <a:t>, ON </a:t>
            </a:r>
            <a:r>
              <a:rPr lang="sk-SK" sz="1600" i="1" dirty="0" err="1" smtClean="0"/>
              <a:t>Semiconductor</a:t>
            </a:r>
            <a:r>
              <a:rPr lang="sk-SK" sz="1600" i="1" dirty="0" smtClean="0"/>
              <a:t>, </a:t>
            </a:r>
            <a:r>
              <a:rPr lang="sk-SK" sz="1600" i="1" dirty="0" err="1" smtClean="0"/>
              <a:t>Pantheon</a:t>
            </a:r>
            <a:r>
              <a:rPr lang="sk-SK" sz="1600" i="1" dirty="0" smtClean="0"/>
              <a:t> </a:t>
            </a:r>
            <a:r>
              <a:rPr lang="sk-SK" sz="1600" i="1" dirty="0"/>
              <a:t>Technologies, </a:t>
            </a:r>
            <a:r>
              <a:rPr lang="sk-SK" sz="1600" i="1" dirty="0" err="1" smtClean="0"/>
              <a:t>Trenkwalder</a:t>
            </a:r>
            <a:r>
              <a:rPr lang="sk-SK" sz="1600" i="1" dirty="0" smtClean="0"/>
              <a:t>)</a:t>
            </a:r>
          </a:p>
          <a:p>
            <a:pPr marL="800100" lvl="1" indent="-342900">
              <a:lnSpc>
                <a:spcPct val="150000"/>
              </a:lnSpc>
              <a:buClr>
                <a:schemeClr val="tx1"/>
              </a:buClr>
              <a:buSzPct val="70000"/>
              <a:buFont typeface="Wingdings" panose="05000000000000000000" pitchFamily="2" charset="2"/>
              <a:buChar char="Ø"/>
              <a:tabLst>
                <a:tab pos="514350" algn="l"/>
              </a:tabLst>
            </a:pPr>
            <a:r>
              <a:rPr lang="sk-SK" b="1" i="1" dirty="0" smtClean="0"/>
              <a:t>pracovné </a:t>
            </a:r>
            <a:r>
              <a:rPr lang="sk-SK" b="1" i="1" dirty="0"/>
              <a:t>pohovory </a:t>
            </a:r>
            <a:r>
              <a:rPr lang="sk-SK" sz="1600" i="1" dirty="0" smtClean="0"/>
              <a:t>(</a:t>
            </a:r>
            <a:r>
              <a:rPr lang="sk-SK" sz="1600" i="1" dirty="0"/>
              <a:t>Amazon, Accenture, UNIQA Group Service Center Slovakia, ING Business </a:t>
            </a:r>
            <a:r>
              <a:rPr lang="sk-SK" sz="1600" i="1" dirty="0" err="1"/>
              <a:t>Shared</a:t>
            </a:r>
            <a:r>
              <a:rPr lang="sk-SK" sz="1600" i="1" dirty="0"/>
              <a:t> </a:t>
            </a:r>
            <a:r>
              <a:rPr lang="sk-SK" sz="1600" i="1" dirty="0" err="1"/>
              <a:t>Services</a:t>
            </a:r>
            <a:r>
              <a:rPr lang="sk-SK" sz="1600" i="1" dirty="0"/>
              <a:t>,  ON </a:t>
            </a:r>
            <a:r>
              <a:rPr lang="sk-SK" sz="1600" i="1" dirty="0" err="1"/>
              <a:t>Semiconductor</a:t>
            </a:r>
            <a:r>
              <a:rPr lang="sk-SK" sz="1600" i="1" dirty="0"/>
              <a:t>, </a:t>
            </a:r>
            <a:r>
              <a:rPr lang="sk-SK" sz="1600" i="1" dirty="0" err="1"/>
              <a:t>Lenovo</a:t>
            </a:r>
            <a:r>
              <a:rPr lang="sk-SK" sz="1600" i="1" dirty="0"/>
              <a:t>, </a:t>
            </a:r>
            <a:r>
              <a:rPr lang="sk-SK" sz="1600" i="1" dirty="0" err="1"/>
              <a:t>Lugera</a:t>
            </a:r>
            <a:r>
              <a:rPr lang="sk-SK" sz="1600" i="1" dirty="0"/>
              <a:t>, </a:t>
            </a:r>
            <a:r>
              <a:rPr lang="sk-SK" sz="1600" i="1" dirty="0" smtClean="0"/>
              <a:t>Dell,</a:t>
            </a:r>
            <a:r>
              <a:rPr lang="sk-SK" sz="1600" i="1" dirty="0"/>
              <a:t> CPL </a:t>
            </a:r>
            <a:r>
              <a:rPr lang="sk-SK" sz="1600" i="1" dirty="0" err="1"/>
              <a:t>Jobs</a:t>
            </a:r>
            <a:r>
              <a:rPr lang="sk-SK" sz="1600" i="1" dirty="0"/>
              <a:t>, </a:t>
            </a:r>
            <a:r>
              <a:rPr lang="sk-SK" sz="1600" i="1" dirty="0" err="1"/>
              <a:t>Pantheon</a:t>
            </a:r>
            <a:r>
              <a:rPr lang="sk-SK" sz="1600" i="1" dirty="0"/>
              <a:t> Technologies</a:t>
            </a:r>
            <a:r>
              <a:rPr lang="sk-SK" sz="1600" i="1" dirty="0" smtClean="0"/>
              <a:t>, </a:t>
            </a:r>
            <a:r>
              <a:rPr lang="sk-SK" sz="1600" i="1" dirty="0" err="1"/>
              <a:t>Trenkwalder</a:t>
            </a:r>
            <a:r>
              <a:rPr lang="sk-SK" sz="1600" i="1" dirty="0" smtClean="0"/>
              <a:t>)</a:t>
            </a:r>
            <a:endParaRPr lang="sk-SK" sz="1600" dirty="0"/>
          </a:p>
          <a:p>
            <a:pPr marL="800100" lvl="1" indent="-342900">
              <a:lnSpc>
                <a:spcPct val="150000"/>
              </a:lnSpc>
              <a:buClr>
                <a:schemeClr val="tx1"/>
              </a:buClr>
              <a:buSzPct val="70000"/>
              <a:buFont typeface="Wingdings" panose="05000000000000000000" pitchFamily="2" charset="2"/>
              <a:buChar char="Ø"/>
              <a:tabLst>
                <a:tab pos="514350" algn="l"/>
              </a:tabLst>
            </a:pPr>
            <a:r>
              <a:rPr lang="sk-SK" b="1" i="1" dirty="0" smtClean="0"/>
              <a:t>ukážka </a:t>
            </a:r>
            <a:r>
              <a:rPr lang="sk-SK" b="1" i="1" dirty="0" err="1"/>
              <a:t>Assessment</a:t>
            </a:r>
            <a:r>
              <a:rPr lang="sk-SK" b="1" i="1" dirty="0"/>
              <a:t> centra</a:t>
            </a:r>
            <a:endParaRPr lang="sk-SK" b="1" dirty="0" smtClean="0"/>
          </a:p>
        </p:txBody>
      </p:sp>
      <p:sp>
        <p:nvSpPr>
          <p:cNvPr id="24371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571500" lvl="0" indent="-571500"/>
            <a:r>
              <a:rPr lang="sk-SK" sz="3600" dirty="0"/>
              <a:t>1. 	UKF ako kvalitná vzdelávacia  univerzita</a:t>
            </a:r>
            <a:endParaRPr lang="sk-SK" sz="42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1363570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Rectangle 2"/>
          <p:cNvSpPr>
            <a:spLocks noChangeArrowheads="1"/>
          </p:cNvSpPr>
          <p:nvPr/>
        </p:nvSpPr>
        <p:spPr bwMode="auto">
          <a:xfrm>
            <a:off x="971600" y="1700808"/>
            <a:ext cx="7777163" cy="410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800100" lvl="1" indent="-342900">
              <a:buClr>
                <a:schemeClr val="tx1"/>
              </a:buClr>
              <a:buSzPct val="55000"/>
              <a:buFont typeface="Wingdings" pitchFamily="2" charset="2"/>
              <a:buNone/>
              <a:tabLst>
                <a:tab pos="514350" algn="l"/>
              </a:tabLst>
            </a:pPr>
            <a:endParaRPr lang="sk-SK" sz="18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SzPct val="70000"/>
              <a:buNone/>
              <a:tabLst>
                <a:tab pos="514350" algn="l"/>
              </a:tabLst>
            </a:pPr>
            <a:r>
              <a:rPr lang="sk-SK" sz="1800" b="1" dirty="0"/>
              <a:t>Prioritná oblasť I.-1: Zabezpečenie trvalej udržateľnosti štúdia</a:t>
            </a:r>
            <a:r>
              <a:rPr lang="sk-SK" sz="1800" dirty="0"/>
              <a:t> </a:t>
            </a:r>
          </a:p>
          <a:p>
            <a:pPr marL="177800" indent="-177800"/>
            <a:endParaRPr lang="sk-SK" i="1" dirty="0" smtClean="0"/>
          </a:p>
          <a:p>
            <a:pPr marL="177800" indent="-177800"/>
            <a:r>
              <a:rPr lang="sk-SK" i="1" dirty="0" smtClean="0"/>
              <a:t>18</a:t>
            </a:r>
            <a:r>
              <a:rPr lang="sk-SK" i="1" dirty="0"/>
              <a:t>. 10. 2017 bude zorganizovaný  v spolupráci s NKC 2. Kariérny deň UKF a Table </a:t>
            </a:r>
            <a:r>
              <a:rPr lang="sk-SK" i="1" dirty="0" err="1"/>
              <a:t>talk</a:t>
            </a:r>
            <a:r>
              <a:rPr lang="sk-SK" i="1" dirty="0" smtClean="0"/>
              <a:t>.</a:t>
            </a:r>
          </a:p>
          <a:p>
            <a:pPr marL="177800" indent="-177800"/>
            <a:endParaRPr lang="sk-SK" dirty="0"/>
          </a:p>
          <a:p>
            <a:pPr marL="177800" indent="-177800"/>
            <a:r>
              <a:rPr lang="sk-SK" i="1" dirty="0" smtClean="0"/>
              <a:t>Pre </a:t>
            </a:r>
            <a:r>
              <a:rPr lang="sk-SK" i="1" dirty="0"/>
              <a:t>akademický rok 2017/2018  pilotný </a:t>
            </a:r>
            <a:r>
              <a:rPr lang="sk-SK" i="1" dirty="0" err="1"/>
              <a:t>leadership</a:t>
            </a:r>
            <a:r>
              <a:rPr lang="sk-SK" i="1" dirty="0"/>
              <a:t> projekt „</a:t>
            </a:r>
            <a:r>
              <a:rPr lang="sk-SK" i="1" dirty="0" err="1"/>
              <a:t>UKF&amp;Accenture</a:t>
            </a:r>
            <a:r>
              <a:rPr lang="sk-SK" i="1" dirty="0"/>
              <a:t> </a:t>
            </a:r>
            <a:r>
              <a:rPr lang="sk-SK" i="1" dirty="0" err="1"/>
              <a:t>academy</a:t>
            </a:r>
            <a:r>
              <a:rPr lang="sk-SK" i="1" dirty="0" smtClean="0"/>
              <a:t>”.</a:t>
            </a:r>
            <a:endParaRPr lang="sk-SK" b="1" dirty="0" smtClean="0"/>
          </a:p>
        </p:txBody>
      </p:sp>
      <p:sp>
        <p:nvSpPr>
          <p:cNvPr id="24371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571500" lvl="0" indent="-571500"/>
            <a:r>
              <a:rPr lang="sk-SK" sz="3600" dirty="0"/>
              <a:t>1. 	UKF ako kvalitná vzdelávacia  univerzita</a:t>
            </a:r>
            <a:endParaRPr lang="sk-SK" sz="42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5071765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Rectangle 2"/>
          <p:cNvSpPr>
            <a:spLocks noChangeArrowheads="1"/>
          </p:cNvSpPr>
          <p:nvPr/>
        </p:nvSpPr>
        <p:spPr bwMode="auto">
          <a:xfrm>
            <a:off x="971600" y="1700808"/>
            <a:ext cx="7777163" cy="410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800100" lvl="1" indent="-342900">
              <a:buClr>
                <a:schemeClr val="tx1"/>
              </a:buClr>
              <a:buSzPct val="55000"/>
              <a:buFont typeface="Wingdings" pitchFamily="2" charset="2"/>
              <a:buNone/>
              <a:tabLst>
                <a:tab pos="514350" algn="l"/>
              </a:tabLst>
            </a:pPr>
            <a:endParaRPr lang="sk-SK" sz="18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SzPct val="70000"/>
              <a:buNone/>
              <a:tabLst>
                <a:tab pos="514350" algn="l"/>
              </a:tabLst>
            </a:pPr>
            <a:r>
              <a:rPr lang="sk-SK" sz="1800" b="1" dirty="0"/>
              <a:t>Prioritná oblasť I.-2: Starostlivosť a podpora študentov</a:t>
            </a:r>
            <a:r>
              <a:rPr lang="sk-SK" sz="1800" dirty="0"/>
              <a:t> </a:t>
            </a:r>
          </a:p>
          <a:p>
            <a:pPr>
              <a:lnSpc>
                <a:spcPct val="150000"/>
              </a:lnSpc>
              <a:buClr>
                <a:schemeClr val="tx1"/>
              </a:buClr>
              <a:buSzPct val="70000"/>
              <a:buNone/>
              <a:tabLst>
                <a:tab pos="514350" algn="l"/>
              </a:tabLst>
            </a:pPr>
            <a:r>
              <a:rPr lang="sk-SK" sz="1600" b="1" dirty="0" smtClean="0"/>
              <a:t>Analýza </a:t>
            </a:r>
            <a:r>
              <a:rPr lang="sk-SK" sz="1600" b="1" dirty="0"/>
              <a:t>potrieb študentov zameraných na poradenstvo </a:t>
            </a:r>
            <a:endParaRPr lang="sk-SK" sz="1600" b="1" dirty="0" smtClean="0"/>
          </a:p>
          <a:p>
            <a:pPr marL="285750" indent="-285750">
              <a:lnSpc>
                <a:spcPct val="150000"/>
              </a:lnSpc>
              <a:buClr>
                <a:schemeClr val="tx1"/>
              </a:buClr>
              <a:buSzPct val="70000"/>
              <a:buFont typeface="Wingdings" panose="05000000000000000000" pitchFamily="2" charset="2"/>
              <a:buChar char="Ø"/>
              <a:tabLst>
                <a:tab pos="514350" algn="l"/>
              </a:tabLst>
            </a:pPr>
            <a:r>
              <a:rPr lang="sk-SK" sz="1600" i="1" dirty="0" smtClean="0"/>
              <a:t>február- </a:t>
            </a:r>
            <a:r>
              <a:rPr lang="sk-SK" sz="1600" i="1" dirty="0"/>
              <a:t>marec </a:t>
            </a:r>
            <a:r>
              <a:rPr lang="sk-SK" sz="1600" i="1" dirty="0" smtClean="0"/>
              <a:t> - stretnutia so </a:t>
            </a:r>
            <a:r>
              <a:rPr lang="sk-SK" sz="1600" i="1" dirty="0"/>
              <a:t>zástupcami študentov na všetkých fakultách a v ŠP </a:t>
            </a:r>
            <a:r>
              <a:rPr lang="sk-SK" sz="1600" i="1" dirty="0" smtClean="0"/>
              <a:t>UKF</a:t>
            </a:r>
          </a:p>
          <a:p>
            <a:pPr marL="285750" indent="-285750">
              <a:lnSpc>
                <a:spcPct val="150000"/>
              </a:lnSpc>
              <a:buClr>
                <a:schemeClr val="tx1"/>
              </a:buClr>
              <a:buSzPct val="70000"/>
              <a:buFont typeface="Wingdings" panose="05000000000000000000" pitchFamily="2" charset="2"/>
              <a:buChar char="Ø"/>
              <a:tabLst>
                <a:tab pos="514350" algn="l"/>
              </a:tabLst>
            </a:pPr>
            <a:r>
              <a:rPr lang="sk-SK" sz="1600" i="1" dirty="0" smtClean="0"/>
              <a:t>mapovanie </a:t>
            </a:r>
            <a:r>
              <a:rPr lang="sk-SK" sz="1600" i="1" dirty="0"/>
              <a:t>potrieb študentov v oblasti poradenských a podporných služieb poskytovaných UKF v </a:t>
            </a:r>
            <a:r>
              <a:rPr lang="sk-SK" sz="1600" i="1" dirty="0" smtClean="0"/>
              <a:t>Nitre - dotazníková akcia; apríl-máj; (1148 študentov)</a:t>
            </a:r>
          </a:p>
          <a:p>
            <a:pPr marL="285750" indent="-285750">
              <a:lnSpc>
                <a:spcPct val="150000"/>
              </a:lnSpc>
              <a:buClr>
                <a:schemeClr val="tx1"/>
              </a:buClr>
              <a:buSzPct val="70000"/>
              <a:buFont typeface="Wingdings" panose="05000000000000000000" pitchFamily="2" charset="2"/>
              <a:buChar char="Ø"/>
              <a:tabLst>
                <a:tab pos="514350" algn="l"/>
              </a:tabLst>
            </a:pPr>
            <a:r>
              <a:rPr lang="sk-SK" sz="1600" i="1" dirty="0"/>
              <a:t>analýza potrieb a ich skúmanie prostredníctvom </a:t>
            </a:r>
            <a:r>
              <a:rPr lang="sk-SK" sz="1600" i="1" dirty="0" err="1"/>
              <a:t>focusových</a:t>
            </a:r>
            <a:r>
              <a:rPr lang="sk-SK" sz="1600" i="1" dirty="0"/>
              <a:t> </a:t>
            </a:r>
            <a:r>
              <a:rPr lang="sk-SK" sz="1600" i="1" dirty="0" smtClean="0"/>
              <a:t>skupín (150 študentov)</a:t>
            </a:r>
          </a:p>
          <a:p>
            <a:pPr marL="285750" indent="-285750">
              <a:lnSpc>
                <a:spcPct val="150000"/>
              </a:lnSpc>
              <a:buClr>
                <a:schemeClr val="tx1"/>
              </a:buClr>
              <a:buSzPct val="70000"/>
              <a:buFont typeface="Wingdings" panose="05000000000000000000" pitchFamily="2" charset="2"/>
              <a:buChar char="Ø"/>
              <a:tabLst>
                <a:tab pos="514350" algn="l"/>
              </a:tabLst>
            </a:pPr>
            <a:r>
              <a:rPr lang="sk-SK" sz="1600" i="1" dirty="0"/>
              <a:t>rozhovory so študentmi so špecifickými potrebami </a:t>
            </a:r>
            <a:r>
              <a:rPr lang="sk-SK" sz="1600" i="1" dirty="0" smtClean="0"/>
              <a:t>( </a:t>
            </a:r>
            <a:r>
              <a:rPr lang="sk-SK" sz="1600" i="1" dirty="0"/>
              <a:t>20 študentov</a:t>
            </a:r>
            <a:r>
              <a:rPr lang="sk-SK" sz="1600" i="1" dirty="0" smtClean="0"/>
              <a:t>)</a:t>
            </a:r>
          </a:p>
          <a:p>
            <a:pPr marL="285750" indent="-285750">
              <a:lnSpc>
                <a:spcPct val="150000"/>
              </a:lnSpc>
              <a:buClr>
                <a:schemeClr val="tx1"/>
              </a:buClr>
              <a:buSzPct val="70000"/>
              <a:buFont typeface="Wingdings" panose="05000000000000000000" pitchFamily="2" charset="2"/>
              <a:buChar char="Ø"/>
              <a:tabLst>
                <a:tab pos="514350" algn="l"/>
              </a:tabLst>
            </a:pPr>
            <a:endParaRPr lang="sk-SK" sz="1600" i="1" dirty="0" smtClean="0"/>
          </a:p>
          <a:p>
            <a:pPr>
              <a:lnSpc>
                <a:spcPct val="150000"/>
              </a:lnSpc>
              <a:buClr>
                <a:schemeClr val="tx1"/>
              </a:buClr>
              <a:buSzPct val="70000"/>
              <a:buNone/>
              <a:tabLst>
                <a:tab pos="514350" algn="l"/>
              </a:tabLst>
            </a:pPr>
            <a:endParaRPr lang="sk-SK" sz="1600" b="1" dirty="0" smtClean="0"/>
          </a:p>
        </p:txBody>
      </p:sp>
      <p:sp>
        <p:nvSpPr>
          <p:cNvPr id="24371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571500" lvl="0" indent="-571500"/>
            <a:r>
              <a:rPr lang="sk-SK" sz="3600" dirty="0"/>
              <a:t>1. 	UKF ako kvalitná vzdelávacia  univerzita</a:t>
            </a:r>
            <a:endParaRPr lang="sk-SK" sz="42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5493611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Rectangle 2"/>
          <p:cNvSpPr>
            <a:spLocks noChangeArrowheads="1"/>
          </p:cNvSpPr>
          <p:nvPr/>
        </p:nvSpPr>
        <p:spPr bwMode="auto">
          <a:xfrm>
            <a:off x="971600" y="1700808"/>
            <a:ext cx="7777163" cy="410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  <a:buSzPct val="70000"/>
              <a:buNone/>
              <a:tabLst>
                <a:tab pos="514350" algn="l"/>
              </a:tabLst>
            </a:pPr>
            <a:endParaRPr lang="sk-SK" sz="1600" b="1" dirty="0" smtClean="0"/>
          </a:p>
          <a:p>
            <a:pPr>
              <a:lnSpc>
                <a:spcPct val="150000"/>
              </a:lnSpc>
              <a:buClr>
                <a:schemeClr val="tx1"/>
              </a:buClr>
              <a:buSzPct val="70000"/>
              <a:buNone/>
              <a:tabLst>
                <a:tab pos="514350" algn="l"/>
              </a:tabLst>
            </a:pPr>
            <a:r>
              <a:rPr lang="sk-SK" sz="1800" b="1" dirty="0" smtClean="0"/>
              <a:t>Prioritná </a:t>
            </a:r>
            <a:r>
              <a:rPr lang="sk-SK" sz="1800" b="1" dirty="0"/>
              <a:t>oblasť I.-2: Starostlivosť a podpora študentov</a:t>
            </a:r>
            <a:r>
              <a:rPr lang="sk-SK" sz="1800" dirty="0"/>
              <a:t> </a:t>
            </a:r>
          </a:p>
          <a:p>
            <a:pPr>
              <a:lnSpc>
                <a:spcPct val="150000"/>
              </a:lnSpc>
              <a:buClr>
                <a:schemeClr val="tx1"/>
              </a:buClr>
              <a:buSzPct val="70000"/>
              <a:buNone/>
              <a:tabLst>
                <a:tab pos="514350" algn="l"/>
              </a:tabLst>
            </a:pPr>
            <a:endParaRPr lang="sk-SK" sz="1600" b="1" dirty="0" smtClean="0"/>
          </a:p>
          <a:p>
            <a:pPr>
              <a:lnSpc>
                <a:spcPct val="150000"/>
              </a:lnSpc>
              <a:buClr>
                <a:schemeClr val="tx1"/>
              </a:buClr>
              <a:buSzPct val="70000"/>
              <a:buNone/>
              <a:tabLst>
                <a:tab pos="514350" algn="l"/>
              </a:tabLst>
            </a:pPr>
            <a:r>
              <a:rPr lang="sk-SK" sz="1600" b="1" dirty="0" smtClean="0"/>
              <a:t>Zistiť </a:t>
            </a:r>
            <a:r>
              <a:rPr lang="sk-SK" sz="1600" b="1" dirty="0"/>
              <a:t>spokojnosť študentov s kvalitou poskytovaných služieb </a:t>
            </a:r>
            <a:r>
              <a:rPr lang="sk-SK" sz="1600" b="1" dirty="0" smtClean="0"/>
              <a:t>univerzitou</a:t>
            </a:r>
          </a:p>
          <a:p>
            <a:pPr marL="285750" indent="-285750">
              <a:lnSpc>
                <a:spcPct val="150000"/>
              </a:lnSpc>
              <a:buClr>
                <a:schemeClr val="tx1"/>
              </a:buClr>
              <a:buSzPct val="70000"/>
              <a:buFont typeface="Wingdings" panose="05000000000000000000" pitchFamily="2" charset="2"/>
              <a:buChar char="Ø"/>
              <a:tabLst>
                <a:tab pos="514350" algn="l"/>
              </a:tabLst>
            </a:pPr>
            <a:endParaRPr lang="sk-SK" sz="1600" i="1" dirty="0" smtClean="0"/>
          </a:p>
          <a:p>
            <a:pPr marL="285750" indent="-285750">
              <a:lnSpc>
                <a:spcPct val="150000"/>
              </a:lnSpc>
              <a:buClr>
                <a:schemeClr val="tx1"/>
              </a:buClr>
              <a:buSzPct val="70000"/>
              <a:buFont typeface="Wingdings" panose="05000000000000000000" pitchFamily="2" charset="2"/>
              <a:buChar char="Ø"/>
              <a:tabLst>
                <a:tab pos="514350" algn="l"/>
              </a:tabLst>
            </a:pPr>
            <a:r>
              <a:rPr lang="sk-SK" sz="1600" i="1" dirty="0" smtClean="0"/>
              <a:t>Dotazník </a:t>
            </a:r>
            <a:r>
              <a:rPr lang="sk-SK" sz="1600" i="1" dirty="0"/>
              <a:t>spokojnosti študentov s kvalitou vybraných poskytovaných služieb na UKF </a:t>
            </a:r>
            <a:endParaRPr lang="sk-SK" sz="1600" i="1" dirty="0" smtClean="0"/>
          </a:p>
          <a:p>
            <a:pPr marL="285750" indent="-285750">
              <a:lnSpc>
                <a:spcPct val="150000"/>
              </a:lnSpc>
              <a:buClr>
                <a:schemeClr val="tx1"/>
              </a:buClr>
              <a:buSzPct val="70000"/>
              <a:buFont typeface="Wingdings" panose="05000000000000000000" pitchFamily="2" charset="2"/>
              <a:buChar char="Ø"/>
              <a:tabLst>
                <a:tab pos="514350" algn="l"/>
              </a:tabLst>
            </a:pPr>
            <a:r>
              <a:rPr lang="sk-SK" sz="1600" i="1" dirty="0" smtClean="0"/>
              <a:t>február </a:t>
            </a:r>
            <a:r>
              <a:rPr lang="sk-SK" sz="1600" i="1" dirty="0"/>
              <a:t>2017 </a:t>
            </a:r>
            <a:endParaRPr lang="sk-SK" sz="1600" i="1" dirty="0" smtClean="0"/>
          </a:p>
          <a:p>
            <a:pPr marL="285750" indent="-285750">
              <a:lnSpc>
                <a:spcPct val="150000"/>
              </a:lnSpc>
              <a:buClr>
                <a:schemeClr val="tx1"/>
              </a:buClr>
              <a:buSzPct val="70000"/>
              <a:buFont typeface="Wingdings" panose="05000000000000000000" pitchFamily="2" charset="2"/>
              <a:buChar char="Ø"/>
              <a:tabLst>
                <a:tab pos="514350" algn="l"/>
              </a:tabLst>
            </a:pPr>
            <a:r>
              <a:rPr lang="sk-SK" sz="1600" i="1" dirty="0" smtClean="0"/>
              <a:t>1012 </a:t>
            </a:r>
            <a:r>
              <a:rPr lang="sk-SK" sz="1600" i="1" dirty="0"/>
              <a:t>študentov z 5 fakúlt a troch ubytovacích </a:t>
            </a:r>
            <a:r>
              <a:rPr lang="sk-SK" sz="1600" i="1" dirty="0" smtClean="0"/>
              <a:t>zariadení</a:t>
            </a:r>
            <a:endParaRPr lang="sk-SK" sz="1600" dirty="0"/>
          </a:p>
          <a:p>
            <a:pPr marL="285750" indent="-285750">
              <a:lnSpc>
                <a:spcPct val="150000"/>
              </a:lnSpc>
              <a:buClr>
                <a:schemeClr val="tx1"/>
              </a:buClr>
              <a:buSzPct val="70000"/>
              <a:buFont typeface="Wingdings" panose="05000000000000000000" pitchFamily="2" charset="2"/>
              <a:buChar char="Ø"/>
              <a:tabLst>
                <a:tab pos="514350" algn="l"/>
              </a:tabLst>
            </a:pPr>
            <a:endParaRPr lang="sk-SK" sz="1600" i="1" dirty="0" smtClean="0"/>
          </a:p>
          <a:p>
            <a:pPr>
              <a:lnSpc>
                <a:spcPct val="150000"/>
              </a:lnSpc>
              <a:buClr>
                <a:schemeClr val="tx1"/>
              </a:buClr>
              <a:buSzPct val="70000"/>
              <a:buNone/>
              <a:tabLst>
                <a:tab pos="514350" algn="l"/>
              </a:tabLst>
            </a:pPr>
            <a:endParaRPr lang="sk-SK" sz="1600" b="1" dirty="0" smtClean="0"/>
          </a:p>
        </p:txBody>
      </p:sp>
      <p:sp>
        <p:nvSpPr>
          <p:cNvPr id="24371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571500" lvl="0" indent="-571500"/>
            <a:r>
              <a:rPr lang="sk-SK" sz="3600" dirty="0"/>
              <a:t>1. 	UKF ako kvalitná vzdelávacia  univerzita</a:t>
            </a:r>
            <a:endParaRPr lang="sk-SK" sz="42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4296486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Rectangle 2"/>
          <p:cNvSpPr>
            <a:spLocks noChangeArrowheads="1"/>
          </p:cNvSpPr>
          <p:nvPr/>
        </p:nvSpPr>
        <p:spPr bwMode="auto">
          <a:xfrm>
            <a:off x="971600" y="1700808"/>
            <a:ext cx="7777163" cy="410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  <a:buSzPct val="70000"/>
              <a:buNone/>
              <a:tabLst>
                <a:tab pos="514350" algn="l"/>
              </a:tabLst>
            </a:pPr>
            <a:r>
              <a:rPr lang="sk-SK" sz="1800" b="1" dirty="0" smtClean="0"/>
              <a:t>Prioritná </a:t>
            </a:r>
            <a:r>
              <a:rPr lang="sk-SK" sz="1800" b="1" dirty="0"/>
              <a:t>oblasť I.-2: Starostlivosť a podpora študentov</a:t>
            </a:r>
            <a:r>
              <a:rPr lang="sk-SK" sz="1800" dirty="0"/>
              <a:t> </a:t>
            </a:r>
          </a:p>
          <a:p>
            <a:pPr>
              <a:lnSpc>
                <a:spcPct val="150000"/>
              </a:lnSpc>
              <a:buClr>
                <a:schemeClr val="tx1"/>
              </a:buClr>
              <a:buSzPct val="70000"/>
              <a:buNone/>
              <a:tabLst>
                <a:tab pos="514350" algn="l"/>
              </a:tabLst>
            </a:pPr>
            <a:r>
              <a:rPr lang="sk-SK" sz="1600" b="1" dirty="0" smtClean="0"/>
              <a:t>Zefektívniť </a:t>
            </a:r>
            <a:r>
              <a:rPr lang="sk-SK" sz="1600" b="1" dirty="0"/>
              <a:t>a modernizovať služby knižnice pre </a:t>
            </a:r>
            <a:r>
              <a:rPr lang="sk-SK" sz="1600" b="1" dirty="0" smtClean="0"/>
              <a:t>študentov</a:t>
            </a:r>
          </a:p>
          <a:p>
            <a:pPr marL="285750" indent="-285750">
              <a:lnSpc>
                <a:spcPct val="150000"/>
              </a:lnSpc>
              <a:buClr>
                <a:schemeClr val="tx1"/>
              </a:buClr>
              <a:buSzPct val="70000"/>
              <a:buFont typeface="Wingdings" panose="05000000000000000000" pitchFamily="2" charset="2"/>
              <a:buChar char="Ø"/>
              <a:tabLst>
                <a:tab pos="514350" algn="l"/>
              </a:tabLst>
            </a:pPr>
            <a:r>
              <a:rPr lang="sk-SK" sz="1600" b="1" i="1" dirty="0" smtClean="0"/>
              <a:t>Školenia pre samoobslužný </a:t>
            </a:r>
            <a:r>
              <a:rPr lang="sk-SK" sz="1600" b="1" i="1" dirty="0"/>
              <a:t>pult </a:t>
            </a:r>
            <a:r>
              <a:rPr lang="sk-SK" sz="1600" b="1" i="1" dirty="0" err="1" smtClean="0"/>
              <a:t>Selfcheck</a:t>
            </a:r>
            <a:r>
              <a:rPr lang="sk-SK" sz="1600" b="1" i="1" dirty="0" smtClean="0"/>
              <a:t> </a:t>
            </a:r>
            <a:r>
              <a:rPr lang="sk-SK" sz="1600" i="1" dirty="0" smtClean="0"/>
              <a:t>- september </a:t>
            </a:r>
            <a:r>
              <a:rPr lang="sk-SK" sz="1600" i="1" dirty="0"/>
              <a:t>2017 </a:t>
            </a:r>
            <a:endParaRPr lang="sk-SK" sz="1600" i="1" dirty="0" smtClean="0"/>
          </a:p>
          <a:p>
            <a:pPr marL="285750" indent="-285750">
              <a:lnSpc>
                <a:spcPct val="150000"/>
              </a:lnSpc>
              <a:buClr>
                <a:schemeClr val="tx1"/>
              </a:buClr>
              <a:buSzPct val="70000"/>
              <a:buFont typeface="Wingdings" panose="05000000000000000000" pitchFamily="2" charset="2"/>
              <a:buChar char="Ø"/>
              <a:tabLst>
                <a:tab pos="514350" algn="l"/>
              </a:tabLst>
            </a:pPr>
            <a:r>
              <a:rPr lang="sk-SK" sz="1600" b="1" dirty="0" smtClean="0"/>
              <a:t>Učiť </a:t>
            </a:r>
            <a:r>
              <a:rPr lang="sk-SK" sz="1600" b="1" dirty="0"/>
              <a:t>(sa) Naučiť (sa</a:t>
            </a:r>
            <a:r>
              <a:rPr lang="sk-SK" sz="1600" b="1" dirty="0" smtClean="0"/>
              <a:t>) </a:t>
            </a:r>
            <a:r>
              <a:rPr lang="sk-SK" sz="1600" dirty="0" smtClean="0"/>
              <a:t>– 4.10.2017 (zlepšenie </a:t>
            </a:r>
            <a:r>
              <a:rPr lang="sk-SK" sz="1600" dirty="0"/>
              <a:t>komunikačných </a:t>
            </a:r>
            <a:r>
              <a:rPr lang="sk-SK" sz="1600" dirty="0" smtClean="0"/>
              <a:t>kompetencií )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sk-SK" sz="1600" b="1" dirty="0" smtClean="0"/>
              <a:t>Práca </a:t>
            </a:r>
            <a:r>
              <a:rPr lang="sk-SK" sz="1600" b="1" dirty="0"/>
              <a:t>s licencovanými databázami </a:t>
            </a:r>
            <a:r>
              <a:rPr lang="sk-SK" sz="1600" b="1" dirty="0" err="1"/>
              <a:t>WoS</a:t>
            </a:r>
            <a:r>
              <a:rPr lang="sk-SK" sz="1600" b="1" dirty="0"/>
              <a:t>, CCC a </a:t>
            </a:r>
            <a:r>
              <a:rPr lang="sk-SK" sz="1600" b="1" dirty="0" err="1" smtClean="0"/>
              <a:t>Scopus</a:t>
            </a:r>
            <a:r>
              <a:rPr lang="sk-SK" sz="1600" dirty="0"/>
              <a:t> </a:t>
            </a:r>
            <a:r>
              <a:rPr lang="sk-SK" sz="1600" dirty="0" smtClean="0"/>
              <a:t>- 19.10.2017 (vyhľadávanie</a:t>
            </a:r>
            <a:r>
              <a:rPr lang="sk-SK" sz="1600" dirty="0"/>
              <a:t>, ukladanie a export záznamov z uvedených databáz, nastavovanie </a:t>
            </a:r>
            <a:r>
              <a:rPr lang="sk-SK" sz="1600" dirty="0" err="1"/>
              <a:t>alertov</a:t>
            </a:r>
            <a:r>
              <a:rPr lang="sk-SK" sz="1600" dirty="0"/>
              <a:t>, indexovanie časopisov do databáz spoločnosti </a:t>
            </a:r>
            <a:r>
              <a:rPr lang="sk-SK" sz="1600" dirty="0" err="1"/>
              <a:t>Thomson</a:t>
            </a:r>
            <a:r>
              <a:rPr lang="sk-SK" sz="1600" dirty="0"/>
              <a:t> Reuters a </a:t>
            </a:r>
            <a:r>
              <a:rPr lang="sk-SK" sz="1600" dirty="0" err="1" smtClean="0"/>
              <a:t>Elsevier</a:t>
            </a:r>
            <a:r>
              <a:rPr lang="sk-SK" sz="1600" dirty="0" smtClean="0"/>
              <a:t>)</a:t>
            </a:r>
            <a:endParaRPr lang="sk-SK" sz="1600" dirty="0"/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sk-SK" sz="1600" b="1" dirty="0" smtClean="0"/>
              <a:t>Ako </a:t>
            </a:r>
            <a:r>
              <a:rPr lang="sk-SK" sz="1600" b="1" dirty="0"/>
              <a:t>publikovať v </a:t>
            </a:r>
            <a:r>
              <a:rPr lang="sk-SK" sz="1600" b="1" dirty="0" err="1"/>
              <a:t>Oxford</a:t>
            </a:r>
            <a:r>
              <a:rPr lang="sk-SK" sz="1600" b="1" dirty="0"/>
              <a:t> </a:t>
            </a:r>
            <a:r>
              <a:rPr lang="sk-SK" sz="1600" b="1" dirty="0" err="1"/>
              <a:t>University</a:t>
            </a:r>
            <a:r>
              <a:rPr lang="sk-SK" sz="1600" b="1" dirty="0"/>
              <a:t> Press </a:t>
            </a:r>
            <a:r>
              <a:rPr lang="sk-SK" sz="1600" b="1" dirty="0" smtClean="0"/>
              <a:t>- </a:t>
            </a:r>
            <a:r>
              <a:rPr lang="sk-SK" sz="1600" dirty="0" smtClean="0"/>
              <a:t>6</a:t>
            </a:r>
            <a:r>
              <a:rPr lang="sk-SK" sz="1600" dirty="0"/>
              <a:t>. až. </a:t>
            </a:r>
            <a:r>
              <a:rPr lang="sk-SK" sz="1600" dirty="0" smtClean="0"/>
              <a:t>9.11.2017 </a:t>
            </a:r>
            <a:endParaRPr lang="sk-SK" sz="16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sk-SK" sz="1600" b="1" dirty="0" smtClean="0"/>
              <a:t>Evidencia </a:t>
            </a:r>
            <a:r>
              <a:rPr lang="sk-SK" sz="1600" b="1" dirty="0"/>
              <a:t>publikačnej činnosti podľa metodiky CREPČ </a:t>
            </a:r>
            <a:r>
              <a:rPr lang="sk-SK" sz="1600" b="1" dirty="0" smtClean="0"/>
              <a:t>2017</a:t>
            </a:r>
            <a:r>
              <a:rPr lang="sk-SK" sz="1600" dirty="0"/>
              <a:t> </a:t>
            </a:r>
            <a:r>
              <a:rPr lang="sk-SK" sz="1600" dirty="0" smtClean="0"/>
              <a:t>- 9.11.2017 (evidencia </a:t>
            </a:r>
            <a:r>
              <a:rPr lang="sk-SK" sz="1600" dirty="0"/>
              <a:t>publikačnej činnosti podľa požiadaviek MŠ, tvorba výstupov, opravy </a:t>
            </a:r>
            <a:r>
              <a:rPr lang="sk-SK" sz="1600" dirty="0" err="1"/>
              <a:t>atd</a:t>
            </a:r>
            <a:r>
              <a:rPr lang="sk-SK" sz="1600" dirty="0" smtClean="0"/>
              <a:t>.)</a:t>
            </a:r>
            <a:endParaRPr lang="sk-SK" sz="1600" dirty="0"/>
          </a:p>
          <a:p>
            <a:pPr marL="285750" indent="-285750">
              <a:lnSpc>
                <a:spcPct val="150000"/>
              </a:lnSpc>
              <a:buClr>
                <a:schemeClr val="tx1"/>
              </a:buClr>
              <a:buSzPct val="70000"/>
              <a:buFont typeface="Wingdings" panose="05000000000000000000" pitchFamily="2" charset="2"/>
              <a:buChar char="Ø"/>
              <a:tabLst>
                <a:tab pos="514350" algn="l"/>
              </a:tabLst>
            </a:pPr>
            <a:endParaRPr lang="sk-SK" sz="1800" b="1" dirty="0" smtClean="0"/>
          </a:p>
        </p:txBody>
      </p:sp>
      <p:sp>
        <p:nvSpPr>
          <p:cNvPr id="24371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571500" lvl="0" indent="-571500"/>
            <a:r>
              <a:rPr lang="sk-SK" sz="3600" dirty="0"/>
              <a:t>1. 	UKF ako kvalitná vzdelávacia  univerzita</a:t>
            </a:r>
            <a:endParaRPr lang="sk-SK" sz="42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3692658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Rectangle 2"/>
          <p:cNvSpPr>
            <a:spLocks noChangeArrowheads="1"/>
          </p:cNvSpPr>
          <p:nvPr/>
        </p:nvSpPr>
        <p:spPr bwMode="auto">
          <a:xfrm>
            <a:off x="971600" y="1700808"/>
            <a:ext cx="7777163" cy="410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800100" lvl="1" indent="-342900">
              <a:buClr>
                <a:schemeClr val="tx1"/>
              </a:buClr>
              <a:buSzPct val="55000"/>
              <a:buFont typeface="Wingdings" pitchFamily="2" charset="2"/>
              <a:buNone/>
              <a:tabLst>
                <a:tab pos="514350" algn="l"/>
              </a:tabLst>
            </a:pPr>
            <a:endParaRPr lang="sk-SK" sz="1800" dirty="0">
              <a:solidFill>
                <a:schemeClr val="tx1"/>
              </a:solidFill>
            </a:endParaRPr>
          </a:p>
          <a:p>
            <a:pPr>
              <a:buNone/>
            </a:pPr>
            <a:r>
              <a:rPr lang="sk-SK" sz="1800" b="1" dirty="0"/>
              <a:t>Prioritná oblasť I.-3: Internacionalizácia vysokoškolského štúdia</a:t>
            </a:r>
            <a:r>
              <a:rPr lang="sk-SK" sz="1800" dirty="0"/>
              <a:t> </a:t>
            </a:r>
          </a:p>
          <a:p>
            <a:pPr>
              <a:buNone/>
            </a:pPr>
            <a:r>
              <a:rPr lang="sk-SK" sz="1800" dirty="0" smtClean="0"/>
              <a:t> </a:t>
            </a:r>
            <a:endParaRPr lang="sk-SK" sz="1800" dirty="0"/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sk-SK" sz="1800" i="1" dirty="0"/>
              <a:t>DOD UKF 2017 - prezentácia možnosti mobilít </a:t>
            </a:r>
            <a:r>
              <a:rPr lang="sk-SK" sz="1800" i="1" dirty="0" smtClean="0"/>
              <a:t>- </a:t>
            </a:r>
            <a:r>
              <a:rPr lang="sk-SK" sz="1800" i="1" dirty="0"/>
              <a:t>v spolupráci s ESN UKF </a:t>
            </a:r>
            <a:r>
              <a:rPr lang="sk-SK" sz="1800" i="1" dirty="0" smtClean="0"/>
              <a:t>(</a:t>
            </a:r>
            <a:r>
              <a:rPr lang="sk-SK" sz="1800" i="1" dirty="0"/>
              <a:t>16.2.2017)</a:t>
            </a:r>
            <a:endParaRPr lang="sk-SK" sz="1800" dirty="0"/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sk-SK" sz="1800" i="1" dirty="0"/>
              <a:t>Erasmus </a:t>
            </a:r>
            <a:r>
              <a:rPr lang="sk-SK" sz="1800" i="1" dirty="0" err="1"/>
              <a:t>Village</a:t>
            </a:r>
            <a:r>
              <a:rPr lang="sk-SK" sz="1800" i="1" dirty="0"/>
              <a:t> pre domácich a </a:t>
            </a:r>
            <a:r>
              <a:rPr lang="sk-SK" sz="1800" i="1" dirty="0" err="1"/>
              <a:t>zahr</a:t>
            </a:r>
            <a:r>
              <a:rPr lang="sk-SK" sz="1800" i="1" dirty="0"/>
              <a:t>. študentov </a:t>
            </a:r>
            <a:r>
              <a:rPr lang="sk-SK" sz="1800" i="1" dirty="0" smtClean="0"/>
              <a:t>- v spolupráci s SPU (</a:t>
            </a:r>
            <a:r>
              <a:rPr lang="sk-SK" sz="1800" i="1" dirty="0"/>
              <a:t>29.3.2017)</a:t>
            </a:r>
            <a:endParaRPr lang="sk-SK" sz="1800" dirty="0"/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sk-SK" sz="1800" i="1" dirty="0" err="1"/>
              <a:t>Infodeň</a:t>
            </a:r>
            <a:r>
              <a:rPr lang="sk-SK" sz="1800" i="1" dirty="0"/>
              <a:t> štipendií pre študentov a zamestnancov UKF - v spolupráci so SAIA (27.3.2017)</a:t>
            </a:r>
            <a:endParaRPr lang="sk-SK" sz="1800" dirty="0"/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sk-SK" sz="1800" i="1" dirty="0" err="1"/>
              <a:t>Infoseminár</a:t>
            </a:r>
            <a:r>
              <a:rPr lang="sk-SK" sz="1800" i="1" dirty="0"/>
              <a:t> o </a:t>
            </a:r>
            <a:r>
              <a:rPr lang="sk-SK" sz="1800" i="1" dirty="0" err="1"/>
              <a:t>Fulbrightových</a:t>
            </a:r>
            <a:r>
              <a:rPr lang="sk-SK" sz="1800" i="1" dirty="0"/>
              <a:t> štipendiách (25.4.2017)</a:t>
            </a:r>
            <a:endParaRPr lang="sk-SK" sz="1800" dirty="0"/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sk-SK" sz="1800" i="1" dirty="0"/>
              <a:t>zavedenie sekcie Aktuálne štipendiá v zahraničí na webe UKF a jej pravidelné doplňovanie o nové štipendijné ponuky (priebežne)</a:t>
            </a:r>
            <a:endParaRPr lang="sk-SK" sz="1800" dirty="0"/>
          </a:p>
          <a:p>
            <a:pPr marL="285750" indent="-285750">
              <a:lnSpc>
                <a:spcPct val="150000"/>
              </a:lnSpc>
              <a:buClr>
                <a:schemeClr val="tx1"/>
              </a:buClr>
              <a:buSzPct val="70000"/>
              <a:buFont typeface="Wingdings" panose="05000000000000000000" pitchFamily="2" charset="2"/>
              <a:buChar char="Ø"/>
              <a:tabLst>
                <a:tab pos="514350" algn="l"/>
              </a:tabLst>
            </a:pPr>
            <a:endParaRPr lang="sk-SK" sz="1800" b="1" dirty="0" smtClean="0"/>
          </a:p>
        </p:txBody>
      </p:sp>
      <p:sp>
        <p:nvSpPr>
          <p:cNvPr id="24371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571500" lvl="0" indent="-571500"/>
            <a:r>
              <a:rPr lang="sk-SK" sz="3600" dirty="0"/>
              <a:t>1. 	UKF ako kvalitná vzdelávacia  univerzita</a:t>
            </a:r>
            <a:endParaRPr lang="sk-SK" sz="42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379486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Rectangle 2"/>
          <p:cNvSpPr>
            <a:spLocks noChangeArrowheads="1"/>
          </p:cNvSpPr>
          <p:nvPr/>
        </p:nvSpPr>
        <p:spPr bwMode="auto">
          <a:xfrm>
            <a:off x="971550" y="1628775"/>
            <a:ext cx="7345363" cy="410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sk-SK" b="1" dirty="0" smtClean="0"/>
          </a:p>
          <a:p>
            <a:pPr>
              <a:buNone/>
            </a:pPr>
            <a:r>
              <a:rPr lang="sk-SK" b="1" dirty="0" smtClean="0"/>
              <a:t>Kurz </a:t>
            </a:r>
            <a:r>
              <a:rPr lang="sk-SK" b="1" dirty="0"/>
              <a:t>čínštiny prvýkrát na UKF v Nitre </a:t>
            </a:r>
            <a:endParaRPr lang="sk-SK" sz="1800" dirty="0"/>
          </a:p>
          <a:p>
            <a:pPr marL="177800" indent="-177800"/>
            <a:r>
              <a:rPr lang="sk-SK" sz="1800" dirty="0"/>
              <a:t>Na </a:t>
            </a:r>
            <a:r>
              <a:rPr lang="sk-SK" sz="1800" dirty="0" smtClean="0"/>
              <a:t>UKF </a:t>
            </a:r>
            <a:r>
              <a:rPr lang="sk-SK" sz="1800" dirty="0"/>
              <a:t>v Nitre sa dňa 13. februára 2017 prvou hodinou začal kurz čínskeho jazyka. Potrvá šesť semestrov a vyučujúcim je profesor </a:t>
            </a:r>
            <a:r>
              <a:rPr lang="sk-SK" sz="1800" dirty="0" err="1"/>
              <a:t>Zhang</a:t>
            </a:r>
            <a:r>
              <a:rPr lang="sk-SK" sz="1800" dirty="0"/>
              <a:t> z Číny</a:t>
            </a:r>
            <a:r>
              <a:rPr lang="sk-SK" sz="1800" dirty="0" smtClean="0"/>
              <a:t>.</a:t>
            </a:r>
          </a:p>
          <a:p>
            <a:pPr marL="177800" indent="-177800"/>
            <a:endParaRPr lang="sk-SK" sz="1800" dirty="0"/>
          </a:p>
          <a:p>
            <a:pPr marL="177800" indent="-177800"/>
            <a:r>
              <a:rPr lang="sk-SK" sz="1800" dirty="0" smtClean="0"/>
              <a:t>Kurz </a:t>
            </a:r>
            <a:r>
              <a:rPr lang="sk-SK" sz="1800" dirty="0"/>
              <a:t>je prvou aktivitou po podpísaní Dohody o spolupráci medzi UKF v Nitre a </a:t>
            </a:r>
            <a:r>
              <a:rPr lang="sk-SK" sz="1800" dirty="0" err="1"/>
              <a:t>Konfuciovým</a:t>
            </a:r>
            <a:r>
              <a:rPr lang="sk-SK" sz="1800" dirty="0"/>
              <a:t> inštitútom v Bratislave, vďaka ktorej vznikol priestor na kooperáciu v rôznych oblastiach </a:t>
            </a:r>
            <a:r>
              <a:rPr lang="sk-SK" sz="1800" dirty="0" smtClean="0"/>
              <a:t>vzdelávania</a:t>
            </a:r>
            <a:r>
              <a:rPr lang="sk-SK" sz="1800" dirty="0"/>
              <a:t>.</a:t>
            </a:r>
            <a:r>
              <a:rPr lang="sk-SK" sz="1800" dirty="0" smtClean="0"/>
              <a:t> </a:t>
            </a:r>
          </a:p>
          <a:p>
            <a:pPr marL="177800" indent="-177800"/>
            <a:endParaRPr lang="sk-SK" sz="1800" dirty="0" smtClean="0"/>
          </a:p>
          <a:p>
            <a:pPr marL="177800" indent="-177800"/>
            <a:r>
              <a:rPr lang="sk-SK" sz="1800" dirty="0" smtClean="0"/>
              <a:t>Referát </a:t>
            </a:r>
            <a:r>
              <a:rPr lang="sk-SK" sz="1800" dirty="0"/>
              <a:t>pre mobility a medzinárodné vzťahy, </a:t>
            </a:r>
            <a:r>
              <a:rPr lang="sk-SK" sz="1800" dirty="0" smtClean="0"/>
              <a:t>Jazykové centrum FF </a:t>
            </a:r>
            <a:r>
              <a:rPr lang="sk-SK" sz="1800" dirty="0"/>
              <a:t>UKF v Nitre a </a:t>
            </a:r>
            <a:r>
              <a:rPr lang="sk-SK" sz="1800" dirty="0" smtClean="0"/>
              <a:t>Katedra </a:t>
            </a:r>
            <a:r>
              <a:rPr lang="sk-SK" sz="1800" dirty="0"/>
              <a:t>politológie a euroázijských štúdií FF UKF v Nitre. </a:t>
            </a:r>
            <a:endParaRPr lang="sk-SK" sz="1800" dirty="0" smtClean="0"/>
          </a:p>
          <a:p>
            <a:pPr marL="800100" lvl="1" indent="-342900">
              <a:buClr>
                <a:schemeClr val="tx1"/>
              </a:buClr>
              <a:buSzPct val="55000"/>
              <a:buFont typeface="Wingdings" pitchFamily="2" charset="2"/>
              <a:buNone/>
              <a:tabLst>
                <a:tab pos="514350" algn="l"/>
              </a:tabLst>
            </a:pPr>
            <a:endParaRPr lang="sk-SK" sz="1800" dirty="0">
              <a:solidFill>
                <a:schemeClr val="tx1"/>
              </a:solidFill>
            </a:endParaRPr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571500" indent="-571500"/>
            <a:r>
              <a:rPr lang="sk-SK" sz="3600" dirty="0"/>
              <a:t>1. 	UKF ako kvalitná vzdelávacia  univerzita</a:t>
            </a:r>
          </a:p>
        </p:txBody>
      </p:sp>
    </p:spTree>
    <p:extLst>
      <p:ext uri="{BB962C8B-B14F-4D97-AF65-F5344CB8AC3E}">
        <p14:creationId xmlns:p14="http://schemas.microsoft.com/office/powerpoint/2010/main" val="2615094883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Rectangle 2"/>
          <p:cNvSpPr>
            <a:spLocks noChangeArrowheads="1"/>
          </p:cNvSpPr>
          <p:nvPr/>
        </p:nvSpPr>
        <p:spPr bwMode="auto">
          <a:xfrm>
            <a:off x="971550" y="1628775"/>
            <a:ext cx="7345363" cy="410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800100" lvl="1" indent="-342900">
              <a:buClr>
                <a:schemeClr val="tx1"/>
              </a:buClr>
              <a:buSzPct val="55000"/>
              <a:buFont typeface="Wingdings" pitchFamily="2" charset="2"/>
              <a:buNone/>
              <a:tabLst>
                <a:tab pos="514350" algn="l"/>
              </a:tabLst>
            </a:pPr>
            <a:endParaRPr lang="sk-SK" sz="1800" dirty="0">
              <a:solidFill>
                <a:schemeClr val="tx1"/>
              </a:solidFill>
            </a:endParaRPr>
          </a:p>
          <a:p>
            <a:pPr>
              <a:buNone/>
            </a:pPr>
            <a:r>
              <a:rPr lang="sk-SK" dirty="0" smtClean="0"/>
              <a:t>"</a:t>
            </a:r>
            <a:r>
              <a:rPr lang="sk-SK" dirty="0"/>
              <a:t>Úspešná spolupráca fakúlt a rektorátnych pracovísk UKF v Nitre na rozvojovom </a:t>
            </a:r>
            <a:r>
              <a:rPr lang="sk-SK" dirty="0" smtClean="0"/>
              <a:t>projekte„</a:t>
            </a:r>
          </a:p>
          <a:p>
            <a:pPr>
              <a:buNone/>
            </a:pPr>
            <a:endParaRPr lang="sk-SK" dirty="0"/>
          </a:p>
          <a:p>
            <a:pPr marL="177800" indent="-177800"/>
            <a:r>
              <a:rPr lang="sk-SK" dirty="0" smtClean="0"/>
              <a:t>MŠVVaŠ schválilo UKF </a:t>
            </a:r>
            <a:r>
              <a:rPr lang="sk-SK" dirty="0"/>
              <a:t>v Nitre poskytnutie dotácie vo výške 333 612,- € na realizáciu projektu „Internacionalizácia procesu vzdelávania a akademického prostredia na UKF v Nitre</a:t>
            </a:r>
            <a:r>
              <a:rPr lang="sk-SK" dirty="0" smtClean="0"/>
              <a:t>“</a:t>
            </a:r>
          </a:p>
          <a:p>
            <a:pPr marL="177800" indent="-177800"/>
            <a:endParaRPr lang="sk-SK" dirty="0" smtClean="0"/>
          </a:p>
          <a:p>
            <a:pPr marL="177800" indent="-177800"/>
            <a:r>
              <a:rPr lang="sk-SK" dirty="0" smtClean="0"/>
              <a:t>Z </a:t>
            </a:r>
            <a:r>
              <a:rPr lang="sk-SK" dirty="0"/>
              <a:t>predložených žiadostí z 18 verejných vysokých škôl uspela polovica uchádzačov, projekt UKF v Nitre sa v hodnotení kvality umiestnil na 6. mieste</a:t>
            </a:r>
            <a:r>
              <a:rPr lang="sk-SK" dirty="0" smtClean="0"/>
              <a:t>.</a:t>
            </a:r>
            <a:endParaRPr lang="sk-SK" dirty="0"/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571500" indent="-571500"/>
            <a:r>
              <a:rPr lang="sk-SK" sz="3600" dirty="0"/>
              <a:t>1. 	UKF ako kvalitná vzdelávacia  univerzita</a:t>
            </a:r>
          </a:p>
        </p:txBody>
      </p:sp>
    </p:spTree>
    <p:extLst>
      <p:ext uri="{BB962C8B-B14F-4D97-AF65-F5344CB8AC3E}">
        <p14:creationId xmlns:p14="http://schemas.microsoft.com/office/powerpoint/2010/main" val="1379072992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Rectangle 2"/>
          <p:cNvSpPr>
            <a:spLocks noChangeArrowheads="1"/>
          </p:cNvSpPr>
          <p:nvPr/>
        </p:nvSpPr>
        <p:spPr bwMode="auto">
          <a:xfrm>
            <a:off x="971550" y="1628775"/>
            <a:ext cx="7345363" cy="410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800100" lvl="1" indent="-342900">
              <a:buClr>
                <a:schemeClr val="tx1"/>
              </a:buClr>
              <a:buSzPct val="55000"/>
              <a:buFont typeface="Wingdings" pitchFamily="2" charset="2"/>
              <a:buNone/>
              <a:tabLst>
                <a:tab pos="514350" algn="l"/>
              </a:tabLst>
            </a:pPr>
            <a:endParaRPr lang="sk-SK" sz="1800" dirty="0">
              <a:solidFill>
                <a:schemeClr val="tx1"/>
              </a:solidFill>
            </a:endParaRPr>
          </a:p>
          <a:p>
            <a:pPr marL="177800" indent="-177800"/>
            <a:r>
              <a:rPr lang="sk-SK" dirty="0" smtClean="0"/>
              <a:t>Cieľom </a:t>
            </a:r>
            <a:r>
              <a:rPr lang="sk-SK" dirty="0"/>
              <a:t>uvedeného projektu, do ktorého sa zapojili všetky fakulty našej univerzity, </a:t>
            </a:r>
            <a:r>
              <a:rPr lang="sk-SK" dirty="0" smtClean="0"/>
              <a:t>rektorátne pracoviská, </a:t>
            </a:r>
            <a:r>
              <a:rPr lang="sk-SK" dirty="0"/>
              <a:t>je podporiť zvýšenie kvality, konkurencieschopnosti a posilnenia postavenia našej univerzity v európskom i mimo európskom priestore vysokoškolského vzdelávania prostredníctvom troch prioritných oblastí</a:t>
            </a:r>
            <a:r>
              <a:rPr lang="sk-SK" dirty="0" smtClean="0"/>
              <a:t>:</a:t>
            </a:r>
          </a:p>
          <a:p>
            <a:pPr marL="457200" indent="-457200">
              <a:buSzPct val="100000"/>
              <a:buFont typeface="+mj-lt"/>
              <a:buAutoNum type="arabicParenR"/>
            </a:pPr>
            <a:r>
              <a:rPr lang="sk-SK" dirty="0" smtClean="0"/>
              <a:t>Príprava </a:t>
            </a:r>
            <a:r>
              <a:rPr lang="sk-SK" dirty="0"/>
              <a:t>pilotných medziuniverzitných študijných programov, inovácia už existujúcich a tvorba nových študijných programov v anglickom jazyku</a:t>
            </a:r>
            <a:r>
              <a:rPr lang="sk-SK" dirty="0" smtClean="0"/>
              <a:t>.</a:t>
            </a:r>
          </a:p>
          <a:p>
            <a:pPr marL="457200" indent="-457200">
              <a:buSzPct val="100000"/>
              <a:buFont typeface="+mj-lt"/>
              <a:buAutoNum type="arabicParenR"/>
            </a:pPr>
            <a:r>
              <a:rPr lang="sk-SK" dirty="0" smtClean="0"/>
              <a:t>Príprava </a:t>
            </a:r>
            <a:r>
              <a:rPr lang="sk-SK" dirty="0"/>
              <a:t>doktorandov na vstup do medzinárodného (vedeckého) prostredia</a:t>
            </a:r>
            <a:r>
              <a:rPr lang="sk-SK" dirty="0" smtClean="0"/>
              <a:t>.</a:t>
            </a:r>
          </a:p>
          <a:p>
            <a:pPr marL="457200" indent="-457200">
              <a:buSzPct val="100000"/>
              <a:buFont typeface="+mj-lt"/>
              <a:buAutoNum type="arabicParenR"/>
            </a:pPr>
            <a:r>
              <a:rPr lang="sk-SK" dirty="0" smtClean="0"/>
              <a:t>Rozvoj </a:t>
            </a:r>
            <a:r>
              <a:rPr lang="sk-SK" dirty="0"/>
              <a:t>medzinárodnej spolupráce</a:t>
            </a:r>
            <a:r>
              <a:rPr lang="sk-SK" dirty="0" smtClean="0"/>
              <a:t>.</a:t>
            </a:r>
            <a:endParaRPr lang="sk-SK" dirty="0"/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571500" indent="-571500"/>
            <a:r>
              <a:rPr lang="sk-SK" sz="3600" dirty="0"/>
              <a:t>1. 	UKF ako kvalitná vzdelávacia  univerzita</a:t>
            </a:r>
          </a:p>
        </p:txBody>
      </p:sp>
    </p:spTree>
    <p:extLst>
      <p:ext uri="{BB962C8B-B14F-4D97-AF65-F5344CB8AC3E}">
        <p14:creationId xmlns:p14="http://schemas.microsoft.com/office/powerpoint/2010/main" val="3039413529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2"/>
          <p:cNvSpPr>
            <a:spLocks noChangeArrowheads="1"/>
          </p:cNvSpPr>
          <p:nvPr/>
        </p:nvSpPr>
        <p:spPr bwMode="auto">
          <a:xfrm>
            <a:off x="971550" y="1628775"/>
            <a:ext cx="7345363" cy="410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800100" lvl="1" indent="-342900">
              <a:buClr>
                <a:schemeClr val="tx1"/>
              </a:buClr>
              <a:buSzPct val="55000"/>
              <a:buFont typeface="Wingdings" pitchFamily="2" charset="2"/>
              <a:buNone/>
              <a:tabLst>
                <a:tab pos="514350" algn="l"/>
              </a:tabLst>
            </a:pPr>
            <a:endParaRPr lang="sk-SK" sz="1800" dirty="0">
              <a:solidFill>
                <a:schemeClr val="tx1"/>
              </a:solidFill>
            </a:endParaRPr>
          </a:p>
          <a:p>
            <a:pPr>
              <a:buNone/>
            </a:pPr>
            <a:r>
              <a:rPr lang="sk-SK" b="1" dirty="0"/>
              <a:t>Prioritná oblasť II.-1: Výskumná a umelecká činnosť spĺňajúca medzinárodné kritériá</a:t>
            </a:r>
            <a:r>
              <a:rPr lang="sk-SK" dirty="0"/>
              <a:t> </a:t>
            </a:r>
          </a:p>
          <a:p>
            <a:pPr>
              <a:buNone/>
            </a:pPr>
            <a:r>
              <a:rPr lang="sk-SK" dirty="0" smtClean="0"/>
              <a:t> prioritné oblasti výskumu, vedecký potenciál </a:t>
            </a:r>
          </a:p>
          <a:p>
            <a:pPr lvl="1"/>
            <a:r>
              <a:rPr lang="sk-SK" dirty="0" smtClean="0"/>
              <a:t> 17 vedeckých tímov s akceptovaným medzinárodným výskumom, výsledkami publikačnej a projektovej činnosti,</a:t>
            </a:r>
          </a:p>
          <a:p>
            <a:pPr lvl="1"/>
            <a:r>
              <a:rPr lang="sk-SK" dirty="0" smtClean="0"/>
              <a:t> cieľom je identifikovať výskumné osobnosti a kolektívy, ktoré sa výraznou mierou podieľajú na zviditeľňovaní univerzity.</a:t>
            </a:r>
            <a:endParaRPr lang="sk-SK" sz="1800" dirty="0" smtClean="0"/>
          </a:p>
          <a:p>
            <a:r>
              <a:rPr lang="sk-SK" dirty="0" smtClean="0"/>
              <a:t> Tieto tímy sú súčasťou propagácie na medzinárodnej úrovni (web, printové materiály, cena rektora).</a:t>
            </a:r>
            <a:endParaRPr lang="sk-SK" sz="1800" dirty="0" smtClean="0"/>
          </a:p>
          <a:p>
            <a:r>
              <a:rPr lang="sk-SK" dirty="0" smtClean="0"/>
              <a:t> AK  sme predložili na posúdenie 7 špičkových vedeckých  tímov. </a:t>
            </a:r>
            <a:endParaRPr lang="sk-SK" sz="1800" dirty="0" smtClean="0"/>
          </a:p>
        </p:txBody>
      </p:sp>
      <p:sp>
        <p:nvSpPr>
          <p:cNvPr id="24781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571500" lvl="0" indent="-571500"/>
            <a:r>
              <a:rPr lang="sk-SK" sz="3600" dirty="0"/>
              <a:t>2</a:t>
            </a:r>
            <a:r>
              <a:rPr lang="sk-SK" sz="3600" dirty="0" smtClean="0"/>
              <a:t>.</a:t>
            </a:r>
            <a:r>
              <a:rPr lang="sk-SK" sz="3600" dirty="0"/>
              <a:t>	</a:t>
            </a:r>
            <a:r>
              <a:rPr lang="sk-SK" sz="3600" dirty="0" smtClean="0"/>
              <a:t>UKF ako výskumná univerzita</a:t>
            </a:r>
            <a:endParaRPr lang="sk-SK" sz="3600" dirty="0"/>
          </a:p>
        </p:txBody>
      </p:sp>
    </p:spTree>
    <p:extLst>
      <p:ext uri="{BB962C8B-B14F-4D97-AF65-F5344CB8AC3E}">
        <p14:creationId xmlns:p14="http://schemas.microsoft.com/office/powerpoint/2010/main" val="104353661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2"/>
          <p:cNvSpPr>
            <a:spLocks noChangeArrowheads="1"/>
          </p:cNvSpPr>
          <p:nvPr/>
        </p:nvSpPr>
        <p:spPr bwMode="auto">
          <a:xfrm>
            <a:off x="971550" y="1628775"/>
            <a:ext cx="7345363" cy="410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800100" lvl="1" indent="-342900">
              <a:buClr>
                <a:schemeClr val="tx1"/>
              </a:buClr>
              <a:buSzPct val="55000"/>
              <a:buFont typeface="Wingdings" pitchFamily="2" charset="2"/>
              <a:buNone/>
              <a:tabLst>
                <a:tab pos="514350" algn="l"/>
              </a:tabLst>
            </a:pPr>
            <a:endParaRPr lang="sk-SK" sz="1800" dirty="0">
              <a:solidFill>
                <a:schemeClr val="tx1"/>
              </a:solidFill>
            </a:endParaRPr>
          </a:p>
          <a:p>
            <a:pPr>
              <a:buNone/>
            </a:pPr>
            <a:r>
              <a:rPr lang="sk-SK" dirty="0" smtClean="0"/>
              <a:t> </a:t>
            </a:r>
            <a:endParaRPr lang="sk-SK" sz="1800" dirty="0" smtClean="0"/>
          </a:p>
        </p:txBody>
      </p:sp>
      <p:sp>
        <p:nvSpPr>
          <p:cNvPr id="24781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571500" lvl="0" indent="-571500"/>
            <a:r>
              <a:rPr lang="sk-SK" sz="3600" dirty="0"/>
              <a:t>2</a:t>
            </a:r>
            <a:r>
              <a:rPr lang="sk-SK" sz="3600" dirty="0" smtClean="0"/>
              <a:t>.</a:t>
            </a:r>
            <a:r>
              <a:rPr lang="sk-SK" sz="3600" dirty="0"/>
              <a:t>	</a:t>
            </a:r>
            <a:r>
              <a:rPr lang="sk-SK" sz="3600" dirty="0" smtClean="0"/>
              <a:t>UKF ako výskumná univerzita</a:t>
            </a:r>
            <a:endParaRPr lang="sk-SK" sz="3600" dirty="0"/>
          </a:p>
        </p:txBody>
      </p:sp>
      <p:graphicFrame>
        <p:nvGraphicFramePr>
          <p:cNvPr id="2" name="Tabuľk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2511581"/>
              </p:ext>
            </p:extLst>
          </p:nvPr>
        </p:nvGraphicFramePr>
        <p:xfrm>
          <a:off x="1150936" y="2771778"/>
          <a:ext cx="6796725" cy="218700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96369"/>
                <a:gridCol w="637919"/>
                <a:gridCol w="637170"/>
                <a:gridCol w="637919"/>
                <a:gridCol w="637170"/>
                <a:gridCol w="637919"/>
                <a:gridCol w="637170"/>
                <a:gridCol w="637919"/>
                <a:gridCol w="637170"/>
              </a:tblGrid>
              <a:tr h="43740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 </a:t>
                      </a:r>
                      <a:endParaRPr lang="sk-SK" sz="1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Fakulta</a:t>
                      </a:r>
                      <a:endParaRPr lang="sk-SK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8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Výskumné a umelecké tímy</a:t>
                      </a:r>
                      <a:endParaRPr lang="sk-SK" sz="11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(počet)</a:t>
                      </a:r>
                      <a:endParaRPr lang="sk-SK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</a:tr>
              <a:tr h="218700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kategória</a:t>
                      </a:r>
                      <a:endParaRPr lang="sk-SK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</a:rPr>
                        <a:t>A</a:t>
                      </a:r>
                      <a:endParaRPr lang="sk-SK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</a:rPr>
                        <a:t>B</a:t>
                      </a:r>
                      <a:endParaRPr lang="sk-SK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</a:rPr>
                        <a:t>C</a:t>
                      </a:r>
                      <a:endParaRPr lang="sk-SK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</a:rPr>
                        <a:t>D</a:t>
                      </a:r>
                      <a:endParaRPr lang="sk-SK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</a:tr>
              <a:tr h="218700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</a:rPr>
                        <a:t>rok</a:t>
                      </a:r>
                      <a:endParaRPr lang="sk-SK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</a:rPr>
                        <a:t>2015</a:t>
                      </a:r>
                      <a:endParaRPr lang="sk-SK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</a:rPr>
                        <a:t>2016</a:t>
                      </a:r>
                      <a:endParaRPr lang="sk-SK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</a:rPr>
                        <a:t>2015</a:t>
                      </a:r>
                      <a:endParaRPr lang="sk-SK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</a:rPr>
                        <a:t>2016</a:t>
                      </a:r>
                      <a:endParaRPr lang="sk-SK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</a:rPr>
                        <a:t>2015</a:t>
                      </a:r>
                      <a:endParaRPr lang="sk-SK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</a:rPr>
                        <a:t>2016</a:t>
                      </a:r>
                      <a:endParaRPr lang="sk-SK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</a:rPr>
                        <a:t>2015</a:t>
                      </a:r>
                      <a:endParaRPr lang="sk-SK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</a:rPr>
                        <a:t>2016</a:t>
                      </a:r>
                      <a:endParaRPr lang="sk-SK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187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</a:rPr>
                        <a:t>FPV</a:t>
                      </a:r>
                      <a:endParaRPr lang="sk-SK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</a:rPr>
                        <a:t>5</a:t>
                      </a:r>
                      <a:endParaRPr lang="sk-SK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</a:rPr>
                        <a:t>7</a:t>
                      </a:r>
                      <a:endParaRPr lang="sk-SK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</a:rPr>
                        <a:t>6</a:t>
                      </a:r>
                      <a:endParaRPr lang="sk-SK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</a:rPr>
                        <a:t>5</a:t>
                      </a:r>
                      <a:endParaRPr lang="sk-SK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</a:rPr>
                        <a:t>1</a:t>
                      </a:r>
                      <a:endParaRPr lang="sk-SK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</a:rPr>
                        <a:t>2</a:t>
                      </a:r>
                      <a:endParaRPr lang="sk-SK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</a:rPr>
                        <a:t>1</a:t>
                      </a:r>
                      <a:endParaRPr lang="sk-SK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</a:rPr>
                        <a:t> </a:t>
                      </a:r>
                      <a:endParaRPr lang="sk-SK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187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</a:rPr>
                        <a:t>FSVaZ</a:t>
                      </a:r>
                      <a:endParaRPr lang="sk-SK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</a:rPr>
                        <a:t>2</a:t>
                      </a:r>
                      <a:endParaRPr lang="sk-SK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</a:rPr>
                        <a:t>2</a:t>
                      </a:r>
                      <a:endParaRPr lang="sk-SK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</a:rPr>
                        <a:t> </a:t>
                      </a:r>
                      <a:endParaRPr lang="sk-SK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</a:rPr>
                        <a:t> </a:t>
                      </a:r>
                      <a:endParaRPr lang="sk-SK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</a:rPr>
                        <a:t> </a:t>
                      </a:r>
                      <a:endParaRPr lang="sk-SK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</a:rPr>
                        <a:t> </a:t>
                      </a:r>
                      <a:endParaRPr lang="sk-SK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</a:rPr>
                        <a:t> </a:t>
                      </a:r>
                      <a:endParaRPr lang="sk-SK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</a:rPr>
                        <a:t> </a:t>
                      </a:r>
                      <a:endParaRPr lang="sk-SK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187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</a:rPr>
                        <a:t>FSŠ</a:t>
                      </a:r>
                      <a:endParaRPr lang="sk-SK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</a:rPr>
                        <a:t>3</a:t>
                      </a:r>
                      <a:endParaRPr lang="sk-SK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</a:rPr>
                        <a:t>2</a:t>
                      </a:r>
                      <a:endParaRPr lang="sk-SK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</a:rPr>
                        <a:t> </a:t>
                      </a:r>
                      <a:endParaRPr lang="sk-SK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</a:rPr>
                        <a:t> </a:t>
                      </a:r>
                      <a:endParaRPr lang="sk-SK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</a:rPr>
                        <a:t>2</a:t>
                      </a:r>
                      <a:endParaRPr lang="sk-SK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</a:rPr>
                        <a:t>2</a:t>
                      </a:r>
                      <a:endParaRPr lang="sk-SK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</a:rPr>
                        <a:t>2</a:t>
                      </a:r>
                      <a:endParaRPr lang="sk-SK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</a:rPr>
                        <a:t>2</a:t>
                      </a:r>
                      <a:endParaRPr lang="sk-SK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187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</a:rPr>
                        <a:t>FF</a:t>
                      </a:r>
                      <a:endParaRPr lang="sk-SK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</a:rPr>
                        <a:t>6</a:t>
                      </a:r>
                      <a:endParaRPr lang="sk-SK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</a:rPr>
                        <a:t>6</a:t>
                      </a:r>
                      <a:endParaRPr lang="sk-SK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</a:rPr>
                        <a:t>2</a:t>
                      </a:r>
                      <a:endParaRPr lang="sk-SK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</a:rPr>
                        <a:t>2</a:t>
                      </a:r>
                      <a:endParaRPr lang="sk-SK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</a:rPr>
                        <a:t> </a:t>
                      </a:r>
                      <a:endParaRPr lang="sk-SK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</a:rPr>
                        <a:t> </a:t>
                      </a:r>
                      <a:endParaRPr lang="sk-SK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</a:rPr>
                        <a:t> </a:t>
                      </a:r>
                      <a:endParaRPr lang="sk-SK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</a:rPr>
                        <a:t> </a:t>
                      </a:r>
                      <a:endParaRPr lang="sk-SK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187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</a:rPr>
                        <a:t>PF</a:t>
                      </a:r>
                      <a:endParaRPr lang="sk-SK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</a:rPr>
                        <a:t>1</a:t>
                      </a:r>
                      <a:endParaRPr lang="sk-SK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</a:rPr>
                        <a:t>1</a:t>
                      </a:r>
                      <a:endParaRPr lang="sk-SK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</a:rPr>
                        <a:t>4</a:t>
                      </a:r>
                      <a:endParaRPr lang="sk-SK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</a:rPr>
                        <a:t>4</a:t>
                      </a:r>
                      <a:endParaRPr lang="sk-SK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</a:rPr>
                        <a:t>2</a:t>
                      </a:r>
                      <a:endParaRPr lang="sk-SK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</a:rPr>
                        <a:t>2</a:t>
                      </a:r>
                      <a:endParaRPr lang="sk-SK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</a:rPr>
                        <a:t>3</a:t>
                      </a:r>
                      <a:endParaRPr lang="sk-SK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</a:rPr>
                        <a:t>2</a:t>
                      </a:r>
                      <a:endParaRPr lang="sk-SK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187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UKF spolu</a:t>
                      </a:r>
                      <a:endParaRPr lang="sk-SK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</a:rPr>
                        <a:t>17</a:t>
                      </a:r>
                      <a:endParaRPr lang="sk-SK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</a:rPr>
                        <a:t>18</a:t>
                      </a:r>
                      <a:endParaRPr lang="sk-SK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</a:rPr>
                        <a:t>12</a:t>
                      </a:r>
                      <a:endParaRPr lang="sk-SK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</a:rPr>
                        <a:t>11</a:t>
                      </a:r>
                      <a:endParaRPr lang="sk-SK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</a:rPr>
                        <a:t>5</a:t>
                      </a:r>
                      <a:endParaRPr lang="sk-SK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</a:rPr>
                        <a:t>6</a:t>
                      </a:r>
                      <a:endParaRPr lang="sk-SK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</a:rPr>
                        <a:t>6</a:t>
                      </a:r>
                      <a:endParaRPr lang="sk-SK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4</a:t>
                      </a:r>
                      <a:endParaRPr lang="sk-SK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971550" y="1944325"/>
            <a:ext cx="6192738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altLang="sk-SK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Prehľad výskumných a</a:t>
            </a:r>
            <a:r>
              <a:rPr kumimoji="0" lang="sk-SK" altLang="sk-SK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kumimoji="0" lang="sk-SK" altLang="sk-SK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umeleckých t</a:t>
            </a:r>
            <a:r>
              <a:rPr kumimoji="0" lang="sk-SK" altLang="sk-SK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í</a:t>
            </a:r>
            <a:r>
              <a:rPr kumimoji="0" lang="sk-SK" altLang="sk-SK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mov podľa fak</a:t>
            </a:r>
            <a:r>
              <a:rPr kumimoji="0" lang="sk-SK" altLang="sk-SK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ú</a:t>
            </a:r>
            <a:r>
              <a:rPr kumimoji="0" lang="sk-SK" altLang="sk-SK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lt UKF za  roky 2015 a 2016</a:t>
            </a:r>
            <a:endParaRPr kumimoji="0" lang="sk-SK" altLang="sk-SK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Obdĺžnik 2"/>
          <p:cNvSpPr/>
          <p:nvPr/>
        </p:nvSpPr>
        <p:spPr>
          <a:xfrm>
            <a:off x="1201759" y="5090797"/>
            <a:ext cx="6695078" cy="9417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sk-SK" sz="1200" i="1" dirty="0" smtClean="0"/>
              <a:t>A </a:t>
            </a:r>
            <a:r>
              <a:rPr lang="sk-SK" sz="1200" i="1" dirty="0"/>
              <a:t>– tímy s medzinárodne akceptovaným výsledkom a účasťou v medzinárodných projektoch</a:t>
            </a:r>
            <a:endParaRPr lang="sk-SK" sz="1200" dirty="0"/>
          </a:p>
          <a:p>
            <a:pPr>
              <a:buNone/>
            </a:pPr>
            <a:r>
              <a:rPr lang="sk-SK" sz="1200" i="1" dirty="0"/>
              <a:t>B – tímy s medzinárodne akceptovaným výsledkom a účasťou v národných projektoch</a:t>
            </a:r>
            <a:endParaRPr lang="sk-SK" sz="1200" dirty="0"/>
          </a:p>
          <a:p>
            <a:pPr>
              <a:buNone/>
            </a:pPr>
            <a:r>
              <a:rPr lang="sk-SK" sz="1200" i="1" dirty="0"/>
              <a:t>C – tímy s výsledkami orientovanými na prax</a:t>
            </a:r>
            <a:endParaRPr lang="sk-SK" sz="1200" dirty="0"/>
          </a:p>
          <a:p>
            <a:pPr>
              <a:buNone/>
            </a:pPr>
            <a:r>
              <a:rPr lang="sk-SK" sz="1200" i="1" dirty="0"/>
              <a:t>D – tímy s výsledkami orientovanými na rozvoj študijných programov</a:t>
            </a:r>
            <a:endParaRPr lang="sk-SK" sz="1200" dirty="0"/>
          </a:p>
        </p:txBody>
      </p:sp>
    </p:spTree>
    <p:extLst>
      <p:ext uri="{BB962C8B-B14F-4D97-AF65-F5344CB8AC3E}">
        <p14:creationId xmlns:p14="http://schemas.microsoft.com/office/powerpoint/2010/main" val="2578941709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2"/>
          <p:cNvSpPr>
            <a:spLocks noChangeArrowheads="1"/>
          </p:cNvSpPr>
          <p:nvPr/>
        </p:nvSpPr>
        <p:spPr bwMode="auto">
          <a:xfrm>
            <a:off x="971550" y="1628775"/>
            <a:ext cx="7345363" cy="410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800100" lvl="1" indent="-342900">
              <a:buClr>
                <a:schemeClr val="tx1"/>
              </a:buClr>
              <a:buSzPct val="55000"/>
              <a:buFont typeface="Wingdings" pitchFamily="2" charset="2"/>
              <a:buNone/>
              <a:tabLst>
                <a:tab pos="514350" algn="l"/>
              </a:tabLst>
            </a:pPr>
            <a:endParaRPr lang="sk-SK" sz="1800" dirty="0">
              <a:solidFill>
                <a:schemeClr val="tx1"/>
              </a:solidFill>
            </a:endParaRPr>
          </a:p>
          <a:p>
            <a:pPr>
              <a:buNone/>
            </a:pPr>
            <a:r>
              <a:rPr lang="sk-SK" dirty="0" smtClean="0"/>
              <a:t> </a:t>
            </a:r>
            <a:endParaRPr lang="sk-SK" sz="1800" dirty="0" smtClean="0"/>
          </a:p>
        </p:txBody>
      </p:sp>
      <p:sp>
        <p:nvSpPr>
          <p:cNvPr id="24781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571500" lvl="0" indent="-571500"/>
            <a:r>
              <a:rPr lang="sk-SK" sz="3600" dirty="0"/>
              <a:t>2</a:t>
            </a:r>
            <a:r>
              <a:rPr lang="sk-SK" sz="3600" dirty="0" smtClean="0"/>
              <a:t>.</a:t>
            </a:r>
            <a:r>
              <a:rPr lang="sk-SK" sz="3600" dirty="0"/>
              <a:t>	</a:t>
            </a:r>
            <a:r>
              <a:rPr lang="sk-SK" sz="3600" dirty="0" smtClean="0"/>
              <a:t>UKF ako výskumná univerzita</a:t>
            </a:r>
            <a:endParaRPr lang="sk-SK" sz="3600" dirty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755576" y="1623747"/>
            <a:ext cx="7416824" cy="51152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buNone/>
            </a:pPr>
            <a:endParaRPr lang="sk-SK" sz="1800" dirty="0" smtClean="0"/>
          </a:p>
          <a:p>
            <a:pPr>
              <a:buNone/>
            </a:pPr>
            <a:r>
              <a:rPr lang="sk-SK" sz="1800" dirty="0" smtClean="0"/>
              <a:t>AK  </a:t>
            </a:r>
            <a:r>
              <a:rPr lang="sk-SK" sz="1800" dirty="0"/>
              <a:t>sme predložili na posúdenie 7 špičkových vedeckých  tímov. </a:t>
            </a:r>
            <a:endParaRPr lang="sk-SK" sz="1800" dirty="0" smtClean="0"/>
          </a:p>
          <a:p>
            <a:pPr>
              <a:buNone/>
            </a:pPr>
            <a:r>
              <a:rPr lang="sk-SK" sz="1600" dirty="0" smtClean="0"/>
              <a:t>FF – 4, FPV – 1, FSŠ – 2</a:t>
            </a:r>
          </a:p>
          <a:p>
            <a:pPr>
              <a:buNone/>
            </a:pPr>
            <a:endParaRPr lang="sk-SK" sz="1600" dirty="0" smtClean="0"/>
          </a:p>
          <a:p>
            <a:pPr>
              <a:buNone/>
            </a:pPr>
            <a:r>
              <a:rPr lang="sk-SK" sz="1600" dirty="0" smtClean="0"/>
              <a:t>AK schválila </a:t>
            </a:r>
            <a:r>
              <a:rPr lang="sk-SK" sz="1600" dirty="0"/>
              <a:t>2 </a:t>
            </a:r>
            <a:r>
              <a:rPr lang="sk-SK" sz="1600" dirty="0" smtClean="0"/>
              <a:t>návrhy </a:t>
            </a:r>
            <a:r>
              <a:rPr lang="sk-SK" sz="1600" dirty="0"/>
              <a:t>na špičkové tímy z UKF na 101. zasadnutí AK v dňoch 21. až 22. júna 2017. </a:t>
            </a:r>
            <a:endParaRPr lang="sk-SK" sz="1600" dirty="0" smtClean="0"/>
          </a:p>
          <a:p>
            <a:pPr>
              <a:buNone/>
            </a:pPr>
            <a:endParaRPr lang="sk-SK" sz="1600" dirty="0" smtClean="0"/>
          </a:p>
          <a:p>
            <a:r>
              <a:rPr lang="sk-SK" sz="1600" dirty="0"/>
              <a:t> </a:t>
            </a:r>
            <a:r>
              <a:rPr lang="sk-SK" sz="1600" dirty="0" smtClean="0"/>
              <a:t>FPV - </a:t>
            </a:r>
            <a:r>
              <a:rPr lang="sk-SK" sz="1600" b="1" dirty="0" smtClean="0"/>
              <a:t>Regulačné </a:t>
            </a:r>
            <a:r>
              <a:rPr lang="sk-SK" sz="1600" b="1" dirty="0"/>
              <a:t>mechanizmy v agrobiológii živočíchov a biomedicíne</a:t>
            </a:r>
            <a:endParaRPr lang="sk-SK" sz="1600" dirty="0"/>
          </a:p>
          <a:p>
            <a:pPr lvl="1">
              <a:buNone/>
            </a:pPr>
            <a:r>
              <a:rPr lang="sk-SK" sz="1600" dirty="0"/>
              <a:t>Členovia tímu: prof. h. c. prof. Dr. MVDr. Jozef </a:t>
            </a:r>
            <a:r>
              <a:rPr lang="sk-SK" sz="1600" dirty="0" err="1"/>
              <a:t>Laurinčík</a:t>
            </a:r>
            <a:r>
              <a:rPr lang="sk-SK" sz="1600" dirty="0"/>
              <a:t>, DrSc., prof. RNDr. Alexander </a:t>
            </a:r>
            <a:r>
              <a:rPr lang="sk-SK" sz="1600" dirty="0" err="1"/>
              <a:t>Sirotkin</a:t>
            </a:r>
            <a:r>
              <a:rPr lang="sk-SK" sz="1600" dirty="0"/>
              <a:t>, DrSc., prof. RNDr. Monika </a:t>
            </a:r>
            <a:r>
              <a:rPr lang="sk-SK" sz="1600" dirty="0" err="1"/>
              <a:t>Martiniaková</a:t>
            </a:r>
            <a:r>
              <a:rPr lang="sk-SK" sz="1600" dirty="0"/>
              <a:t>, PhD., prof. RNDr. Radoslav </a:t>
            </a:r>
            <a:r>
              <a:rPr lang="sk-SK" sz="1600" dirty="0" err="1"/>
              <a:t>Omelka</a:t>
            </a:r>
            <a:r>
              <a:rPr lang="sk-SK" sz="1600" dirty="0"/>
              <a:t>, PhD. </a:t>
            </a:r>
          </a:p>
          <a:p>
            <a:r>
              <a:rPr lang="sk-SK" sz="1600" dirty="0"/>
              <a:t> </a:t>
            </a:r>
            <a:r>
              <a:rPr lang="sk-SK" sz="1600" dirty="0" smtClean="0"/>
              <a:t>FSŠ - </a:t>
            </a:r>
            <a:r>
              <a:rPr lang="sk-SK" sz="1600" b="1" dirty="0" smtClean="0"/>
              <a:t>Stredoeurópske </a:t>
            </a:r>
            <a:r>
              <a:rPr lang="sk-SK" sz="1600" b="1" dirty="0" err="1"/>
              <a:t>medziliterárne</a:t>
            </a:r>
            <a:r>
              <a:rPr lang="sk-SK" sz="1600" b="1" dirty="0"/>
              <a:t> vzťahy </a:t>
            </a:r>
            <a:endParaRPr lang="sk-SK" sz="1600" dirty="0"/>
          </a:p>
          <a:p>
            <a:pPr lvl="1">
              <a:buNone/>
            </a:pPr>
            <a:r>
              <a:rPr lang="sk-SK" sz="1600" dirty="0"/>
              <a:t>Členovia tímu: Dr.  </a:t>
            </a:r>
            <a:r>
              <a:rPr lang="sk-SK" sz="1600" dirty="0" err="1"/>
              <a:t>habil</a:t>
            </a:r>
            <a:r>
              <a:rPr lang="sk-SK" sz="1600" dirty="0"/>
              <a:t>. PaedDr. Žofia Bárcziová, PhD., Dr. </a:t>
            </a:r>
            <a:r>
              <a:rPr lang="sk-SK" sz="1600" dirty="0" err="1"/>
              <a:t>habil</a:t>
            </a:r>
            <a:r>
              <a:rPr lang="sk-SK" sz="1600" dirty="0"/>
              <a:t>. PaedDr. </a:t>
            </a:r>
            <a:r>
              <a:rPr lang="sk-SK" sz="1600" dirty="0" err="1"/>
              <a:t>Krisztián</a:t>
            </a:r>
            <a:r>
              <a:rPr lang="sk-SK" sz="1600" dirty="0"/>
              <a:t> </a:t>
            </a:r>
            <a:r>
              <a:rPr lang="sk-SK" sz="1600" dirty="0" err="1"/>
              <a:t>Benyovszky</a:t>
            </a:r>
            <a:r>
              <a:rPr lang="sk-SK" sz="1600" dirty="0"/>
              <a:t>, PhD., Dr. </a:t>
            </a:r>
            <a:r>
              <a:rPr lang="sk-SK" sz="1600" dirty="0" err="1"/>
              <a:t>habil</a:t>
            </a:r>
            <a:r>
              <a:rPr lang="sk-SK" sz="1600" dirty="0"/>
              <a:t>. Mgr. Zoltán Németh, PhD., Mgr. Gabriela </a:t>
            </a:r>
            <a:r>
              <a:rPr lang="sk-SK" sz="1600" dirty="0" err="1"/>
              <a:t>Petres</a:t>
            </a:r>
            <a:r>
              <a:rPr lang="sk-SK" sz="1600" dirty="0"/>
              <a:t>, PhD., prof. PhDr. Miloš Zelenka, DrSc., prof. PhDr. Tibor Žilka, DrSc. </a:t>
            </a:r>
          </a:p>
          <a:p>
            <a:pPr marL="285750" indent="-285750"/>
            <a:endParaRPr lang="sk-SK" sz="1600" dirty="0"/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k-SK" altLang="sk-SK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362740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2"/>
          <p:cNvSpPr>
            <a:spLocks noChangeArrowheads="1"/>
          </p:cNvSpPr>
          <p:nvPr/>
        </p:nvSpPr>
        <p:spPr bwMode="auto">
          <a:xfrm>
            <a:off x="971550" y="1628775"/>
            <a:ext cx="7345363" cy="410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800100" lvl="1" indent="-342900">
              <a:buClr>
                <a:schemeClr val="tx1"/>
              </a:buClr>
              <a:buSzPct val="55000"/>
              <a:buFont typeface="Wingdings" pitchFamily="2" charset="2"/>
              <a:buNone/>
              <a:tabLst>
                <a:tab pos="514350" algn="l"/>
              </a:tabLst>
            </a:pPr>
            <a:endParaRPr lang="sk-SK" sz="1800" dirty="0">
              <a:solidFill>
                <a:schemeClr val="tx1"/>
              </a:solidFill>
            </a:endParaRPr>
          </a:p>
          <a:p>
            <a:pPr>
              <a:buNone/>
            </a:pPr>
            <a:r>
              <a:rPr lang="sk-SK" b="1" dirty="0"/>
              <a:t>Prioritná oblasť II.-1: Výskumná a umelecká činnosť spĺňajúca medzinárodné kritériá</a:t>
            </a:r>
            <a:r>
              <a:rPr lang="sk-SK" dirty="0"/>
              <a:t> </a:t>
            </a:r>
          </a:p>
          <a:p>
            <a:pPr>
              <a:buNone/>
            </a:pPr>
            <a:r>
              <a:rPr lang="sk-SK" dirty="0" smtClean="0"/>
              <a:t>Oceňovanie </a:t>
            </a:r>
            <a:r>
              <a:rPr lang="sk-SK" dirty="0"/>
              <a:t>zamestnancov UKF a doktorandov </a:t>
            </a:r>
            <a:r>
              <a:rPr lang="sk-SK" dirty="0" smtClean="0"/>
              <a:t>za </a:t>
            </a:r>
            <a:r>
              <a:rPr lang="sk-SK" dirty="0"/>
              <a:t>mimoriadne výsledky vo vedeckej a umeleckej činnosti.</a:t>
            </a:r>
            <a:r>
              <a:rPr lang="sk-SK" b="1" dirty="0"/>
              <a:t> </a:t>
            </a:r>
            <a:endParaRPr lang="sk-SK" dirty="0" smtClean="0"/>
          </a:p>
          <a:p>
            <a:pPr marL="177800" indent="-177800"/>
            <a:r>
              <a:rPr lang="sk-SK" i="1" dirty="0" smtClean="0"/>
              <a:t>Ceny rektora </a:t>
            </a:r>
            <a:r>
              <a:rPr lang="sk-SK" i="1" dirty="0"/>
              <a:t>boli odovzdané pri príležitosti otvorenia akademického roka 2017/2018 dňa 18. 9. 2017. </a:t>
            </a:r>
            <a:endParaRPr lang="sk-SK" i="1" dirty="0" smtClean="0"/>
          </a:p>
          <a:p>
            <a:pPr marL="177800" indent="-177800"/>
            <a:r>
              <a:rPr lang="sk-SK" i="1" dirty="0" smtClean="0"/>
              <a:t>Ocenených </a:t>
            </a:r>
            <a:r>
              <a:rPr lang="sk-SK" i="1" dirty="0"/>
              <a:t>bolo celkovo 26 zamestnancov v celkovej výške odmien  22 000 eur. </a:t>
            </a:r>
            <a:endParaRPr lang="sk-SK" i="1" dirty="0" smtClean="0"/>
          </a:p>
          <a:p>
            <a:pPr marL="177800" indent="-177800"/>
            <a:r>
              <a:rPr lang="sk-SK" i="1" dirty="0" smtClean="0"/>
              <a:t>Rektor </a:t>
            </a:r>
            <a:r>
              <a:rPr lang="sk-SK" i="1" dirty="0"/>
              <a:t>udelil Cenu rektora za „Špičkové vedecké tímy VŠ na Slovensku“ dvom vedeckým tímom (FPV a FSŠ), </a:t>
            </a:r>
            <a:endParaRPr lang="sk-SK" i="1" dirty="0" smtClean="0"/>
          </a:p>
          <a:p>
            <a:pPr marL="177800" indent="-177800"/>
            <a:r>
              <a:rPr lang="sk-SK" i="1" dirty="0" smtClean="0"/>
              <a:t>Ocenenia </a:t>
            </a:r>
            <a:r>
              <a:rPr lang="sk-SK" i="1" dirty="0"/>
              <a:t>v kategórii Cena rektora za medzinárodne akceptovanú publikačnú činnosť bude udeľovaná v novembri 2017. </a:t>
            </a:r>
            <a:endParaRPr lang="sk-SK" dirty="0"/>
          </a:p>
        </p:txBody>
      </p:sp>
      <p:sp>
        <p:nvSpPr>
          <p:cNvPr id="24781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571500" lvl="0" indent="-571500"/>
            <a:r>
              <a:rPr lang="sk-SK" sz="3600" dirty="0"/>
              <a:t>2</a:t>
            </a:r>
            <a:r>
              <a:rPr lang="sk-SK" sz="3600" dirty="0" smtClean="0"/>
              <a:t>.</a:t>
            </a:r>
            <a:r>
              <a:rPr lang="sk-SK" sz="3600" dirty="0"/>
              <a:t>	</a:t>
            </a:r>
            <a:r>
              <a:rPr lang="sk-SK" sz="3600" dirty="0" smtClean="0"/>
              <a:t>UKF ako výskumná univerzita</a:t>
            </a:r>
            <a:endParaRPr lang="sk-SK" sz="3600" dirty="0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2"/>
          <p:cNvSpPr>
            <a:spLocks noChangeArrowheads="1"/>
          </p:cNvSpPr>
          <p:nvPr/>
        </p:nvSpPr>
        <p:spPr bwMode="auto">
          <a:xfrm>
            <a:off x="971550" y="1628775"/>
            <a:ext cx="7345363" cy="49685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800100" lvl="1" indent="-342900">
              <a:buClr>
                <a:schemeClr val="tx1"/>
              </a:buClr>
              <a:buSzPct val="55000"/>
              <a:buFont typeface="Wingdings" pitchFamily="2" charset="2"/>
              <a:buNone/>
              <a:tabLst>
                <a:tab pos="514350" algn="l"/>
              </a:tabLst>
            </a:pPr>
            <a:endParaRPr lang="sk-SK" sz="1800" dirty="0">
              <a:solidFill>
                <a:schemeClr val="tx1"/>
              </a:solidFill>
            </a:endParaRPr>
          </a:p>
          <a:p>
            <a:pPr>
              <a:buNone/>
            </a:pPr>
            <a:r>
              <a:rPr lang="sk-SK" b="1" dirty="0" smtClean="0"/>
              <a:t>UKF </a:t>
            </a:r>
            <a:r>
              <a:rPr lang="sk-SK" b="1" dirty="0"/>
              <a:t>v Nitre piata najlepšia z 12 hodnotených slovenských univerzít v SCIMAGO </a:t>
            </a:r>
            <a:r>
              <a:rPr lang="sk-SK" b="1" dirty="0" err="1"/>
              <a:t>Rankings</a:t>
            </a:r>
            <a:r>
              <a:rPr lang="sk-SK" b="1" dirty="0"/>
              <a:t> 2017 </a:t>
            </a:r>
            <a:endParaRPr lang="sk-SK" dirty="0"/>
          </a:p>
          <a:p>
            <a:pPr marL="187325" lvl="1" indent="-187325"/>
            <a:r>
              <a:rPr lang="sk-SK" dirty="0"/>
              <a:t>Aktuálny rebríček SCIMAGO </a:t>
            </a:r>
            <a:r>
              <a:rPr lang="sk-SK" dirty="0" err="1"/>
              <a:t>Institutions</a:t>
            </a:r>
            <a:r>
              <a:rPr lang="sk-SK" dirty="0"/>
              <a:t> </a:t>
            </a:r>
            <a:r>
              <a:rPr lang="sk-SK" dirty="0" err="1"/>
              <a:t>Rankings</a:t>
            </a:r>
            <a:r>
              <a:rPr lang="sk-SK" dirty="0"/>
              <a:t> 2017 zahŕňa </a:t>
            </a:r>
            <a:r>
              <a:rPr lang="sk-SK" dirty="0" smtClean="0"/>
              <a:t>12 </a:t>
            </a:r>
            <a:r>
              <a:rPr lang="sk-SK" dirty="0"/>
              <a:t>slovenských univerzít (zohľadňujú sa len tie, ktoré publikovali aspoň 100 vedeckých dokumentov v celosvetovej databáze </a:t>
            </a:r>
            <a:r>
              <a:rPr lang="sk-SK" dirty="0" err="1"/>
              <a:t>Scopus</a:t>
            </a:r>
            <a:r>
              <a:rPr lang="sk-SK" dirty="0"/>
              <a:t> od </a:t>
            </a:r>
            <a:r>
              <a:rPr lang="sk-SK" dirty="0" err="1"/>
              <a:t>Elsevier</a:t>
            </a:r>
            <a:r>
              <a:rPr lang="sk-SK" dirty="0"/>
              <a:t>). </a:t>
            </a:r>
            <a:endParaRPr lang="sk-SK" dirty="0" smtClean="0"/>
          </a:p>
          <a:p>
            <a:pPr marL="187325" lvl="1" indent="-187325"/>
            <a:r>
              <a:rPr lang="sk-SK" dirty="0" smtClean="0"/>
              <a:t>UKF v </a:t>
            </a:r>
            <a:r>
              <a:rPr lang="sk-SK" dirty="0"/>
              <a:t>Nitre dosiahla v aktuálnom hodnotení SIR 2017 najlepší výsledok od svojho zaradenia do rebríčka SIR v roku 2013. </a:t>
            </a:r>
            <a:endParaRPr lang="sk-SK" dirty="0" smtClean="0"/>
          </a:p>
          <a:p>
            <a:pPr marL="187325" lvl="1" indent="-187325"/>
            <a:r>
              <a:rPr lang="sk-SK" dirty="0" smtClean="0"/>
              <a:t>V </a:t>
            </a:r>
            <a:r>
              <a:rPr lang="sk-SK" dirty="0"/>
              <a:t>celkovom hodnotení obsadila UKF v Nitre 630. miesto, čo je v porovnaní s predchádzajúcimi rokmi zlepšenie o 32 miest a od minulého roka o 19 miest v rebríčku (649. priečka v roku 2016, 644. v roku 2015, 645. v roku 2014 a 662. priečka v roku 2013</a:t>
            </a:r>
            <a:r>
              <a:rPr lang="sk-SK" dirty="0" smtClean="0"/>
              <a:t>).</a:t>
            </a:r>
            <a:endParaRPr lang="sk-SK" dirty="0"/>
          </a:p>
        </p:txBody>
      </p:sp>
      <p:sp>
        <p:nvSpPr>
          <p:cNvPr id="24781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571500" lvl="0" indent="-571500"/>
            <a:r>
              <a:rPr lang="sk-SK" sz="3600" dirty="0"/>
              <a:t>2</a:t>
            </a:r>
            <a:r>
              <a:rPr lang="sk-SK" sz="3600" dirty="0" smtClean="0"/>
              <a:t>.</a:t>
            </a:r>
            <a:r>
              <a:rPr lang="sk-SK" sz="3600" dirty="0"/>
              <a:t>	</a:t>
            </a:r>
            <a:r>
              <a:rPr lang="sk-SK" sz="3600" dirty="0" smtClean="0"/>
              <a:t>UKF ako výskumná univerzita</a:t>
            </a:r>
            <a:endParaRPr lang="sk-SK" sz="3600" dirty="0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2"/>
          <p:cNvSpPr>
            <a:spLocks noChangeArrowheads="1"/>
          </p:cNvSpPr>
          <p:nvPr/>
        </p:nvSpPr>
        <p:spPr bwMode="auto">
          <a:xfrm>
            <a:off x="971550" y="1628775"/>
            <a:ext cx="7345363" cy="45365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800100" lvl="1" indent="-342900">
              <a:buClr>
                <a:schemeClr val="tx1"/>
              </a:buClr>
              <a:buSzPct val="55000"/>
              <a:buFont typeface="Wingdings" pitchFamily="2" charset="2"/>
              <a:buNone/>
              <a:tabLst>
                <a:tab pos="514350" algn="l"/>
              </a:tabLst>
            </a:pPr>
            <a:endParaRPr lang="sk-SK" sz="1800" dirty="0">
              <a:solidFill>
                <a:schemeClr val="tx1"/>
              </a:solidFill>
            </a:endParaRPr>
          </a:p>
          <a:p>
            <a:pPr>
              <a:buNone/>
            </a:pPr>
            <a:r>
              <a:rPr lang="sk-SK" b="1" dirty="0" smtClean="0"/>
              <a:t>UKF </a:t>
            </a:r>
            <a:r>
              <a:rPr lang="sk-SK" b="1" dirty="0"/>
              <a:t>v Nitre piata najlepšia z 12 hodnotených slovenských univerzít v SCIMAGO </a:t>
            </a:r>
            <a:r>
              <a:rPr lang="sk-SK" b="1" dirty="0" err="1"/>
              <a:t>Rankings</a:t>
            </a:r>
            <a:r>
              <a:rPr lang="sk-SK" b="1" dirty="0"/>
              <a:t> 2017 </a:t>
            </a:r>
            <a:endParaRPr lang="sk-SK" dirty="0"/>
          </a:p>
          <a:p>
            <a:pPr marL="177800" indent="-177800"/>
            <a:r>
              <a:rPr lang="sk-SK" dirty="0" smtClean="0"/>
              <a:t>Cieľom </a:t>
            </a:r>
            <a:r>
              <a:rPr lang="sk-SK" dirty="0"/>
              <a:t>SIR hodnotenia je poukázať na vedecké, ekonomické a sociálne charakteristiky výskumných inštitúcií po celom svete (cca. 130 krajín). Hodnotenie vytvára rebríček podľa kompozitného indikátora, ktorý kombinuje tri hlavné oblasti: výskum (50 %), inovácie (30 %) a spoločenský vplyv (20 %).</a:t>
            </a:r>
          </a:p>
          <a:p>
            <a:pPr marL="177800" indent="-177800"/>
            <a:r>
              <a:rPr lang="sk-SK" dirty="0"/>
              <a:t>UKF v Nitre zaznamenala zlepšenie v oblasti vedy a výskumu, čo prinieslo zlepšenie aj v celkovom umiestnení. Kým v roku 2016 získala UKF v Nitre v celkovom hodnotení podľa kompozitného indikátora 80. miesto a vo vede a výskume 73. miesto, podľa hodnotenia SIR 2017 je UKF v Nitre celkovo na 71. a vo vede a výskume na 64. mieste.  </a:t>
            </a:r>
          </a:p>
        </p:txBody>
      </p:sp>
      <p:sp>
        <p:nvSpPr>
          <p:cNvPr id="24781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571500" lvl="0" indent="-571500"/>
            <a:r>
              <a:rPr lang="sk-SK" sz="3600" dirty="0"/>
              <a:t>2</a:t>
            </a:r>
            <a:r>
              <a:rPr lang="sk-SK" sz="3600" dirty="0" smtClean="0"/>
              <a:t>.</a:t>
            </a:r>
            <a:r>
              <a:rPr lang="sk-SK" sz="3600" dirty="0"/>
              <a:t>	</a:t>
            </a:r>
            <a:r>
              <a:rPr lang="sk-SK" sz="3600" dirty="0" smtClean="0"/>
              <a:t>UKF ako výskumná univerzita</a:t>
            </a:r>
            <a:endParaRPr lang="sk-SK" sz="3600" dirty="0"/>
          </a:p>
        </p:txBody>
      </p:sp>
    </p:spTree>
    <p:extLst>
      <p:ext uri="{BB962C8B-B14F-4D97-AF65-F5344CB8AC3E}">
        <p14:creationId xmlns:p14="http://schemas.microsoft.com/office/powerpoint/2010/main" val="161407811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2"/>
          <p:cNvSpPr>
            <a:spLocks noChangeArrowheads="1"/>
          </p:cNvSpPr>
          <p:nvPr/>
        </p:nvSpPr>
        <p:spPr bwMode="auto">
          <a:xfrm>
            <a:off x="971550" y="1628775"/>
            <a:ext cx="7345363" cy="45365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800100" lvl="1" indent="-342900">
              <a:buClr>
                <a:schemeClr val="tx1"/>
              </a:buClr>
              <a:buSzPct val="55000"/>
              <a:buFont typeface="Wingdings" pitchFamily="2" charset="2"/>
              <a:buNone/>
              <a:tabLst>
                <a:tab pos="514350" algn="l"/>
              </a:tabLst>
            </a:pPr>
            <a:endParaRPr lang="sk-SK" sz="1800" dirty="0">
              <a:solidFill>
                <a:schemeClr val="tx1"/>
              </a:solidFill>
            </a:endParaRPr>
          </a:p>
          <a:p>
            <a:pPr>
              <a:buNone/>
            </a:pPr>
            <a:r>
              <a:rPr lang="sk-SK" dirty="0"/>
              <a:t>Prehlbovať spoluprácu s inštitúciami pôsobiacimi v </a:t>
            </a:r>
            <a:r>
              <a:rPr lang="sk-SK" dirty="0" smtClean="0"/>
              <a:t>regióne</a:t>
            </a:r>
          </a:p>
          <a:p>
            <a:pPr marL="177800" indent="-177800"/>
            <a:r>
              <a:rPr lang="sk-SK" dirty="0"/>
              <a:t> </a:t>
            </a:r>
            <a:r>
              <a:rPr lang="sk-SK" i="1" dirty="0"/>
              <a:t>10. Akademický ples nitrianskych univerzít (21.1. 2017) v spolupráci s SPU</a:t>
            </a:r>
            <a:endParaRPr lang="sk-SK" dirty="0"/>
          </a:p>
          <a:p>
            <a:pPr marL="177800" indent="-177800"/>
            <a:r>
              <a:rPr lang="sk-SK" i="1" dirty="0" err="1"/>
              <a:t>Jazz</a:t>
            </a:r>
            <a:r>
              <a:rPr lang="sk-SK" i="1" dirty="0"/>
              <a:t> Passion (11.-12. 4. 2017) – slovenská premiéra diela amerických autorov, realizované študentmi hudby PF UKF  za účasti autorov (spolupráca s NSK)</a:t>
            </a:r>
            <a:endParaRPr lang="sk-SK" dirty="0"/>
          </a:p>
          <a:p>
            <a:pPr marL="177800" indent="-177800"/>
            <a:r>
              <a:rPr lang="sk-SK" i="1" dirty="0"/>
              <a:t>Svet očami inak obdarených (19.4. 2017 – 6.5. 2017)  výstava výtvarných diel prijímateľov sociálnych služieb zo zariadení sociálnych služieb NSK v Galérii Univerzum PF </a:t>
            </a:r>
            <a:endParaRPr lang="sk-SK" dirty="0"/>
          </a:p>
          <a:p>
            <a:pPr marL="177800" indent="-177800"/>
            <a:r>
              <a:rPr lang="sk-SK" i="1" dirty="0"/>
              <a:t>Nitrianske univerzitné dni 2017, XV. ročník (22. 4. 2017 – 5. 5. 2017) celkovo 60 podujatí organizovaných v spolupráci s SPU, mestom Nitra, NSK</a:t>
            </a:r>
            <a:endParaRPr lang="sk-SK" dirty="0"/>
          </a:p>
          <a:p>
            <a:pPr marL="177800" indent="-177800"/>
            <a:r>
              <a:rPr lang="sk-SK" i="1" dirty="0" smtClean="0"/>
              <a:t>XXL </a:t>
            </a:r>
            <a:r>
              <a:rPr lang="sk-SK" i="1" dirty="0"/>
              <a:t>Akadémia 2017,  - 26. 6. 30. 6. 2017 </a:t>
            </a:r>
            <a:endParaRPr lang="sk-SK" dirty="0"/>
          </a:p>
          <a:p>
            <a:pPr>
              <a:buNone/>
            </a:pPr>
            <a:endParaRPr lang="sk-SK" dirty="0"/>
          </a:p>
        </p:txBody>
      </p:sp>
      <p:sp>
        <p:nvSpPr>
          <p:cNvPr id="24781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571500" indent="-571500"/>
            <a:r>
              <a:rPr lang="sk-SK" sz="3600" dirty="0" smtClean="0"/>
              <a:t>3.</a:t>
            </a:r>
            <a:r>
              <a:rPr lang="sk-SK" sz="2000" dirty="0"/>
              <a:t>	</a:t>
            </a:r>
            <a:r>
              <a:rPr lang="sk-SK" sz="2400" b="1" dirty="0"/>
              <a:t>UKF v Nitre ako centrum ďalšieho vzdelávania a centrum spoločenského a kultúrneho života </a:t>
            </a:r>
            <a:r>
              <a:rPr lang="sk-SK" sz="2400" b="1" dirty="0" smtClean="0"/>
              <a:t>regiónu</a:t>
            </a:r>
            <a:endParaRPr lang="sk-SK" sz="2000" dirty="0"/>
          </a:p>
        </p:txBody>
      </p:sp>
    </p:spTree>
    <p:extLst>
      <p:ext uri="{BB962C8B-B14F-4D97-AF65-F5344CB8AC3E}">
        <p14:creationId xmlns:p14="http://schemas.microsoft.com/office/powerpoint/2010/main" val="1709185599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2"/>
          <p:cNvSpPr>
            <a:spLocks noChangeArrowheads="1"/>
          </p:cNvSpPr>
          <p:nvPr/>
        </p:nvSpPr>
        <p:spPr bwMode="auto">
          <a:xfrm>
            <a:off x="971550" y="1628775"/>
            <a:ext cx="7345363" cy="45365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sk-SK" i="1" dirty="0" smtClean="0"/>
          </a:p>
          <a:p>
            <a:pPr marL="177800" indent="-177800"/>
            <a:r>
              <a:rPr lang="sk-SK" i="1" dirty="0" err="1" smtClean="0"/>
              <a:t>Októberfest</a:t>
            </a:r>
            <a:r>
              <a:rPr lang="sk-SK" i="1" dirty="0" smtClean="0"/>
              <a:t> </a:t>
            </a:r>
            <a:r>
              <a:rPr lang="sk-SK" i="1" dirty="0"/>
              <a:t>2017 –  bude 27. 9. </a:t>
            </a:r>
            <a:r>
              <a:rPr lang="sk-SK" i="1" dirty="0" smtClean="0"/>
              <a:t>2017</a:t>
            </a:r>
          </a:p>
          <a:p>
            <a:pPr marL="177800" indent="-177800"/>
            <a:endParaRPr lang="sk-SK" dirty="0"/>
          </a:p>
          <a:p>
            <a:pPr marL="177800" indent="-177800"/>
            <a:r>
              <a:rPr lang="sk-SK" i="1" dirty="0"/>
              <a:t>Študentské dni nitrianskych univerzít 2017 -  </a:t>
            </a:r>
            <a:r>
              <a:rPr lang="sk-SK" i="1" dirty="0" smtClean="0"/>
              <a:t>príprava</a:t>
            </a:r>
          </a:p>
          <a:p>
            <a:pPr marL="177800" indent="-177800"/>
            <a:endParaRPr lang="sk-SK" dirty="0"/>
          </a:p>
          <a:p>
            <a:pPr marL="177800" indent="-177800"/>
            <a:r>
              <a:rPr lang="sk-SK" i="1" dirty="0" smtClean="0"/>
              <a:t>Tanečné </a:t>
            </a:r>
            <a:r>
              <a:rPr lang="sk-SK" i="1" dirty="0"/>
              <a:t>kurzy pre našich študentov v spolupráci s Akadémiou tanca „Zabudni na nudu tancuj</a:t>
            </a:r>
            <a:r>
              <a:rPr lang="sk-SK" i="1" dirty="0" smtClean="0"/>
              <a:t>“</a:t>
            </a:r>
          </a:p>
          <a:p>
            <a:pPr marL="177800" indent="-177800"/>
            <a:endParaRPr lang="sk-SK" dirty="0"/>
          </a:p>
          <a:p>
            <a:pPr marL="177800" indent="-177800"/>
            <a:r>
              <a:rPr lang="sk-SK" i="1" dirty="0"/>
              <a:t>Vianočné mestečko – december príprava</a:t>
            </a:r>
            <a:endParaRPr lang="sk-SK" dirty="0"/>
          </a:p>
          <a:p>
            <a:endParaRPr lang="sk-SK" dirty="0"/>
          </a:p>
          <a:p>
            <a:pPr>
              <a:buNone/>
            </a:pPr>
            <a:endParaRPr lang="sk-SK" dirty="0"/>
          </a:p>
        </p:txBody>
      </p:sp>
      <p:sp>
        <p:nvSpPr>
          <p:cNvPr id="24781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571500" indent="-571500"/>
            <a:r>
              <a:rPr lang="sk-SK" sz="3600" dirty="0" smtClean="0"/>
              <a:t>3.</a:t>
            </a:r>
            <a:r>
              <a:rPr lang="sk-SK" sz="2000" dirty="0"/>
              <a:t>	</a:t>
            </a:r>
            <a:r>
              <a:rPr lang="sk-SK" sz="2400" b="1" dirty="0"/>
              <a:t>UKF v Nitre ako centrum ďalšieho vzdelávania a centrum spoločenského a kultúrneho života </a:t>
            </a:r>
            <a:r>
              <a:rPr lang="sk-SK" sz="2400" b="1" dirty="0" smtClean="0"/>
              <a:t>regiónu</a:t>
            </a:r>
            <a:endParaRPr lang="sk-SK" sz="2000" dirty="0"/>
          </a:p>
        </p:txBody>
      </p:sp>
    </p:spTree>
    <p:extLst>
      <p:ext uri="{BB962C8B-B14F-4D97-AF65-F5344CB8AC3E}">
        <p14:creationId xmlns:p14="http://schemas.microsoft.com/office/powerpoint/2010/main" val="1126269601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2"/>
          <p:cNvSpPr>
            <a:spLocks noChangeArrowheads="1"/>
          </p:cNvSpPr>
          <p:nvPr/>
        </p:nvSpPr>
        <p:spPr bwMode="auto">
          <a:xfrm>
            <a:off x="1043061" y="1628775"/>
            <a:ext cx="7345363" cy="45365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sk-SK" i="1" dirty="0" smtClean="0"/>
          </a:p>
          <a:p>
            <a:pPr>
              <a:buNone/>
            </a:pPr>
            <a:r>
              <a:rPr lang="sk-SK" b="1" dirty="0"/>
              <a:t>Prioritná oblasť III.-2: UKF v Nitre ako inštitúcia budujúca spoločenskú zodpovednosť </a:t>
            </a:r>
            <a:endParaRPr lang="sk-SK" dirty="0"/>
          </a:p>
          <a:p>
            <a:r>
              <a:rPr lang="sk-SK" i="1" dirty="0" smtClean="0"/>
              <a:t>Mediálno-komunikačný </a:t>
            </a:r>
            <a:r>
              <a:rPr lang="sk-SK" i="1" dirty="0"/>
              <a:t>plán na rok </a:t>
            </a:r>
            <a:r>
              <a:rPr lang="sk-SK" i="1" dirty="0" smtClean="0"/>
              <a:t>2017</a:t>
            </a:r>
          </a:p>
          <a:p>
            <a:r>
              <a:rPr lang="sk-SK" i="1" dirty="0" smtClean="0"/>
              <a:t>Plán </a:t>
            </a:r>
            <a:r>
              <a:rPr lang="sk-SK" i="1" dirty="0" err="1"/>
              <a:t>celouniverzitných</a:t>
            </a:r>
            <a:r>
              <a:rPr lang="sk-SK" i="1" dirty="0"/>
              <a:t> podujatí UKF v Nitre na rok </a:t>
            </a:r>
            <a:r>
              <a:rPr lang="sk-SK" i="1" dirty="0" smtClean="0"/>
              <a:t>2017 </a:t>
            </a:r>
          </a:p>
          <a:p>
            <a:r>
              <a:rPr lang="sk-SK" i="1" dirty="0" smtClean="0"/>
              <a:t>Mediálna </a:t>
            </a:r>
            <a:r>
              <a:rPr lang="sk-SK" i="1" dirty="0"/>
              <a:t>rada UKF, ktorá pozostáva z Redakčnej rady časopisu UKF v Nitre – Náš čas, z Redakčnej rady webovej stránky UKF, Redakčnej rady časopisu Občas Nečas, Redakčnej rady Informačného listu pre študentov, redakčnej rady in formačného listu pre zamestnancov a Redakčnej rady sociálnych </a:t>
            </a:r>
            <a:r>
              <a:rPr lang="sk-SK" i="1" dirty="0" smtClean="0"/>
              <a:t>médií</a:t>
            </a:r>
            <a:endParaRPr lang="sk-SK" dirty="0"/>
          </a:p>
          <a:p>
            <a:endParaRPr lang="sk-SK" dirty="0">
              <a:effectLst/>
            </a:endParaRPr>
          </a:p>
        </p:txBody>
      </p:sp>
      <p:sp>
        <p:nvSpPr>
          <p:cNvPr id="24781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571500" indent="-571500"/>
            <a:r>
              <a:rPr lang="sk-SK" sz="3600" dirty="0" smtClean="0"/>
              <a:t>3.</a:t>
            </a:r>
            <a:r>
              <a:rPr lang="sk-SK" sz="2000" dirty="0"/>
              <a:t>	</a:t>
            </a:r>
            <a:r>
              <a:rPr lang="sk-SK" sz="2400" b="1" dirty="0"/>
              <a:t>UKF v Nitre ako centrum ďalšieho vzdelávania a centrum spoločenského a kultúrneho života </a:t>
            </a:r>
            <a:r>
              <a:rPr lang="sk-SK" sz="2400" b="1" dirty="0" smtClean="0"/>
              <a:t>regiónu</a:t>
            </a:r>
            <a:endParaRPr lang="sk-SK" sz="2000" dirty="0"/>
          </a:p>
        </p:txBody>
      </p:sp>
    </p:spTree>
    <p:extLst>
      <p:ext uri="{BB962C8B-B14F-4D97-AF65-F5344CB8AC3E}">
        <p14:creationId xmlns:p14="http://schemas.microsoft.com/office/powerpoint/2010/main" val="3789344694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2"/>
          <p:cNvSpPr>
            <a:spLocks noChangeArrowheads="1"/>
          </p:cNvSpPr>
          <p:nvPr/>
        </p:nvSpPr>
        <p:spPr bwMode="auto">
          <a:xfrm>
            <a:off x="971550" y="1628775"/>
            <a:ext cx="7345363" cy="45365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sk-SK" i="1" dirty="0" smtClean="0"/>
          </a:p>
          <a:p>
            <a:pPr>
              <a:buNone/>
            </a:pPr>
            <a:r>
              <a:rPr lang="sk-SK" b="1" dirty="0"/>
              <a:t>Prioritná oblasť III.-2: UKF v Nitre ako inštitúcia budujúca spoločenskú zodpovednosť </a:t>
            </a:r>
            <a:endParaRPr lang="sk-SK" dirty="0"/>
          </a:p>
          <a:p>
            <a:pPr marL="177800" indent="-177800"/>
            <a:endParaRPr lang="sk-SK" i="1" dirty="0" smtClean="0"/>
          </a:p>
          <a:p>
            <a:pPr marL="177800" indent="-84138"/>
            <a:r>
              <a:rPr lang="sk-SK" i="1" dirty="0" smtClean="0"/>
              <a:t>Vytvorený </a:t>
            </a:r>
            <a:r>
              <a:rPr lang="sk-SK" i="1" dirty="0"/>
              <a:t>je systém </a:t>
            </a:r>
            <a:r>
              <a:rPr lang="sk-SK" i="1" dirty="0" err="1"/>
              <a:t>Digital</a:t>
            </a:r>
            <a:r>
              <a:rPr lang="sk-SK" i="1" dirty="0"/>
              <a:t> </a:t>
            </a:r>
            <a:r>
              <a:rPr lang="sk-SK" i="1" dirty="0" err="1"/>
              <a:t>Media</a:t>
            </a:r>
            <a:r>
              <a:rPr lang="sk-SK" i="1" dirty="0"/>
              <a:t> </a:t>
            </a:r>
            <a:r>
              <a:rPr lang="sk-SK" i="1" dirty="0" err="1"/>
              <a:t>System</a:t>
            </a:r>
            <a:r>
              <a:rPr lang="sk-SK" i="1" dirty="0"/>
              <a:t> (</a:t>
            </a:r>
            <a:r>
              <a:rPr lang="sk-SK" i="1" dirty="0" err="1"/>
              <a:t>DiMS</a:t>
            </a:r>
            <a:r>
              <a:rPr lang="sk-SK" i="1" dirty="0"/>
              <a:t>), ktorý je jedným z nových komunikačných nástrojov univerzity. </a:t>
            </a:r>
            <a:endParaRPr lang="sk-SK" i="1" dirty="0" smtClean="0"/>
          </a:p>
          <a:p>
            <a:pPr marL="177800" indent="-84138"/>
            <a:r>
              <a:rPr lang="sk-SK" i="1" dirty="0" smtClean="0"/>
              <a:t>Sprostredkováva </a:t>
            </a:r>
            <a:r>
              <a:rPr lang="sk-SK" i="1" dirty="0"/>
              <a:t>informácie 2 spôsobmi - prostredníctvom: </a:t>
            </a:r>
            <a:endParaRPr lang="sk-SK" i="1" dirty="0" smtClean="0"/>
          </a:p>
          <a:p>
            <a:pPr marL="635000" lvl="1" indent="-84138"/>
            <a:r>
              <a:rPr lang="sk-SK" i="1" dirty="0" smtClean="0"/>
              <a:t>1</a:t>
            </a:r>
            <a:r>
              <a:rPr lang="sk-SK" i="1" dirty="0"/>
              <a:t>. veľkoplošných displejov (18 ks) umiestnených v jednotlivých objektoch univerzity a 1ks umiestnený v Univerzitnej knižnici UKF v Nitre </a:t>
            </a:r>
            <a:endParaRPr lang="sk-SK" i="1" dirty="0" smtClean="0"/>
          </a:p>
          <a:p>
            <a:pPr marL="635000" lvl="1" indent="-84138"/>
            <a:r>
              <a:rPr lang="sk-SK" i="1" dirty="0" smtClean="0"/>
              <a:t>2</a:t>
            </a:r>
            <a:r>
              <a:rPr lang="sk-SK" i="1" dirty="0"/>
              <a:t>. </a:t>
            </a:r>
            <a:r>
              <a:rPr lang="sk-SK" i="1" dirty="0" err="1"/>
              <a:t>Videoportálu</a:t>
            </a:r>
            <a:r>
              <a:rPr lang="sk-SK" i="1" dirty="0"/>
              <a:t> </a:t>
            </a:r>
            <a:r>
              <a:rPr lang="sk-SK" i="1" dirty="0" err="1"/>
              <a:t>DiMS</a:t>
            </a:r>
            <a:r>
              <a:rPr lang="sk-SK" i="1" dirty="0"/>
              <a:t>: sns.dms.ukf.sk umiestneného na webovom sídle UKF v Nitre, </a:t>
            </a:r>
            <a:endParaRPr lang="sk-SK" i="1" dirty="0" smtClean="0"/>
          </a:p>
          <a:p>
            <a:pPr marL="635000" lvl="1" indent="-84138"/>
            <a:r>
              <a:rPr lang="sk-SK" i="1" dirty="0" smtClean="0"/>
              <a:t>3</a:t>
            </a:r>
            <a:r>
              <a:rPr lang="sk-SK" i="1" dirty="0"/>
              <a:t>. súčasťou systému je 5 statických a 2 mobilné Záznamové systémy </a:t>
            </a:r>
            <a:r>
              <a:rPr lang="sk-SK" i="1" dirty="0" err="1"/>
              <a:t>DiMS</a:t>
            </a:r>
            <a:r>
              <a:rPr lang="sk-SK" i="1" dirty="0"/>
              <a:t>.</a:t>
            </a:r>
            <a:endParaRPr lang="sk-SK" dirty="0"/>
          </a:p>
          <a:p>
            <a:pPr marL="177800" indent="-84138"/>
            <a:r>
              <a:rPr lang="sk-SK" dirty="0"/>
              <a:t> </a:t>
            </a:r>
            <a:endParaRPr lang="sk-SK" dirty="0">
              <a:effectLst/>
            </a:endParaRPr>
          </a:p>
        </p:txBody>
      </p:sp>
      <p:sp>
        <p:nvSpPr>
          <p:cNvPr id="24781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571500" indent="-571500"/>
            <a:r>
              <a:rPr lang="sk-SK" sz="3600" dirty="0" smtClean="0"/>
              <a:t>3.</a:t>
            </a:r>
            <a:r>
              <a:rPr lang="sk-SK" sz="2000" dirty="0"/>
              <a:t>	</a:t>
            </a:r>
            <a:r>
              <a:rPr lang="sk-SK" sz="2400" b="1" dirty="0"/>
              <a:t>UKF v Nitre ako centrum ďalšieho vzdelávania a centrum spoločenského a kultúrneho života </a:t>
            </a:r>
            <a:r>
              <a:rPr lang="sk-SK" sz="2400" b="1" dirty="0" smtClean="0"/>
              <a:t>regiónu</a:t>
            </a:r>
            <a:endParaRPr lang="sk-SK" sz="2000" dirty="0"/>
          </a:p>
        </p:txBody>
      </p:sp>
    </p:spTree>
    <p:extLst>
      <p:ext uri="{BB962C8B-B14F-4D97-AF65-F5344CB8AC3E}">
        <p14:creationId xmlns:p14="http://schemas.microsoft.com/office/powerpoint/2010/main" val="2629296685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2"/>
          <p:cNvSpPr>
            <a:spLocks noChangeArrowheads="1"/>
          </p:cNvSpPr>
          <p:nvPr/>
        </p:nvSpPr>
        <p:spPr bwMode="auto">
          <a:xfrm>
            <a:off x="971550" y="1628775"/>
            <a:ext cx="7345363" cy="45365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sk-SK" i="1" dirty="0" smtClean="0"/>
          </a:p>
          <a:p>
            <a:pPr>
              <a:buNone/>
            </a:pPr>
            <a:r>
              <a:rPr lang="sk-SK" dirty="0" smtClean="0"/>
              <a:t>Ďalšie vzdelávanie</a:t>
            </a:r>
          </a:p>
          <a:p>
            <a:pPr lvl="0"/>
            <a:r>
              <a:rPr lang="sk-SK" i="1" dirty="0" smtClean="0"/>
              <a:t>február </a:t>
            </a:r>
            <a:r>
              <a:rPr lang="sk-SK" i="1" dirty="0"/>
              <a:t>2017 </a:t>
            </a:r>
            <a:r>
              <a:rPr lang="sk-SK" i="1" dirty="0" smtClean="0"/>
              <a:t>- vyhodnotenie </a:t>
            </a:r>
            <a:r>
              <a:rPr lang="sk-SK" i="1" dirty="0"/>
              <a:t>kvality poskytovaného ďalšieho vzdelávania na Univerzite tretieho veku  pri UKF v Nitre </a:t>
            </a:r>
            <a:r>
              <a:rPr lang="sk-SK" i="1" dirty="0" smtClean="0"/>
              <a:t>za </a:t>
            </a:r>
            <a:r>
              <a:rPr lang="sk-SK" i="1" dirty="0"/>
              <a:t>rok 2016.</a:t>
            </a:r>
            <a:endParaRPr lang="sk-SK" dirty="0"/>
          </a:p>
          <a:p>
            <a:pPr lvl="0"/>
            <a:r>
              <a:rPr lang="sk-SK" i="1" dirty="0" smtClean="0"/>
              <a:t>február </a:t>
            </a:r>
            <a:r>
              <a:rPr lang="sk-SK" i="1" dirty="0"/>
              <a:t>2017 </a:t>
            </a:r>
            <a:r>
              <a:rPr lang="sk-SK" i="1" dirty="0" smtClean="0"/>
              <a:t>– vyhodnotenie poskytovaného </a:t>
            </a:r>
            <a:r>
              <a:rPr lang="sk-SK" i="1" dirty="0"/>
              <a:t>ďalšieho vzdelávania na fakultách univerzity </a:t>
            </a:r>
            <a:r>
              <a:rPr lang="sk-SK" i="1" dirty="0" smtClean="0"/>
              <a:t>za </a:t>
            </a:r>
            <a:r>
              <a:rPr lang="sk-SK" i="1" dirty="0"/>
              <a:t>rok 2016.</a:t>
            </a:r>
            <a:endParaRPr lang="sk-SK" dirty="0"/>
          </a:p>
          <a:p>
            <a:pPr lvl="0"/>
            <a:r>
              <a:rPr lang="sk-SK" i="1" dirty="0"/>
              <a:t>Atestácie pedagogických zamestnancov regionálneho školstva s trendom mierneho nárastu zabezpečené prostredníctvom atestačných komisií na PF, FSŠ a FF </a:t>
            </a:r>
            <a:r>
              <a:rPr lang="sk-SK" i="1" dirty="0" smtClean="0"/>
              <a:t>.</a:t>
            </a:r>
            <a:endParaRPr lang="sk-SK" i="1" dirty="0" smtClean="0"/>
          </a:p>
          <a:p>
            <a:pPr lvl="0"/>
            <a:r>
              <a:rPr lang="sk-SK" i="1" dirty="0" smtClean="0"/>
              <a:t>Akreditované </a:t>
            </a:r>
            <a:r>
              <a:rPr lang="sk-SK" i="1" dirty="0"/>
              <a:t>programy ĎV </a:t>
            </a:r>
            <a:r>
              <a:rPr lang="sk-SK" i="1" dirty="0" smtClean="0"/>
              <a:t>- aktualizácia </a:t>
            </a:r>
            <a:r>
              <a:rPr lang="sk-SK" i="1" dirty="0"/>
              <a:t>ponuky  k 30.5.2017:  80 VP – cieľová skupiny zamestnanci regionálneho školstva (akreditácia MŠVVaŠ SR), 1 VP – cieľová skupina ošetrovatelia (akreditácia MZ SR</a:t>
            </a:r>
            <a:r>
              <a:rPr lang="sk-SK" i="1" dirty="0" smtClean="0"/>
              <a:t>).</a:t>
            </a:r>
            <a:endParaRPr lang="sk-SK" dirty="0"/>
          </a:p>
        </p:txBody>
      </p:sp>
      <p:sp>
        <p:nvSpPr>
          <p:cNvPr id="24781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571500" indent="-571500"/>
            <a:r>
              <a:rPr lang="sk-SK" sz="3600" dirty="0" smtClean="0"/>
              <a:t>3.</a:t>
            </a:r>
            <a:r>
              <a:rPr lang="sk-SK" sz="2000" dirty="0"/>
              <a:t>	</a:t>
            </a:r>
            <a:r>
              <a:rPr lang="sk-SK" sz="2400" b="1" dirty="0"/>
              <a:t>UKF v Nitre ako centrum ďalšieho vzdelávania a centrum spoločenského a kultúrneho života </a:t>
            </a:r>
            <a:r>
              <a:rPr lang="sk-SK" sz="2400" b="1" dirty="0" smtClean="0"/>
              <a:t>regiónu</a:t>
            </a:r>
            <a:endParaRPr lang="sk-SK" sz="2000" dirty="0"/>
          </a:p>
        </p:txBody>
      </p:sp>
    </p:spTree>
    <p:extLst>
      <p:ext uri="{BB962C8B-B14F-4D97-AF65-F5344CB8AC3E}">
        <p14:creationId xmlns:p14="http://schemas.microsoft.com/office/powerpoint/2010/main" val="1718115414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2"/>
          <p:cNvSpPr>
            <a:spLocks noChangeArrowheads="1"/>
          </p:cNvSpPr>
          <p:nvPr/>
        </p:nvSpPr>
        <p:spPr bwMode="auto">
          <a:xfrm>
            <a:off x="971550" y="1628775"/>
            <a:ext cx="7345363" cy="410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800100" lvl="1" indent="-342900">
              <a:buClr>
                <a:schemeClr val="tx1"/>
              </a:buClr>
              <a:buSzPct val="55000"/>
              <a:buFont typeface="Wingdings" pitchFamily="2" charset="2"/>
              <a:buNone/>
              <a:tabLst>
                <a:tab pos="514350" algn="l"/>
              </a:tabLst>
            </a:pPr>
            <a:endParaRPr lang="sk-SK" sz="1800" dirty="0">
              <a:solidFill>
                <a:schemeClr val="tx1"/>
              </a:solidFill>
            </a:endParaRPr>
          </a:p>
          <a:p>
            <a:pPr>
              <a:buNone/>
            </a:pPr>
            <a:r>
              <a:rPr lang="sk-SK" sz="1600" dirty="0" smtClean="0"/>
              <a:t>Pripraviť </a:t>
            </a:r>
            <a:r>
              <a:rPr lang="sk-SK" sz="1600" dirty="0"/>
              <a:t>a zabezpečiť ďalšie vzdelávanie zamestnancov UKF v </a:t>
            </a:r>
            <a:r>
              <a:rPr lang="sk-SK" sz="1600" dirty="0" smtClean="0"/>
              <a:t>Nitre</a:t>
            </a:r>
          </a:p>
          <a:p>
            <a:pPr marL="285750" indent="-285750"/>
            <a:r>
              <a:rPr lang="sk-SK" sz="1600" dirty="0" smtClean="0"/>
              <a:t>kurz </a:t>
            </a:r>
            <a:r>
              <a:rPr lang="sk-SK" sz="1600" dirty="0"/>
              <a:t>čínskeho jazyka pre zamestnancov a doktorandov </a:t>
            </a:r>
            <a:r>
              <a:rPr lang="sk-SK" sz="1600" dirty="0" smtClean="0"/>
              <a:t>UKF ( </a:t>
            </a:r>
            <a:r>
              <a:rPr lang="sk-SK" sz="1600" dirty="0"/>
              <a:t>LS AR </a:t>
            </a:r>
            <a:r>
              <a:rPr lang="sk-SK" sz="1600" dirty="0" smtClean="0"/>
              <a:t>2016/17)</a:t>
            </a:r>
          </a:p>
          <a:p>
            <a:pPr marL="285750" indent="-285750"/>
            <a:endParaRPr lang="sk-SK" sz="1600" dirty="0" smtClean="0"/>
          </a:p>
          <a:p>
            <a:pPr marL="285750" indent="-285750"/>
            <a:r>
              <a:rPr lang="sk-SK" sz="1600" dirty="0" smtClean="0"/>
              <a:t>kurz </a:t>
            </a:r>
            <a:r>
              <a:rPr lang="sk-SK" sz="1600" dirty="0"/>
              <a:t>anglického jazyka pre zamestnancov, </a:t>
            </a:r>
            <a:endParaRPr lang="sk-SK" sz="1600" dirty="0" smtClean="0"/>
          </a:p>
          <a:p>
            <a:pPr lvl="1">
              <a:buNone/>
            </a:pPr>
            <a:endParaRPr lang="sk-SK" sz="1600" dirty="0" smtClean="0"/>
          </a:p>
          <a:p>
            <a:pPr marL="635000" lvl="1" indent="-177800"/>
            <a:r>
              <a:rPr lang="sk-SK" sz="1600" dirty="0" smtClean="0"/>
              <a:t>Výučba </a:t>
            </a:r>
            <a:r>
              <a:rPr lang="sk-SK" sz="1600" dirty="0"/>
              <a:t>začala 15.2.2017 a realizovala sa na dvoch vedomostných úrovniach - začiatočník a mierne pokročilý. </a:t>
            </a:r>
          </a:p>
          <a:p>
            <a:pPr marL="635000" lvl="1" indent="-177800"/>
            <a:r>
              <a:rPr lang="sk-SK" sz="1600" dirty="0"/>
              <a:t>Primárne bol kurz určený  zamestnancom UKF, ktorí na svojich pracoviskách prichádzajú do kontaktu so zahraničnými študentmi a zahraničnými hosťami, ktorí navštívia našu univerzitu. </a:t>
            </a:r>
          </a:p>
          <a:p>
            <a:pPr>
              <a:buNone/>
            </a:pPr>
            <a:endParaRPr lang="sk-SK" sz="1600" dirty="0"/>
          </a:p>
          <a:p>
            <a:pPr>
              <a:buNone/>
            </a:pPr>
            <a:r>
              <a:rPr lang="sk-SK" sz="1600" dirty="0" smtClean="0"/>
              <a:t> </a:t>
            </a:r>
            <a:endParaRPr lang="sk-SK" sz="1600" dirty="0"/>
          </a:p>
          <a:p>
            <a:endParaRPr lang="sk-SK" sz="1800" dirty="0" smtClean="0"/>
          </a:p>
        </p:txBody>
      </p:sp>
      <p:sp>
        <p:nvSpPr>
          <p:cNvPr id="24781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k-SK" sz="2800" b="1" dirty="0"/>
              <a:t>4</a:t>
            </a:r>
            <a:r>
              <a:rPr lang="sk-SK" sz="2800" dirty="0" smtClean="0"/>
              <a:t>. </a:t>
            </a:r>
            <a:r>
              <a:rPr lang="sk-SK" sz="2800" b="1" dirty="0" smtClean="0"/>
              <a:t>UKF </a:t>
            </a:r>
            <a:r>
              <a:rPr lang="sk-SK" sz="2800" b="1" dirty="0"/>
              <a:t>v Nitre ako inštitúcia s podmienkami na plnenie hlavných činností univerzity </a:t>
            </a:r>
            <a:endParaRPr lang="sk-SK" sz="2800" dirty="0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2"/>
          <p:cNvSpPr>
            <a:spLocks noChangeArrowheads="1"/>
          </p:cNvSpPr>
          <p:nvPr/>
        </p:nvSpPr>
        <p:spPr bwMode="auto">
          <a:xfrm>
            <a:off x="971550" y="1628775"/>
            <a:ext cx="7345363" cy="410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800100" lvl="1" indent="-342900">
              <a:buClr>
                <a:schemeClr val="tx1"/>
              </a:buClr>
              <a:buSzPct val="55000"/>
              <a:buFont typeface="Wingdings" pitchFamily="2" charset="2"/>
              <a:buNone/>
              <a:tabLst>
                <a:tab pos="514350" algn="l"/>
              </a:tabLst>
            </a:pPr>
            <a:endParaRPr lang="sk-SK" sz="1800" dirty="0">
              <a:solidFill>
                <a:schemeClr val="tx1"/>
              </a:solidFill>
            </a:endParaRPr>
          </a:p>
          <a:p>
            <a:pPr>
              <a:buNone/>
            </a:pPr>
            <a:r>
              <a:rPr lang="sk-SK" sz="1600" dirty="0" smtClean="0"/>
              <a:t> </a:t>
            </a:r>
            <a:r>
              <a:rPr lang="sk-SK" sz="1600" b="1" dirty="0"/>
              <a:t>Prioritná oblasť IV.-2: UKF v Nitre ako inštitúcia podporujúca rozvoj služieb, priestorov a informatizácie univerzitného prostredia</a:t>
            </a:r>
            <a:r>
              <a:rPr lang="sk-SK" sz="1600" dirty="0"/>
              <a:t> </a:t>
            </a:r>
            <a:endParaRPr lang="sk-SK" sz="1600" dirty="0" smtClean="0"/>
          </a:p>
          <a:p>
            <a:pPr>
              <a:buNone/>
            </a:pPr>
            <a:endParaRPr lang="sk-SK" sz="1600" dirty="0" smtClean="0"/>
          </a:p>
          <a:p>
            <a:pPr marL="285750" indent="-285750"/>
            <a:r>
              <a:rPr lang="sk-SK" sz="1600" dirty="0" smtClean="0"/>
              <a:t>Priestory </a:t>
            </a:r>
            <a:r>
              <a:rPr lang="sk-SK" sz="1600" dirty="0"/>
              <a:t>na vzdelávanie v bloku B Univerzitnej knižnice UKF v Nitre</a:t>
            </a:r>
            <a:r>
              <a:rPr lang="sk-SK" sz="1600" dirty="0" smtClean="0"/>
              <a:t>. Priestory </a:t>
            </a:r>
            <a:r>
              <a:rPr lang="sk-SK" sz="1600" dirty="0"/>
              <a:t>na vzdelávanie v Univerzitnej knižnici sú vybavené počítačovou technikou</a:t>
            </a:r>
            <a:r>
              <a:rPr lang="sk-SK" sz="1600" dirty="0" smtClean="0"/>
              <a:t>. </a:t>
            </a:r>
          </a:p>
          <a:p>
            <a:pPr marL="285750" indent="-285750"/>
            <a:endParaRPr lang="sk-SK" sz="1600" dirty="0" smtClean="0"/>
          </a:p>
          <a:p>
            <a:pPr marL="285750" indent="-285750"/>
            <a:r>
              <a:rPr lang="sk-SK" sz="1600" dirty="0" smtClean="0"/>
              <a:t>Nový </a:t>
            </a:r>
            <a:r>
              <a:rPr lang="sk-SK" sz="1600" dirty="0"/>
              <a:t>bezpečnejší typ preukazu </a:t>
            </a:r>
            <a:r>
              <a:rPr lang="sk-SK" sz="1600" dirty="0" err="1"/>
              <a:t>DesFire</a:t>
            </a:r>
            <a:r>
              <a:rPr lang="sk-SK" sz="1600" dirty="0"/>
              <a:t> pre zamestnancov UKF v </a:t>
            </a:r>
            <a:r>
              <a:rPr lang="sk-SK" sz="1600" dirty="0" smtClean="0"/>
              <a:t>Nitre. Kompletná </a:t>
            </a:r>
            <a:r>
              <a:rPr lang="sk-SK" sz="1600" dirty="0"/>
              <a:t>výmena sa uskutoční do konca septembra 2017.</a:t>
            </a:r>
          </a:p>
          <a:p>
            <a:pPr>
              <a:buNone/>
            </a:pPr>
            <a:endParaRPr lang="sk-SK" sz="1600" dirty="0"/>
          </a:p>
          <a:p>
            <a:pPr>
              <a:buNone/>
            </a:pPr>
            <a:endParaRPr lang="sk-SK" sz="1600" dirty="0"/>
          </a:p>
          <a:p>
            <a:endParaRPr lang="sk-SK" sz="1800" dirty="0" smtClean="0"/>
          </a:p>
        </p:txBody>
      </p:sp>
      <p:sp>
        <p:nvSpPr>
          <p:cNvPr id="24781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k-SK" sz="2800" b="1" dirty="0"/>
              <a:t>4</a:t>
            </a:r>
            <a:r>
              <a:rPr lang="sk-SK" sz="2800" dirty="0" smtClean="0"/>
              <a:t>. </a:t>
            </a:r>
            <a:r>
              <a:rPr lang="sk-SK" sz="2800" b="1" dirty="0" smtClean="0"/>
              <a:t>UKF </a:t>
            </a:r>
            <a:r>
              <a:rPr lang="sk-SK" sz="2800" b="1" dirty="0"/>
              <a:t>v Nitre ako inštitúcia s podmienkami na plnenie hlavných činností univerzity </a:t>
            </a:r>
            <a:endParaRPr lang="sk-SK" sz="2800" dirty="0"/>
          </a:p>
        </p:txBody>
      </p:sp>
    </p:spTree>
    <p:extLst>
      <p:ext uri="{BB962C8B-B14F-4D97-AF65-F5344CB8AC3E}">
        <p14:creationId xmlns:p14="http://schemas.microsoft.com/office/powerpoint/2010/main" val="4197393010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2"/>
          <p:cNvSpPr>
            <a:spLocks noChangeArrowheads="1"/>
          </p:cNvSpPr>
          <p:nvPr/>
        </p:nvSpPr>
        <p:spPr bwMode="auto">
          <a:xfrm>
            <a:off x="971550" y="1628775"/>
            <a:ext cx="7345363" cy="410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800100" lvl="1" indent="-342900">
              <a:buClr>
                <a:schemeClr val="tx1"/>
              </a:buClr>
              <a:buSzPct val="55000"/>
              <a:buFont typeface="Wingdings" pitchFamily="2" charset="2"/>
              <a:buNone/>
              <a:tabLst>
                <a:tab pos="514350" algn="l"/>
              </a:tabLst>
            </a:pPr>
            <a:endParaRPr lang="sk-SK" sz="1800" dirty="0">
              <a:solidFill>
                <a:schemeClr val="tx1"/>
              </a:solidFill>
            </a:endParaRPr>
          </a:p>
          <a:p>
            <a:pPr>
              <a:buNone/>
            </a:pPr>
            <a:r>
              <a:rPr lang="sk-SK" sz="1600" dirty="0" smtClean="0"/>
              <a:t> </a:t>
            </a:r>
            <a:r>
              <a:rPr lang="sk-SK" sz="1600" b="1" dirty="0"/>
              <a:t>Úloha IV.-2.3: </a:t>
            </a:r>
            <a:r>
              <a:rPr lang="sk-SK" sz="1600" dirty="0"/>
              <a:t>Revitalizovať a modernizovať existujúce priestory, resp. zabezpečiť výstavbu nových objektov univerzity pre rozvoj pracovísk za účelom vzdelávania, vedy, výskumu a umeleckej činnosti v súlade s Plánom investičných akcií UKF v Nitre na rok 2017</a:t>
            </a:r>
            <a:r>
              <a:rPr lang="sk-SK" sz="1600" dirty="0" smtClean="0"/>
              <a:t>.</a:t>
            </a:r>
          </a:p>
          <a:p>
            <a:pPr>
              <a:buNone/>
            </a:pPr>
            <a:endParaRPr lang="sk-SK" sz="1600" dirty="0"/>
          </a:p>
          <a:p>
            <a:endParaRPr lang="sk-SK" sz="1800" dirty="0" smtClean="0"/>
          </a:p>
        </p:txBody>
      </p:sp>
      <p:sp>
        <p:nvSpPr>
          <p:cNvPr id="24781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k-SK" sz="2800" b="1" dirty="0"/>
              <a:t>4</a:t>
            </a:r>
            <a:r>
              <a:rPr lang="sk-SK" sz="2800" dirty="0" smtClean="0"/>
              <a:t>. </a:t>
            </a:r>
            <a:r>
              <a:rPr lang="sk-SK" sz="2800" b="1" dirty="0" smtClean="0"/>
              <a:t>UKF </a:t>
            </a:r>
            <a:r>
              <a:rPr lang="sk-SK" sz="2800" b="1" dirty="0"/>
              <a:t>v Nitre ako inštitúcia s podmienkami na plnenie hlavných činností univerzity </a:t>
            </a:r>
            <a:endParaRPr lang="sk-SK" sz="2800" dirty="0"/>
          </a:p>
        </p:txBody>
      </p:sp>
    </p:spTree>
    <p:extLst>
      <p:ext uri="{BB962C8B-B14F-4D97-AF65-F5344CB8AC3E}">
        <p14:creationId xmlns:p14="http://schemas.microsoft.com/office/powerpoint/2010/main" val="908409847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2"/>
          <p:cNvSpPr>
            <a:spLocks noChangeArrowheads="1"/>
          </p:cNvSpPr>
          <p:nvPr/>
        </p:nvSpPr>
        <p:spPr bwMode="auto">
          <a:xfrm>
            <a:off x="971550" y="1628775"/>
            <a:ext cx="7345363" cy="410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800100" lvl="1" indent="-342900">
              <a:buClr>
                <a:schemeClr val="tx1"/>
              </a:buClr>
              <a:buSzPct val="55000"/>
              <a:buFont typeface="Wingdings" pitchFamily="2" charset="2"/>
              <a:buNone/>
              <a:tabLst>
                <a:tab pos="514350" algn="l"/>
              </a:tabLst>
            </a:pPr>
            <a:endParaRPr lang="sk-SK" sz="1800" dirty="0">
              <a:solidFill>
                <a:schemeClr val="tx1"/>
              </a:solidFill>
            </a:endParaRPr>
          </a:p>
          <a:p>
            <a:pPr>
              <a:buNone/>
            </a:pPr>
            <a:r>
              <a:rPr lang="sk-SK" sz="1600" b="1" dirty="0" smtClean="0"/>
              <a:t>1</a:t>
            </a:r>
            <a:r>
              <a:rPr lang="sk-SK" sz="1600" b="1" dirty="0"/>
              <a:t>. Laboratóriá a učebne FPV UKF v Nitre – dokončenie základného stavebného objektu</a:t>
            </a:r>
          </a:p>
          <a:p>
            <a:pPr marL="635000" lvl="1" indent="-177800"/>
            <a:r>
              <a:rPr lang="sk-SK" sz="1600" dirty="0" smtClean="0"/>
              <a:t> </a:t>
            </a:r>
            <a:r>
              <a:rPr lang="sk-SK" sz="1600" dirty="0"/>
              <a:t>Dielo by malo byť v októbri 2017 zhotoviteľom odovzdané. </a:t>
            </a:r>
            <a:endParaRPr lang="sk-SK" sz="1600" dirty="0" smtClean="0"/>
          </a:p>
          <a:p>
            <a:pPr>
              <a:buNone/>
            </a:pPr>
            <a:r>
              <a:rPr lang="sk-SK" sz="1600" b="1" dirty="0" smtClean="0"/>
              <a:t>2. </a:t>
            </a:r>
            <a:r>
              <a:rPr lang="sk-SK" sz="1600" b="1" dirty="0"/>
              <a:t>Výstavba ostatných stavebných objektov laboratórií a učební FPV UKF v Nitre</a:t>
            </a:r>
          </a:p>
          <a:p>
            <a:pPr marL="635000" lvl="1" indent="-177800"/>
            <a:r>
              <a:rPr lang="sk-SK" sz="1600" dirty="0" smtClean="0"/>
              <a:t> </a:t>
            </a:r>
            <a:r>
              <a:rPr lang="sk-SK" sz="1600" dirty="0"/>
              <a:t>napojenia objektov NN prípojkami a vybudovanie spevnených plôch v areáli UKF v </a:t>
            </a:r>
            <a:r>
              <a:rPr lang="sk-SK" sz="1600" dirty="0" smtClean="0"/>
              <a:t>Nitre</a:t>
            </a:r>
          </a:p>
          <a:p>
            <a:pPr marL="635000" lvl="1" indent="-177800"/>
            <a:r>
              <a:rPr lang="sk-SK" sz="1600" dirty="0" smtClean="0"/>
              <a:t>Odovzdané v októbri </a:t>
            </a:r>
            <a:r>
              <a:rPr lang="sk-SK" sz="1600" dirty="0"/>
              <a:t>2017 </a:t>
            </a:r>
            <a:r>
              <a:rPr lang="sk-SK" sz="1600" dirty="0" smtClean="0"/>
              <a:t>  </a:t>
            </a:r>
          </a:p>
          <a:p>
            <a:pPr>
              <a:buNone/>
            </a:pPr>
            <a:r>
              <a:rPr lang="sk-SK" sz="1600" b="1" dirty="0"/>
              <a:t>3. Realizácia výstavby Trafostanice a elektrickej prípojky VN pre objekty UKF na </a:t>
            </a:r>
            <a:r>
              <a:rPr lang="sk-SK" sz="1600" b="1" dirty="0" err="1"/>
              <a:t>Tr</a:t>
            </a:r>
            <a:r>
              <a:rPr lang="sk-SK" sz="1600" b="1" dirty="0"/>
              <a:t>. A. Hlinku </a:t>
            </a:r>
          </a:p>
          <a:p>
            <a:pPr marL="635000" lvl="1" indent="-177800"/>
            <a:r>
              <a:rPr lang="sk-SK" sz="1600" dirty="0"/>
              <a:t>Dňa 11.5.2017 Západoslovenská distribučná spoločnosť, </a:t>
            </a:r>
            <a:r>
              <a:rPr lang="sk-SK" sz="1600" dirty="0" err="1"/>
              <a:t>a.s</a:t>
            </a:r>
            <a:r>
              <a:rPr lang="sk-SK" sz="1600" dirty="0"/>
              <a:t>. zrealizovala VN prípojku do </a:t>
            </a:r>
            <a:r>
              <a:rPr lang="sk-SK" sz="1600" dirty="0" smtClean="0"/>
              <a:t>Trafostanice</a:t>
            </a:r>
          </a:p>
          <a:p>
            <a:pPr marL="635000" lvl="1" indent="-177800"/>
            <a:r>
              <a:rPr lang="sk-SK" sz="1600" dirty="0"/>
              <a:t>Dňa 20.6.2017 bolo doručené osvedčenie o úradnej skúške vyhradeného technického zariadenia vydané dňom 14.6.2017. </a:t>
            </a:r>
          </a:p>
          <a:p>
            <a:pPr marL="635000" lvl="1" indent="-177800"/>
            <a:endParaRPr lang="sk-SK" sz="1600" dirty="0"/>
          </a:p>
          <a:p>
            <a:pPr marL="177800" indent="-177800"/>
            <a:endParaRPr lang="sk-SK" sz="1600" dirty="0"/>
          </a:p>
          <a:p>
            <a:pPr marL="177800" indent="-177800"/>
            <a:endParaRPr lang="sk-SK" sz="1600" dirty="0"/>
          </a:p>
          <a:p>
            <a:endParaRPr lang="sk-SK" sz="1800" dirty="0" smtClean="0"/>
          </a:p>
        </p:txBody>
      </p:sp>
      <p:sp>
        <p:nvSpPr>
          <p:cNvPr id="24781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sk-SK" sz="2800" b="1" dirty="0"/>
              <a:t>4</a:t>
            </a:r>
            <a:r>
              <a:rPr lang="sk-SK" sz="2800" dirty="0"/>
              <a:t>. </a:t>
            </a:r>
            <a:r>
              <a:rPr lang="sk-SK" sz="2800" b="1" dirty="0"/>
              <a:t>UKF v Nitre ako inštitúcia s podmienkami na plnenie hlavných činností univerzity </a:t>
            </a:r>
            <a:endParaRPr lang="sk-SK" sz="2800" dirty="0"/>
          </a:p>
        </p:txBody>
      </p:sp>
    </p:spTree>
    <p:extLst>
      <p:ext uri="{BB962C8B-B14F-4D97-AF65-F5344CB8AC3E}">
        <p14:creationId xmlns:p14="http://schemas.microsoft.com/office/powerpoint/2010/main" val="2806420066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2"/>
          <p:cNvSpPr>
            <a:spLocks noChangeArrowheads="1"/>
          </p:cNvSpPr>
          <p:nvPr/>
        </p:nvSpPr>
        <p:spPr bwMode="auto">
          <a:xfrm>
            <a:off x="971550" y="1628775"/>
            <a:ext cx="7345363" cy="410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800100" lvl="1" indent="-342900">
              <a:buClr>
                <a:schemeClr val="tx1"/>
              </a:buClr>
              <a:buSzPct val="55000"/>
              <a:buFont typeface="Wingdings" pitchFamily="2" charset="2"/>
              <a:buNone/>
              <a:tabLst>
                <a:tab pos="514350" algn="l"/>
              </a:tabLst>
            </a:pPr>
            <a:endParaRPr lang="sk-SK" sz="1800" dirty="0">
              <a:solidFill>
                <a:schemeClr val="tx1"/>
              </a:solidFill>
            </a:endParaRPr>
          </a:p>
          <a:p>
            <a:pPr>
              <a:buNone/>
            </a:pPr>
            <a:r>
              <a:rPr lang="sk-SK" sz="1600" dirty="0"/>
              <a:t>4. </a:t>
            </a:r>
            <a:r>
              <a:rPr lang="sk-SK" sz="1600" b="1" dirty="0"/>
              <a:t>Rekonštrukcia učební katedry fyziky FPV UKF v </a:t>
            </a:r>
            <a:r>
              <a:rPr lang="sk-SK" sz="1600" b="1" dirty="0" smtClean="0"/>
              <a:t>Nitre</a:t>
            </a:r>
          </a:p>
          <a:p>
            <a:pPr lvl="1"/>
            <a:r>
              <a:rPr lang="sk-SK" sz="1600" dirty="0"/>
              <a:t>Dielo by malo byť </a:t>
            </a:r>
            <a:r>
              <a:rPr lang="sk-SK" sz="1600" dirty="0" smtClean="0"/>
              <a:t>odovzdané na </a:t>
            </a:r>
            <a:r>
              <a:rPr lang="sk-SK" sz="1600" dirty="0"/>
              <a:t>prelome október / november </a:t>
            </a:r>
            <a:r>
              <a:rPr lang="sk-SK" sz="1600" dirty="0" smtClean="0"/>
              <a:t>2017</a:t>
            </a:r>
          </a:p>
          <a:p>
            <a:pPr marL="800100" lvl="1" indent="-342900">
              <a:buClr>
                <a:schemeClr val="tx1"/>
              </a:buClr>
              <a:buSzPct val="55000"/>
              <a:buNone/>
              <a:tabLst>
                <a:tab pos="514350" algn="l"/>
              </a:tabLst>
            </a:pPr>
            <a:endParaRPr lang="sk-SK" sz="1800" dirty="0">
              <a:solidFill>
                <a:schemeClr val="tx1"/>
              </a:solidFill>
            </a:endParaRPr>
          </a:p>
          <a:p>
            <a:pPr>
              <a:buNone/>
            </a:pPr>
            <a:r>
              <a:rPr lang="sk-SK" sz="1600" b="1" dirty="0"/>
              <a:t>5. Zmena dopravnej situácie vo </a:t>
            </a:r>
            <a:r>
              <a:rPr lang="sk-SK" sz="1600" b="1" dirty="0" err="1"/>
              <a:t>vnútrouniverzitnom</a:t>
            </a:r>
            <a:r>
              <a:rPr lang="sk-SK" sz="1600" b="1" dirty="0"/>
              <a:t> areáli na </a:t>
            </a:r>
            <a:r>
              <a:rPr lang="sk-SK" sz="1600" b="1" dirty="0" err="1" smtClean="0"/>
              <a:t>Tr.A.Hlinku</a:t>
            </a:r>
            <a:endParaRPr lang="sk-SK" sz="1600" b="1" dirty="0"/>
          </a:p>
          <a:p>
            <a:pPr marL="635000" lvl="1" indent="-177800"/>
            <a:r>
              <a:rPr lang="sk-SK" sz="1600" dirty="0" smtClean="0"/>
              <a:t>Čakáme </a:t>
            </a:r>
            <a:r>
              <a:rPr lang="sk-SK" sz="1600" dirty="0"/>
              <a:t>na </a:t>
            </a:r>
            <a:r>
              <a:rPr lang="sk-SK" sz="1600" dirty="0" smtClean="0"/>
              <a:t>vyjadrenie Krajský </a:t>
            </a:r>
            <a:r>
              <a:rPr lang="sk-SK" sz="1600" dirty="0"/>
              <a:t>dopravný inšpektorát</a:t>
            </a:r>
          </a:p>
          <a:p>
            <a:pPr lvl="1"/>
            <a:endParaRPr lang="sk-SK" sz="1600" dirty="0"/>
          </a:p>
          <a:p>
            <a:pPr>
              <a:buNone/>
            </a:pPr>
            <a:r>
              <a:rPr lang="sk-SK" sz="1600" b="1" dirty="0"/>
              <a:t>6. Kanalizačná prípojka k areálu UKF na </a:t>
            </a:r>
            <a:r>
              <a:rPr lang="sk-SK" sz="1600" b="1" dirty="0" err="1"/>
              <a:t>Dražovskej</a:t>
            </a:r>
            <a:r>
              <a:rPr lang="sk-SK" sz="1600" b="1" dirty="0"/>
              <a:t> ul</a:t>
            </a:r>
            <a:r>
              <a:rPr lang="sk-SK" sz="1600" b="1" dirty="0" smtClean="0"/>
              <a:t>.</a:t>
            </a:r>
          </a:p>
          <a:p>
            <a:pPr marL="742950" lvl="1" indent="-285750"/>
            <a:r>
              <a:rPr lang="sk-SK" sz="1600" dirty="0" smtClean="0"/>
              <a:t>dokončené </a:t>
            </a:r>
            <a:r>
              <a:rPr lang="sk-SK" sz="1600" dirty="0"/>
              <a:t>v októbri </a:t>
            </a:r>
            <a:r>
              <a:rPr lang="sk-SK" sz="1600" dirty="0" smtClean="0"/>
              <a:t>2017</a:t>
            </a:r>
            <a:endParaRPr lang="sk-SK" sz="1600" dirty="0"/>
          </a:p>
          <a:p>
            <a:pPr marL="742950" lvl="1" indent="-285750"/>
            <a:endParaRPr lang="sk-SK" sz="1600" dirty="0"/>
          </a:p>
          <a:p>
            <a:pPr>
              <a:buNone/>
            </a:pPr>
            <a:r>
              <a:rPr lang="sk-SK" sz="1600" b="1" dirty="0"/>
              <a:t>7. Zmena pripojenia ústredného kúrenia objektov FSŠ a </a:t>
            </a:r>
            <a:r>
              <a:rPr lang="sk-SK" sz="1600" b="1" dirty="0" smtClean="0"/>
              <a:t>PF</a:t>
            </a:r>
          </a:p>
          <a:p>
            <a:pPr marL="742950" lvl="1" indent="-285750"/>
            <a:r>
              <a:rPr lang="sk-SK" sz="1600" dirty="0" smtClean="0"/>
              <a:t>dokončené </a:t>
            </a:r>
            <a:r>
              <a:rPr lang="sk-SK" sz="1600" dirty="0"/>
              <a:t>v </a:t>
            </a:r>
            <a:r>
              <a:rPr lang="sk-SK" sz="1600" dirty="0" smtClean="0"/>
              <a:t>októbri </a:t>
            </a:r>
            <a:r>
              <a:rPr lang="sk-SK" sz="1600" dirty="0"/>
              <a:t>2017. </a:t>
            </a:r>
            <a:endParaRPr lang="sk-SK" sz="1600" dirty="0" smtClean="0"/>
          </a:p>
          <a:p>
            <a:pPr>
              <a:buNone/>
            </a:pPr>
            <a:r>
              <a:rPr lang="sk-SK" sz="1600" b="1" dirty="0"/>
              <a:t>8. Rekonštrukcia kancelárskych priestorov a učební po vysťahovaní KH PF UKF v Nitre </a:t>
            </a:r>
            <a:endParaRPr lang="sk-SK" sz="1600" b="1" dirty="0" smtClean="0"/>
          </a:p>
          <a:p>
            <a:pPr marL="742950" lvl="1" indent="-285750"/>
            <a:r>
              <a:rPr lang="sk-SK" sz="1600" dirty="0" smtClean="0"/>
              <a:t>August – demontáž obkladov, elektroinštalácie, vybavenia</a:t>
            </a:r>
          </a:p>
          <a:p>
            <a:pPr marL="742950" lvl="1" indent="-285750"/>
            <a:r>
              <a:rPr lang="sk-SK" sz="1600" dirty="0" smtClean="0"/>
              <a:t>August – rekonštrukcia 3 miestnosti</a:t>
            </a:r>
            <a:endParaRPr lang="sk-SK" sz="1600" dirty="0"/>
          </a:p>
          <a:p>
            <a:pPr marL="742950" lvl="1" indent="-285750"/>
            <a:endParaRPr lang="sk-SK" sz="1600" dirty="0" smtClean="0"/>
          </a:p>
          <a:p>
            <a:pPr marL="742950" lvl="1" indent="-285750"/>
            <a:endParaRPr lang="sk-SK" sz="1600" dirty="0"/>
          </a:p>
          <a:p>
            <a:pPr>
              <a:buNone/>
            </a:pPr>
            <a:endParaRPr lang="sk-SK" sz="1600" u="sng" dirty="0"/>
          </a:p>
          <a:p>
            <a:pPr>
              <a:buNone/>
            </a:pPr>
            <a:endParaRPr lang="sk-SK" sz="1600" dirty="0"/>
          </a:p>
          <a:p>
            <a:endParaRPr lang="sk-SK" sz="1600" u="sng" dirty="0"/>
          </a:p>
          <a:p>
            <a:pPr marL="177800" indent="-177800"/>
            <a:endParaRPr lang="sk-SK" sz="1600" dirty="0"/>
          </a:p>
          <a:p>
            <a:pPr marL="177800" indent="-177800"/>
            <a:endParaRPr lang="sk-SK" sz="1600" dirty="0"/>
          </a:p>
          <a:p>
            <a:endParaRPr lang="sk-SK" sz="1800" dirty="0" smtClean="0"/>
          </a:p>
        </p:txBody>
      </p:sp>
      <p:sp>
        <p:nvSpPr>
          <p:cNvPr id="24781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sk-SK" sz="2800" b="1" dirty="0"/>
              <a:t>4</a:t>
            </a:r>
            <a:r>
              <a:rPr lang="sk-SK" sz="2800" dirty="0"/>
              <a:t>. </a:t>
            </a:r>
            <a:r>
              <a:rPr lang="sk-SK" sz="2800" b="1" dirty="0"/>
              <a:t>UKF v Nitre ako inštitúcia s podmienkami na plnenie hlavných činností univerzity </a:t>
            </a:r>
            <a:endParaRPr lang="sk-SK" sz="2800" dirty="0"/>
          </a:p>
        </p:txBody>
      </p:sp>
    </p:spTree>
    <p:extLst>
      <p:ext uri="{BB962C8B-B14F-4D97-AF65-F5344CB8AC3E}">
        <p14:creationId xmlns:p14="http://schemas.microsoft.com/office/powerpoint/2010/main" val="2010607664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2"/>
          <p:cNvSpPr>
            <a:spLocks noChangeArrowheads="1"/>
          </p:cNvSpPr>
          <p:nvPr/>
        </p:nvSpPr>
        <p:spPr bwMode="auto">
          <a:xfrm>
            <a:off x="971550" y="1628775"/>
            <a:ext cx="7345363" cy="410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800100" lvl="1" indent="-342900">
              <a:buClr>
                <a:schemeClr val="tx1"/>
              </a:buClr>
              <a:buSzPct val="55000"/>
              <a:buFont typeface="Wingdings" pitchFamily="2" charset="2"/>
              <a:buNone/>
              <a:tabLst>
                <a:tab pos="514350" algn="l"/>
              </a:tabLst>
            </a:pPr>
            <a:endParaRPr lang="sk-SK" sz="1800" dirty="0">
              <a:solidFill>
                <a:schemeClr val="tx1"/>
              </a:solidFill>
            </a:endParaRPr>
          </a:p>
          <a:p>
            <a:pPr>
              <a:buNone/>
            </a:pPr>
            <a:r>
              <a:rPr lang="sk-SK" sz="1600" b="1" dirty="0"/>
              <a:t>9. Úprava priestorov dekanátu FF UKF v </a:t>
            </a:r>
            <a:r>
              <a:rPr lang="sk-SK" sz="1600" b="1" dirty="0" smtClean="0"/>
              <a:t>Nitre</a:t>
            </a:r>
          </a:p>
          <a:p>
            <a:pPr marL="742950" lvl="1" indent="-285750"/>
            <a:r>
              <a:rPr lang="sk-SK" sz="1600" dirty="0"/>
              <a:t>V priebehu októbra 2017 by mala byť zhotoviteľom predložená projektová </a:t>
            </a:r>
            <a:r>
              <a:rPr lang="sk-SK" sz="1600" dirty="0" smtClean="0"/>
              <a:t>dokumentácia</a:t>
            </a:r>
            <a:endParaRPr lang="sk-SK" sz="1600" dirty="0"/>
          </a:p>
          <a:p>
            <a:pPr marL="742950" lvl="1" indent="-285750"/>
            <a:endParaRPr lang="sk-SK" sz="1600" dirty="0"/>
          </a:p>
          <a:p>
            <a:pPr>
              <a:buNone/>
            </a:pPr>
            <a:r>
              <a:rPr lang="sk-SK" sz="1600" b="1" dirty="0" smtClean="0"/>
              <a:t>10</a:t>
            </a:r>
            <a:r>
              <a:rPr lang="sk-SK" sz="1600" b="1" dirty="0"/>
              <a:t>. </a:t>
            </a:r>
            <a:r>
              <a:rPr lang="sk-SK" sz="1600" b="1" dirty="0" err="1"/>
              <a:t>Repasácia</a:t>
            </a:r>
            <a:r>
              <a:rPr lang="sk-SK" sz="1600" b="1" dirty="0"/>
              <a:t>, renovácia drevených okien na pamiatkovo-chránenom objekte FF UKF v Nitre </a:t>
            </a:r>
            <a:endParaRPr lang="sk-SK" sz="1600" b="1" dirty="0" smtClean="0"/>
          </a:p>
          <a:p>
            <a:pPr marL="742950" lvl="1" indent="-285750"/>
            <a:r>
              <a:rPr lang="sk-SK" sz="1600" dirty="0"/>
              <a:t>Prvá etapa prác by mala byť ukončená v roku 2017, druhá a tretia etapa do konca augusta 2018.    </a:t>
            </a:r>
          </a:p>
          <a:p>
            <a:pPr>
              <a:buNone/>
            </a:pPr>
            <a:endParaRPr lang="sk-SK" sz="1600" b="1" dirty="0"/>
          </a:p>
          <a:p>
            <a:pPr>
              <a:buNone/>
            </a:pPr>
            <a:r>
              <a:rPr lang="sk-SK" sz="1600" b="1" dirty="0"/>
              <a:t>11. Verejné osvetlenie areálu UKF v Nitre na </a:t>
            </a:r>
            <a:r>
              <a:rPr lang="sk-SK" sz="1600" b="1" dirty="0" err="1" smtClean="0"/>
              <a:t>Tr.A.Hlinku</a:t>
            </a:r>
            <a:endParaRPr lang="sk-SK" sz="1600" b="1" dirty="0" smtClean="0"/>
          </a:p>
          <a:p>
            <a:pPr marL="742950" lvl="1" indent="-285750"/>
            <a:r>
              <a:rPr lang="sk-SK" sz="1600" dirty="0"/>
              <a:t> Projektová dokumentácia by mala byť zhotoviteľom odovzdaná v septembri 2017.  </a:t>
            </a:r>
          </a:p>
          <a:p>
            <a:pPr>
              <a:buNone/>
            </a:pPr>
            <a:endParaRPr lang="sk-SK" sz="1600" dirty="0"/>
          </a:p>
          <a:p>
            <a:pPr>
              <a:buNone/>
            </a:pPr>
            <a:r>
              <a:rPr lang="sk-SK" sz="1600" b="1" dirty="0"/>
              <a:t>12. Poradenské a servisné centrum UKF v </a:t>
            </a:r>
            <a:r>
              <a:rPr lang="sk-SK" sz="1600" b="1" dirty="0" smtClean="0"/>
              <a:t>Nitre</a:t>
            </a:r>
          </a:p>
          <a:p>
            <a:pPr marL="742950" lvl="1" indent="-285750"/>
            <a:r>
              <a:rPr lang="sk-SK" sz="1600" dirty="0" smtClean="0"/>
              <a:t>odovzdané </a:t>
            </a:r>
            <a:r>
              <a:rPr lang="sk-SK" sz="1600" dirty="0"/>
              <a:t>v októbri </a:t>
            </a:r>
            <a:r>
              <a:rPr lang="sk-SK" sz="1600" dirty="0" smtClean="0"/>
              <a:t>2017</a:t>
            </a:r>
            <a:endParaRPr lang="sk-SK" sz="1600" dirty="0"/>
          </a:p>
          <a:p>
            <a:pPr>
              <a:buNone/>
            </a:pPr>
            <a:endParaRPr lang="sk-SK" sz="1600" u="sng" dirty="0"/>
          </a:p>
          <a:p>
            <a:pPr marL="742950" lvl="1" indent="-285750"/>
            <a:endParaRPr lang="sk-SK" sz="1600" dirty="0" smtClean="0"/>
          </a:p>
          <a:p>
            <a:pPr marL="742950" lvl="1" indent="-285750"/>
            <a:endParaRPr lang="sk-SK" sz="1600" dirty="0"/>
          </a:p>
          <a:p>
            <a:pPr>
              <a:buNone/>
            </a:pPr>
            <a:endParaRPr lang="sk-SK" sz="1600" u="sng" dirty="0"/>
          </a:p>
          <a:p>
            <a:pPr>
              <a:buNone/>
            </a:pPr>
            <a:endParaRPr lang="sk-SK" sz="1600" dirty="0"/>
          </a:p>
          <a:p>
            <a:endParaRPr lang="sk-SK" sz="1600" u="sng" dirty="0"/>
          </a:p>
          <a:p>
            <a:pPr marL="177800" indent="-177800"/>
            <a:endParaRPr lang="sk-SK" sz="1600" dirty="0"/>
          </a:p>
          <a:p>
            <a:pPr marL="177800" indent="-177800"/>
            <a:endParaRPr lang="sk-SK" sz="1600" dirty="0"/>
          </a:p>
          <a:p>
            <a:endParaRPr lang="sk-SK" sz="1800" dirty="0" smtClean="0"/>
          </a:p>
        </p:txBody>
      </p:sp>
      <p:sp>
        <p:nvSpPr>
          <p:cNvPr id="24781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sk-SK" sz="2800" b="1" dirty="0"/>
              <a:t>4</a:t>
            </a:r>
            <a:r>
              <a:rPr lang="sk-SK" sz="2800" dirty="0"/>
              <a:t>. </a:t>
            </a:r>
            <a:r>
              <a:rPr lang="sk-SK" sz="2800" b="1" dirty="0"/>
              <a:t>UKF v Nitre ako inštitúcia s podmienkami na plnenie hlavných činností univerzity </a:t>
            </a:r>
            <a:endParaRPr lang="sk-SK" sz="2800" dirty="0"/>
          </a:p>
        </p:txBody>
      </p:sp>
    </p:spTree>
    <p:extLst>
      <p:ext uri="{BB962C8B-B14F-4D97-AF65-F5344CB8AC3E}">
        <p14:creationId xmlns:p14="http://schemas.microsoft.com/office/powerpoint/2010/main" val="349920447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2"/>
          <p:cNvSpPr>
            <a:spLocks noChangeArrowheads="1"/>
          </p:cNvSpPr>
          <p:nvPr/>
        </p:nvSpPr>
        <p:spPr bwMode="auto">
          <a:xfrm>
            <a:off x="971550" y="1628775"/>
            <a:ext cx="7345363" cy="410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800100" lvl="1" indent="-342900">
              <a:buClr>
                <a:schemeClr val="tx1"/>
              </a:buClr>
              <a:buSzPct val="55000"/>
              <a:buFont typeface="Wingdings" pitchFamily="2" charset="2"/>
              <a:buNone/>
              <a:tabLst>
                <a:tab pos="514350" algn="l"/>
              </a:tabLst>
            </a:pPr>
            <a:endParaRPr lang="sk-SK" sz="1800" dirty="0">
              <a:solidFill>
                <a:schemeClr val="tx1"/>
              </a:solidFill>
            </a:endParaRPr>
          </a:p>
          <a:p>
            <a:pPr>
              <a:buNone/>
            </a:pPr>
            <a:r>
              <a:rPr lang="sk-SK" sz="1600" b="1" dirty="0"/>
              <a:t>13. Registratúrne stredisko UKF v Nitre – ŠD Nitra</a:t>
            </a:r>
          </a:p>
          <a:p>
            <a:pPr marL="742950" lvl="1" indent="-285750"/>
            <a:r>
              <a:rPr lang="sk-SK" sz="1600" dirty="0" smtClean="0"/>
              <a:t>odovzdané </a:t>
            </a:r>
            <a:r>
              <a:rPr lang="sk-SK" sz="1600" dirty="0"/>
              <a:t>v októbri 2017. </a:t>
            </a:r>
          </a:p>
          <a:p>
            <a:pPr marL="742950" lvl="1" indent="-285750"/>
            <a:endParaRPr lang="sk-SK" sz="1600" dirty="0" smtClean="0"/>
          </a:p>
          <a:p>
            <a:pPr>
              <a:buNone/>
            </a:pPr>
            <a:r>
              <a:rPr lang="sk-SK" sz="1600" b="1" dirty="0" smtClean="0"/>
              <a:t>14. Evakuačný </a:t>
            </a:r>
            <a:r>
              <a:rPr lang="sk-SK" sz="1600" b="1" dirty="0"/>
              <a:t>rozhlas a ovládanie otvárania únikových dverí na ŠD </a:t>
            </a:r>
            <a:r>
              <a:rPr lang="sk-SK" sz="1600" b="1" dirty="0" err="1"/>
              <a:t>Zobor</a:t>
            </a:r>
            <a:r>
              <a:rPr lang="sk-SK" sz="1600" b="1" dirty="0"/>
              <a:t> - Hospodárska </a:t>
            </a:r>
            <a:r>
              <a:rPr lang="sk-SK" sz="1600" b="1" dirty="0" smtClean="0"/>
              <a:t>časť</a:t>
            </a:r>
          </a:p>
          <a:p>
            <a:pPr marL="635000" lvl="1" indent="-177800"/>
            <a:r>
              <a:rPr lang="sk-SK" sz="1600" dirty="0" smtClean="0"/>
              <a:t>september </a:t>
            </a:r>
            <a:r>
              <a:rPr lang="sk-SK" sz="1600" dirty="0"/>
              <a:t>2017</a:t>
            </a:r>
          </a:p>
          <a:p>
            <a:pPr>
              <a:buNone/>
            </a:pPr>
            <a:r>
              <a:rPr lang="sk-SK" sz="1600" b="1" dirty="0"/>
              <a:t>15. Rekonštrukcia brány  príjazdového vstupu na ŠD </a:t>
            </a:r>
            <a:r>
              <a:rPr lang="sk-SK" sz="1600" b="1" dirty="0" err="1"/>
              <a:t>Zobor</a:t>
            </a:r>
            <a:r>
              <a:rPr lang="sk-SK" sz="1600" b="1" dirty="0"/>
              <a:t> – Hospodárska časť. </a:t>
            </a:r>
            <a:endParaRPr lang="sk-SK" sz="1600" b="1" dirty="0" smtClean="0"/>
          </a:p>
          <a:p>
            <a:pPr marL="742950" lvl="1" indent="-285750"/>
            <a:r>
              <a:rPr lang="sk-SK" sz="1600" dirty="0"/>
              <a:t>po odovzdaní diela Poradenské centrum UKF v </a:t>
            </a:r>
            <a:r>
              <a:rPr lang="sk-SK" sz="1600" dirty="0" smtClean="0"/>
              <a:t>Nitre</a:t>
            </a:r>
          </a:p>
          <a:p>
            <a:pPr>
              <a:buNone/>
            </a:pPr>
            <a:endParaRPr lang="sk-SK" sz="1600" dirty="0"/>
          </a:p>
          <a:p>
            <a:pPr>
              <a:buNone/>
            </a:pPr>
            <a:r>
              <a:rPr lang="sk-SK" sz="1600" b="1" dirty="0"/>
              <a:t>16. Zmena projektovej dokumentácie ŠD Brezový háj</a:t>
            </a:r>
            <a:r>
              <a:rPr lang="sk-SK" sz="1600" b="1" dirty="0" smtClean="0"/>
              <a:t>.</a:t>
            </a:r>
          </a:p>
          <a:p>
            <a:pPr>
              <a:buNone/>
            </a:pPr>
            <a:r>
              <a:rPr lang="sk-SK" sz="1600" b="1" dirty="0"/>
              <a:t>17. Výmena kotlov – oprava kotlov UKF v závislosti od diagnostiky havarijného stavu.</a:t>
            </a:r>
          </a:p>
          <a:p>
            <a:pPr>
              <a:buNone/>
            </a:pPr>
            <a:endParaRPr lang="sk-SK" sz="1600" dirty="0"/>
          </a:p>
          <a:p>
            <a:pPr>
              <a:buNone/>
            </a:pPr>
            <a:endParaRPr lang="sk-SK" sz="1600" dirty="0"/>
          </a:p>
          <a:p>
            <a:pPr>
              <a:buNone/>
            </a:pPr>
            <a:endParaRPr lang="sk-SK" sz="1600" dirty="0"/>
          </a:p>
          <a:p>
            <a:endParaRPr lang="sk-SK" sz="1600" u="sng" dirty="0"/>
          </a:p>
          <a:p>
            <a:pPr marL="177800" indent="-177800"/>
            <a:endParaRPr lang="sk-SK" sz="1600" dirty="0"/>
          </a:p>
          <a:p>
            <a:pPr marL="177800" indent="-177800"/>
            <a:endParaRPr lang="sk-SK" sz="1600" dirty="0"/>
          </a:p>
          <a:p>
            <a:endParaRPr lang="sk-SK" sz="1800" dirty="0" smtClean="0"/>
          </a:p>
        </p:txBody>
      </p:sp>
      <p:sp>
        <p:nvSpPr>
          <p:cNvPr id="24781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sk-SK" sz="2800" b="1" dirty="0"/>
              <a:t>4</a:t>
            </a:r>
            <a:r>
              <a:rPr lang="sk-SK" sz="2800" dirty="0"/>
              <a:t>. </a:t>
            </a:r>
            <a:r>
              <a:rPr lang="sk-SK" sz="2800" b="1" dirty="0"/>
              <a:t>UKF v Nitre ako inštitúcia s podmienkami na plnenie hlavných činností univerzity </a:t>
            </a:r>
            <a:endParaRPr lang="sk-SK" sz="2800" dirty="0"/>
          </a:p>
        </p:txBody>
      </p:sp>
    </p:spTree>
    <p:extLst>
      <p:ext uri="{BB962C8B-B14F-4D97-AF65-F5344CB8AC3E}">
        <p14:creationId xmlns:p14="http://schemas.microsoft.com/office/powerpoint/2010/main" val="3993177011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Rectangle 2"/>
          <p:cNvSpPr>
            <a:spLocks noChangeArrowheads="1"/>
          </p:cNvSpPr>
          <p:nvPr/>
        </p:nvSpPr>
        <p:spPr bwMode="auto">
          <a:xfrm>
            <a:off x="971550" y="1628775"/>
            <a:ext cx="7345363" cy="410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800100" lvl="1" indent="-342900">
              <a:buClr>
                <a:schemeClr val="tx1"/>
              </a:buClr>
              <a:buSzPct val="55000"/>
              <a:buFont typeface="Wingdings" pitchFamily="2" charset="2"/>
              <a:buNone/>
              <a:tabLst>
                <a:tab pos="514350" algn="l"/>
              </a:tabLst>
            </a:pPr>
            <a:endParaRPr lang="sk-SK" sz="1800" dirty="0">
              <a:solidFill>
                <a:schemeClr val="tx1"/>
              </a:solidFill>
            </a:endParaRPr>
          </a:p>
          <a:p>
            <a:r>
              <a:rPr lang="sk-SK" b="1" dirty="0"/>
              <a:t>Prioritná oblasť IV.-3: UKF v Nitre ako inštitúcia so zavedeným systémom manažérstva kvality </a:t>
            </a:r>
            <a:endParaRPr lang="sk-SK" dirty="0"/>
          </a:p>
          <a:p>
            <a:pPr>
              <a:buNone/>
            </a:pPr>
            <a:endParaRPr lang="sk-SK" sz="2400" b="1" dirty="0"/>
          </a:p>
          <a:p>
            <a:pPr marL="177800" indent="-177800"/>
            <a:r>
              <a:rPr lang="sk-SK" dirty="0" smtClean="0"/>
              <a:t> UKF v Nitre už v predchádzajúcom období zaviedla systém kvality vedeckovýskumnej a umeleckej činnosti,</a:t>
            </a:r>
          </a:p>
          <a:p>
            <a:pPr marL="177800" indent="-177800"/>
            <a:r>
              <a:rPr lang="sk-SK" dirty="0" smtClean="0"/>
              <a:t> implementácia indikátorov kvality vedeckovýskumnej a umeleckej činnosti tvorivých zamestnancov, (ročné vyhodnocovanie),</a:t>
            </a:r>
          </a:p>
          <a:p>
            <a:pPr marL="177800" indent="-177800"/>
            <a:r>
              <a:rPr lang="sk-SK" sz="1800" dirty="0" smtClean="0"/>
              <a:t>monitoring Systému riadenia kvality UKF v Nitre -  2015 </a:t>
            </a:r>
          </a:p>
          <a:p>
            <a:pPr marL="177800" indent="-177800"/>
            <a:r>
              <a:rPr lang="sk-SK" sz="1800" dirty="0" smtClean="0"/>
              <a:t> zapojenie zamestnancov do vnútorného riadenia a hodnotenia kvality,</a:t>
            </a:r>
          </a:p>
          <a:p>
            <a:pPr marL="177800" indent="-177800"/>
            <a:r>
              <a:rPr lang="sk-SK" sz="1800" dirty="0" smtClean="0"/>
              <a:t> monitoring vnímania kvality manažérstva a spokojnosti zamestnancov - jún 2016.</a:t>
            </a:r>
          </a:p>
          <a:p>
            <a:endParaRPr lang="sk-SK" sz="1800" dirty="0"/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k-SK" sz="2800" b="1" dirty="0"/>
              <a:t>4</a:t>
            </a:r>
            <a:r>
              <a:rPr lang="sk-SK" sz="2800" dirty="0"/>
              <a:t>. </a:t>
            </a:r>
            <a:r>
              <a:rPr lang="sk-SK" sz="2800" b="1" dirty="0"/>
              <a:t>UKF v Nitre ako inštitúcia s podmienkami na plnenie hlavných činností univerzity </a:t>
            </a:r>
            <a:endParaRPr lang="sk-SK" sz="2800" dirty="0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Rectangle 2"/>
          <p:cNvSpPr>
            <a:spLocks noChangeArrowheads="1"/>
          </p:cNvSpPr>
          <p:nvPr/>
        </p:nvSpPr>
        <p:spPr bwMode="auto">
          <a:xfrm>
            <a:off x="971550" y="1628775"/>
            <a:ext cx="7345363" cy="410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800100" lvl="1" indent="-342900">
              <a:buClr>
                <a:schemeClr val="tx1"/>
              </a:buClr>
              <a:buSzPct val="55000"/>
              <a:buFont typeface="Wingdings" pitchFamily="2" charset="2"/>
              <a:buNone/>
              <a:tabLst>
                <a:tab pos="514350" algn="l"/>
              </a:tabLst>
            </a:pPr>
            <a:endParaRPr lang="sk-SK" sz="1800" dirty="0">
              <a:solidFill>
                <a:schemeClr val="tx1"/>
              </a:solidFill>
            </a:endParaRPr>
          </a:p>
          <a:p>
            <a:r>
              <a:rPr lang="sk-SK" b="1" dirty="0"/>
              <a:t>Prioritná oblasť IV.-3: UKF v Nitre ako inštitúcia so zavedeným systémom manažérstva kvality </a:t>
            </a:r>
            <a:endParaRPr lang="sk-SK" dirty="0"/>
          </a:p>
          <a:p>
            <a:pPr lvl="0"/>
            <a:r>
              <a:rPr lang="sk-SK" i="1" dirty="0"/>
              <a:t>Vypracovanie merateľných a kvalitatívne jednoznačne hodnotiteľných ukazovateľov plnenia jednotlivých noriem ESG v súlade s VP 21/2013 (revidované ESG) – január 2017</a:t>
            </a:r>
            <a:endParaRPr lang="sk-SK" dirty="0"/>
          </a:p>
          <a:p>
            <a:pPr lvl="0"/>
            <a:r>
              <a:rPr lang="sk-SK" i="1" dirty="0"/>
              <a:t>Vyhodnotenie plnenia ukazovateľov plnenia jednotlivých noriem ESG z pohľadu </a:t>
            </a:r>
            <a:r>
              <a:rPr lang="sk-SK" i="1" dirty="0" smtClean="0"/>
              <a:t>fakúlt</a:t>
            </a:r>
            <a:endParaRPr lang="sk-SK" dirty="0"/>
          </a:p>
          <a:p>
            <a:pPr lvl="0"/>
            <a:r>
              <a:rPr lang="sk-SK" i="1" dirty="0"/>
              <a:t>Definovanie cieľov a kľúčových indikátorov výkonu pre oblasť vzdelávanie a podporné činnosti naň viazané – dokument vedenia UKF  „Kľúčové indikátory výkonnosti pre naplnenie akčného plánu vedenia UKF na rok 2017“.</a:t>
            </a:r>
            <a:endParaRPr lang="sk-SK" dirty="0"/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k-SK" sz="2800" b="1" dirty="0"/>
              <a:t>4</a:t>
            </a:r>
            <a:r>
              <a:rPr lang="sk-SK" sz="2800" dirty="0"/>
              <a:t>. </a:t>
            </a:r>
            <a:r>
              <a:rPr lang="sk-SK" sz="2800" b="1" dirty="0"/>
              <a:t>UKF v Nitre ako inštitúcia s podmienkami na plnenie hlavných činností univerzity </a:t>
            </a:r>
            <a:endParaRPr lang="sk-SK" sz="2800" dirty="0"/>
          </a:p>
        </p:txBody>
      </p:sp>
    </p:spTree>
    <p:extLst>
      <p:ext uri="{BB962C8B-B14F-4D97-AF65-F5344CB8AC3E}">
        <p14:creationId xmlns:p14="http://schemas.microsoft.com/office/powerpoint/2010/main" val="3243392454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Rectangle 2"/>
          <p:cNvSpPr>
            <a:spLocks noChangeArrowheads="1"/>
          </p:cNvSpPr>
          <p:nvPr/>
        </p:nvSpPr>
        <p:spPr bwMode="auto">
          <a:xfrm>
            <a:off x="971550" y="1628775"/>
            <a:ext cx="7345363" cy="410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800100" lvl="1" indent="-342900">
              <a:buClr>
                <a:schemeClr val="tx1"/>
              </a:buClr>
              <a:buSzPct val="55000"/>
              <a:buFont typeface="Wingdings" pitchFamily="2" charset="2"/>
              <a:buNone/>
              <a:tabLst>
                <a:tab pos="514350" algn="l"/>
              </a:tabLst>
            </a:pPr>
            <a:endParaRPr lang="sk-SK" sz="1800" dirty="0">
              <a:solidFill>
                <a:schemeClr val="tx1"/>
              </a:solidFill>
            </a:endParaRPr>
          </a:p>
          <a:p>
            <a:r>
              <a:rPr lang="sk-SK" b="1" dirty="0"/>
              <a:t>Prioritná oblasť IV.-3: UKF v Nitre ako inštitúcia so zavedeným systémom manažérstva kvality </a:t>
            </a:r>
            <a:endParaRPr lang="sk-SK" dirty="0"/>
          </a:p>
          <a:p>
            <a:pPr>
              <a:buNone/>
            </a:pPr>
            <a:r>
              <a:rPr lang="sk-SK" dirty="0" smtClean="0"/>
              <a:t> </a:t>
            </a:r>
          </a:p>
          <a:p>
            <a:pPr marL="177800" indent="-177800"/>
            <a:r>
              <a:rPr lang="sk-SK" sz="1800" dirty="0" smtClean="0"/>
              <a:t>2016 - implementácia systému hodnotenia manažérstva kvality (CAF) do systému kvality UKF,</a:t>
            </a:r>
          </a:p>
          <a:p>
            <a:pPr marL="177800" indent="-177800"/>
            <a:r>
              <a:rPr lang="sk-SK" sz="1800" dirty="0" smtClean="0"/>
              <a:t> kreovania realizačného tímu CAF (20 zamestnancov UKF z rôznych úrovní riadenia),</a:t>
            </a:r>
          </a:p>
          <a:p>
            <a:pPr marL="177800" indent="-177800"/>
            <a:r>
              <a:rPr lang="sk-SK" sz="1800" dirty="0" smtClean="0"/>
              <a:t> príprava </a:t>
            </a:r>
            <a:r>
              <a:rPr lang="sk-SK" sz="1800" dirty="0" err="1" smtClean="0"/>
              <a:t>Samohodnotiacej</a:t>
            </a:r>
            <a:r>
              <a:rPr lang="sk-SK" sz="1800" dirty="0" smtClean="0"/>
              <a:t> správy podľa modelu CAF pre Úrad pre normalizáciu, metrológiu a skúšobníctvo SR v 9 </a:t>
            </a:r>
            <a:r>
              <a:rPr lang="sk-SK" sz="1800" dirty="0"/>
              <a:t>kritériách (5 </a:t>
            </a:r>
            <a:r>
              <a:rPr lang="sk-SK" sz="1800" dirty="0" err="1"/>
              <a:t>predpokladových</a:t>
            </a:r>
            <a:r>
              <a:rPr lang="sk-SK" sz="1800" dirty="0"/>
              <a:t> a 4 výkonové) za roky 2014 a 2015 </a:t>
            </a:r>
            <a:endParaRPr lang="sk-SK" sz="1800" dirty="0" smtClean="0"/>
          </a:p>
          <a:p>
            <a:pPr marL="177800" indent="-177800"/>
            <a:r>
              <a:rPr lang="sk-SK" sz="1800" dirty="0"/>
              <a:t>Z</a:t>
            </a:r>
            <a:r>
              <a:rPr lang="sk-SK" sz="1800" dirty="0" smtClean="0"/>
              <a:t>aslanie prihlášky na získanie  Národnej ceny Slovenskej republiky </a:t>
            </a:r>
            <a:r>
              <a:rPr lang="sk-SK" sz="1800" dirty="0"/>
              <a:t>z</a:t>
            </a:r>
            <a:r>
              <a:rPr lang="sk-SK" sz="1800" dirty="0" smtClean="0"/>
              <a:t>a kvalitu 2017 – 3.6. 2017</a:t>
            </a:r>
          </a:p>
          <a:p>
            <a:pPr marL="177800" indent="-177800"/>
            <a:r>
              <a:rPr lang="sk-SK" sz="1800" dirty="0" smtClean="0"/>
              <a:t>12. 9. 2017- externé posúdenie pracovníkmi ÚNMS SR </a:t>
            </a:r>
            <a:endParaRPr lang="sk-SK" dirty="0" smtClean="0"/>
          </a:p>
          <a:p>
            <a:endParaRPr lang="sk-SK" sz="1800" dirty="0"/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k-SK" sz="2800" b="1" dirty="0"/>
              <a:t>4</a:t>
            </a:r>
            <a:r>
              <a:rPr lang="sk-SK" sz="2800" dirty="0"/>
              <a:t>. </a:t>
            </a:r>
            <a:r>
              <a:rPr lang="sk-SK" sz="2800" b="1" dirty="0"/>
              <a:t>UKF v Nitre ako inštitúcia s podmienkami na plnenie hlavných činností univerzity </a:t>
            </a:r>
            <a:endParaRPr lang="sk-SK" sz="2800" dirty="0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Rectangle 2"/>
          <p:cNvSpPr>
            <a:spLocks noChangeArrowheads="1"/>
          </p:cNvSpPr>
          <p:nvPr/>
        </p:nvSpPr>
        <p:spPr bwMode="auto">
          <a:xfrm>
            <a:off x="971550" y="1628775"/>
            <a:ext cx="7345363" cy="410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buNone/>
            </a:pPr>
            <a:endParaRPr lang="sk-SK" dirty="0" smtClean="0">
              <a:solidFill>
                <a:schemeClr val="tx1"/>
              </a:solidFill>
            </a:endParaRPr>
          </a:p>
          <a:p>
            <a:pPr marL="800100" lvl="1" indent="-342900">
              <a:buClr>
                <a:schemeClr val="hlink"/>
              </a:buClr>
              <a:buSzPct val="70000"/>
              <a:buNone/>
              <a:tabLst>
                <a:tab pos="514350" algn="l"/>
              </a:tabLst>
            </a:pPr>
            <a:endParaRPr lang="sk-SK" sz="3600" dirty="0" smtClean="0"/>
          </a:p>
          <a:p>
            <a:pPr marL="800100" lvl="1" indent="-342900">
              <a:buClr>
                <a:schemeClr val="hlink"/>
              </a:buClr>
              <a:buSzPct val="70000"/>
              <a:buNone/>
              <a:tabLst>
                <a:tab pos="514350" algn="l"/>
              </a:tabLst>
            </a:pPr>
            <a:endParaRPr lang="sk-SK" sz="3600" dirty="0" smtClean="0"/>
          </a:p>
          <a:p>
            <a:pPr marL="800100" lvl="1" indent="-342900" algn="ctr">
              <a:buClr>
                <a:schemeClr val="hlink"/>
              </a:buClr>
              <a:buSzPct val="70000"/>
              <a:buNone/>
              <a:tabLst>
                <a:tab pos="514350" algn="l"/>
              </a:tabLst>
            </a:pPr>
            <a:r>
              <a:rPr lang="sk-SK" sz="3600" dirty="0" smtClean="0"/>
              <a:t>Ďakujem za vašu pozornosť </a:t>
            </a:r>
            <a:endParaRPr lang="sk-SK" sz="3600" b="1" dirty="0" smtClean="0"/>
          </a:p>
          <a:p>
            <a:pPr marL="800100" lvl="1" indent="-342900">
              <a:buClr>
                <a:schemeClr val="hlink"/>
              </a:buClr>
              <a:buSzPct val="70000"/>
              <a:buFont typeface="Wingdings" pitchFamily="2" charset="2"/>
              <a:buChar char="q"/>
              <a:tabLst>
                <a:tab pos="514350" algn="l"/>
              </a:tabLst>
            </a:pPr>
            <a:endParaRPr lang="sk-SK" dirty="0">
              <a:solidFill>
                <a:schemeClr val="tx1"/>
              </a:solidFill>
            </a:endParaRPr>
          </a:p>
        </p:txBody>
      </p:sp>
      <p:sp>
        <p:nvSpPr>
          <p:cNvPr id="24985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lvl="0"/>
            <a:endParaRPr lang="sk-SK" sz="3600" dirty="0" smtClean="0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ends">
  <a:themeElements>
    <a:clrScheme name="Blends 2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0488" tIns="44450" rIns="90488" bIns="4445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folHlink"/>
          </a:buClr>
          <a:buSzPct val="60000"/>
          <a:buFont typeface="Wingdings" pitchFamily="2" charset="2"/>
          <a:buChar char="n"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folHlink"/>
            </a:solidFill>
            <a:effectLst/>
            <a:latin typeface="Tahom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0488" tIns="44450" rIns="90488" bIns="4445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folHlink"/>
          </a:buClr>
          <a:buSzPct val="60000"/>
          <a:buFont typeface="Wingdings" pitchFamily="2" charset="2"/>
          <a:buChar char="n"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folHlink"/>
            </a:solidFill>
            <a:effectLst/>
            <a:latin typeface="Tahoma" charset="0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ív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ív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Designs\Blends.pot</Template>
  <TotalTime>5789</TotalTime>
  <Words>1818</Words>
  <Application>Microsoft Office PowerPoint</Application>
  <PresentationFormat>Prezentácia na obrazovke (4:3)</PresentationFormat>
  <Paragraphs>392</Paragraphs>
  <Slides>37</Slides>
  <Notes>3</Notes>
  <HiddenSlides>0</HiddenSlides>
  <MMClips>0</MMClips>
  <ScaleCrop>false</ScaleCrop>
  <HeadingPairs>
    <vt:vector size="6" baseType="variant">
      <vt:variant>
        <vt:lpstr>Použité písma</vt:lpstr>
      </vt:variant>
      <vt:variant>
        <vt:i4>5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37</vt:i4>
      </vt:variant>
    </vt:vector>
  </HeadingPairs>
  <TitlesOfParts>
    <vt:vector size="43" baseType="lpstr">
      <vt:lpstr>Arial</vt:lpstr>
      <vt:lpstr>Calibri</vt:lpstr>
      <vt:lpstr>Tahoma</vt:lpstr>
      <vt:lpstr>Times New Roman</vt:lpstr>
      <vt:lpstr>Wingdings</vt:lpstr>
      <vt:lpstr>Blends</vt:lpstr>
      <vt:lpstr>Aktuálne otázky rozvoja Univerzity Konštantína Filozofa v Nitre</vt:lpstr>
      <vt:lpstr>1.  UKF ako kvalitná vzdelávacia  univerzita</vt:lpstr>
      <vt:lpstr>1.  UKF ako kvalitná vzdelávacia  univerzita</vt:lpstr>
      <vt:lpstr>1.  UKF ako kvalitná vzdelávacia  univerzita</vt:lpstr>
      <vt:lpstr>1.  UKF ako kvalitná vzdelávacia  univerzita</vt:lpstr>
      <vt:lpstr>1.  UKF ako kvalitná vzdelávacia  univerzita</vt:lpstr>
      <vt:lpstr>1.  UKF ako kvalitná vzdelávacia  univerzita</vt:lpstr>
      <vt:lpstr>1.  UKF ako kvalitná vzdelávacia  univerzita</vt:lpstr>
      <vt:lpstr>1.  UKF ako kvalitná vzdelávacia  univerzita</vt:lpstr>
      <vt:lpstr>1.  UKF ako kvalitná vzdelávacia  univerzita</vt:lpstr>
      <vt:lpstr>1.  UKF ako kvalitná vzdelávacia  univerzita</vt:lpstr>
      <vt:lpstr>1.  UKF ako kvalitná vzdelávacia  univerzita</vt:lpstr>
      <vt:lpstr>1.  UKF ako kvalitná vzdelávacia  univerzita</vt:lpstr>
      <vt:lpstr>1.  UKF ako kvalitná vzdelávacia  univerzita</vt:lpstr>
      <vt:lpstr>1.  UKF ako kvalitná vzdelávacia  univerzita</vt:lpstr>
      <vt:lpstr>2. UKF ako výskumná univerzita</vt:lpstr>
      <vt:lpstr>2. UKF ako výskumná univerzita</vt:lpstr>
      <vt:lpstr>2. UKF ako výskumná univerzita</vt:lpstr>
      <vt:lpstr>2. UKF ako výskumná univerzita</vt:lpstr>
      <vt:lpstr>2. UKF ako výskumná univerzita</vt:lpstr>
      <vt:lpstr>2. UKF ako výskumná univerzita</vt:lpstr>
      <vt:lpstr>3. UKF v Nitre ako centrum ďalšieho vzdelávania a centrum spoločenského a kultúrneho života regiónu</vt:lpstr>
      <vt:lpstr>3. UKF v Nitre ako centrum ďalšieho vzdelávania a centrum spoločenského a kultúrneho života regiónu</vt:lpstr>
      <vt:lpstr>3. UKF v Nitre ako centrum ďalšieho vzdelávania a centrum spoločenského a kultúrneho života regiónu</vt:lpstr>
      <vt:lpstr>3. UKF v Nitre ako centrum ďalšieho vzdelávania a centrum spoločenského a kultúrneho života regiónu</vt:lpstr>
      <vt:lpstr>3. UKF v Nitre ako centrum ďalšieho vzdelávania a centrum spoločenského a kultúrneho života regiónu</vt:lpstr>
      <vt:lpstr>4. UKF v Nitre ako inštitúcia s podmienkami na plnenie hlavných činností univerzity </vt:lpstr>
      <vt:lpstr>4. UKF v Nitre ako inštitúcia s podmienkami na plnenie hlavných činností univerzity </vt:lpstr>
      <vt:lpstr>4. UKF v Nitre ako inštitúcia s podmienkami na plnenie hlavných činností univerzity </vt:lpstr>
      <vt:lpstr>4. UKF v Nitre ako inštitúcia s podmienkami na plnenie hlavných činností univerzity </vt:lpstr>
      <vt:lpstr>4. UKF v Nitre ako inštitúcia s podmienkami na plnenie hlavných činností univerzity </vt:lpstr>
      <vt:lpstr>4. UKF v Nitre ako inštitúcia s podmienkami na plnenie hlavných činností univerzity </vt:lpstr>
      <vt:lpstr>4. UKF v Nitre ako inštitúcia s podmienkami na plnenie hlavných činností univerzity </vt:lpstr>
      <vt:lpstr>4. UKF v Nitre ako inštitúcia s podmienkami na plnenie hlavných činností univerzity </vt:lpstr>
      <vt:lpstr>4. UKF v Nitre ako inštitúcia s podmienkami na plnenie hlavných činností univerzity </vt:lpstr>
      <vt:lpstr>4. UKF v Nitre ako inštitúcia s podmienkami na plnenie hlavných činností univerzity </vt:lpstr>
      <vt:lpstr>Prezentácia programu PowerPoint</vt:lpstr>
    </vt:vector>
  </TitlesOfParts>
  <Company>tpl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Koncepcia rozvoja</dc:title>
  <dc:creator>Ľubomír Zelenický</dc:creator>
  <cp:lastModifiedBy>Ľubomír Zelenický</cp:lastModifiedBy>
  <cp:revision>70</cp:revision>
  <cp:lastPrinted>2017-09-25T07:03:41Z</cp:lastPrinted>
  <dcterms:created xsi:type="dcterms:W3CDTF">2001-12-24T15:49:10Z</dcterms:created>
  <dcterms:modified xsi:type="dcterms:W3CDTF">2017-09-28T18:33:38Z</dcterms:modified>
</cp:coreProperties>
</file>