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9" r:id="rId2"/>
    <p:sldId id="261" r:id="rId3"/>
    <p:sldId id="262" r:id="rId4"/>
    <p:sldId id="263" r:id="rId5"/>
    <p:sldId id="264" r:id="rId6"/>
    <p:sldId id="266" r:id="rId7"/>
    <p:sldId id="265" r:id="rId8"/>
    <p:sldId id="256" r:id="rId9"/>
  </p:sldIdLst>
  <p:sldSz cx="9144000" cy="6858000" type="screen4x3"/>
  <p:notesSz cx="6834188" cy="9979025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A9B1"/>
    <a:srgbClr val="85C7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91" autoAdjust="0"/>
    <p:restoredTop sz="94639" autoAdjust="0"/>
  </p:normalViewPr>
  <p:slideViewPr>
    <p:cSldViewPr>
      <p:cViewPr>
        <p:scale>
          <a:sx n="114" d="100"/>
          <a:sy n="114" d="100"/>
        </p:scale>
        <p:origin x="-1890" y="-2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622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71913" y="0"/>
            <a:ext cx="2960687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9D3130-4614-45A8-9579-5292ABB58F18}" type="datetimeFigureOut">
              <a:rPr lang="sk-SK" smtClean="0"/>
              <a:t>24.09.2017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922338" y="747713"/>
            <a:ext cx="4991100" cy="3743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4213" y="4740275"/>
            <a:ext cx="5467350" cy="44910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9478963"/>
            <a:ext cx="29622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71913" y="9478963"/>
            <a:ext cx="2960687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67EB72-EB3C-4237-97E6-58102282E74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1647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24.09.2017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24.09.2017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24.09.2017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24.09.2017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24.09.2017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24.09.2017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24.09.2017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24.09.2017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24.09.2017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24.09.2017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24.09.2017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812B65-9A1B-42FF-8DDA-365A2B0950AF}" type="datetimeFigureOut">
              <a:rPr lang="sk-SK" smtClean="0"/>
              <a:pPr/>
              <a:t>24.09.2017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76200" y="1"/>
            <a:ext cx="9226221" cy="6858000"/>
            <a:chOff x="-76200" y="1"/>
            <a:chExt cx="9226221" cy="6858000"/>
          </a:xfrm>
        </p:grpSpPr>
        <p:pic>
          <p:nvPicPr>
            <p:cNvPr id="4" name="Picture 3" descr="bgA3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5400000">
              <a:off x="1135920" y="-1156101"/>
              <a:ext cx="6858000" cy="9170203"/>
            </a:xfrm>
            <a:prstGeom prst="rect">
              <a:avLst/>
            </a:prstGeom>
          </p:spPr>
        </p:pic>
        <p:sp>
          <p:nvSpPr>
            <p:cNvPr id="5" name="Round Single Corner Rectangle 4"/>
            <p:cNvSpPr/>
            <p:nvPr/>
          </p:nvSpPr>
          <p:spPr>
            <a:xfrm>
              <a:off x="-76200" y="1905000"/>
              <a:ext cx="8915400" cy="3048000"/>
            </a:xfrm>
            <a:prstGeom prst="round1Rect">
              <a:avLst/>
            </a:prstGeom>
            <a:gradFill>
              <a:gsLst>
                <a:gs pos="0">
                  <a:srgbClr val="2AA9B1"/>
                </a:gs>
                <a:gs pos="80000">
                  <a:srgbClr val="2AA9B1"/>
                </a:gs>
                <a:gs pos="100000">
                  <a:srgbClr val="85C7B9"/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 descr="logo-ukf-png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253" y="2743200"/>
              <a:ext cx="982519" cy="1004745"/>
            </a:xfrm>
            <a:prstGeom prst="rect">
              <a:avLst/>
            </a:prstGeom>
          </p:spPr>
        </p:pic>
      </p:grp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447800" y="2276337"/>
            <a:ext cx="7391400" cy="2212975"/>
          </a:xfrm>
        </p:spPr>
        <p:txBody>
          <a:bodyPr>
            <a:normAutofit/>
          </a:bodyPr>
          <a:lstStyle/>
          <a:p>
            <a:pPr algn="l"/>
            <a:r>
              <a:rPr lang="sk-SK" b="1" dirty="0">
                <a:solidFill>
                  <a:schemeClr val="bg1"/>
                </a:solidFill>
              </a:rPr>
              <a:t>Zasadnutie Akademickej obce Univerzity Konštantína Filozofa v Nitre</a:t>
            </a:r>
            <a:endParaRPr lang="sk-SK" dirty="0">
              <a:solidFill>
                <a:schemeClr val="bg1"/>
              </a:solidFill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490882" y="6019800"/>
            <a:ext cx="3352800" cy="533400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sk-SK" dirty="0" smtClean="0">
                <a:solidFill>
                  <a:srgbClr val="2AA9B1"/>
                </a:solidFill>
              </a:rPr>
              <a:t>V Nitre dňa 22. 9. 2017</a:t>
            </a:r>
            <a:endParaRPr lang="sk-SK" dirty="0">
              <a:solidFill>
                <a:srgbClr val="2AA9B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883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76200" y="1"/>
            <a:ext cx="9226221" cy="6858000"/>
            <a:chOff x="-76200" y="1"/>
            <a:chExt cx="9226221" cy="6858000"/>
          </a:xfrm>
        </p:grpSpPr>
        <p:pic>
          <p:nvPicPr>
            <p:cNvPr id="4" name="Picture 3" descr="bgA3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5400000">
              <a:off x="1135920" y="-1156101"/>
              <a:ext cx="6858000" cy="9170203"/>
            </a:xfrm>
            <a:prstGeom prst="rect">
              <a:avLst/>
            </a:prstGeom>
          </p:spPr>
        </p:pic>
        <p:sp>
          <p:nvSpPr>
            <p:cNvPr id="5" name="Round Single Corner Rectangle 4"/>
            <p:cNvSpPr/>
            <p:nvPr/>
          </p:nvSpPr>
          <p:spPr>
            <a:xfrm>
              <a:off x="-76200" y="381000"/>
              <a:ext cx="8915400" cy="914400"/>
            </a:xfrm>
            <a:prstGeom prst="round1Rect">
              <a:avLst/>
            </a:prstGeom>
            <a:gradFill>
              <a:gsLst>
                <a:gs pos="0">
                  <a:srgbClr val="2AA9B1"/>
                </a:gs>
                <a:gs pos="80000">
                  <a:srgbClr val="2AA9B1"/>
                </a:gs>
                <a:gs pos="100000">
                  <a:srgbClr val="85C7B9"/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 descr="logo-ukf-png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253" y="533400"/>
              <a:ext cx="609947" cy="623745"/>
            </a:xfrm>
            <a:prstGeom prst="rect">
              <a:avLst/>
            </a:prstGeom>
          </p:spPr>
        </p:pic>
      </p:grp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0120" y="1463879"/>
            <a:ext cx="8229600" cy="4343400"/>
          </a:xfrm>
        </p:spPr>
        <p:txBody>
          <a:bodyPr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sk-SK" sz="1800" dirty="0" smtClean="0">
                <a:solidFill>
                  <a:srgbClr val="2AA9B1"/>
                </a:solidFill>
              </a:rPr>
              <a:t>Zloženie Akademického senátu UKF v Nitre</a:t>
            </a:r>
          </a:p>
          <a:p>
            <a:pPr>
              <a:spcBef>
                <a:spcPts val="0"/>
              </a:spcBef>
            </a:pPr>
            <a:r>
              <a:rPr lang="sk-SK" sz="1800" dirty="0" smtClean="0">
                <a:solidFill>
                  <a:srgbClr val="2AA9B1"/>
                </a:solidFill>
              </a:rPr>
              <a:t>43 členov</a:t>
            </a:r>
          </a:p>
          <a:p>
            <a:pPr marL="0" indent="0">
              <a:spcBef>
                <a:spcPts val="0"/>
              </a:spcBef>
              <a:buNone/>
              <a:tabLst>
                <a:tab pos="360363" algn="l"/>
              </a:tabLst>
            </a:pPr>
            <a:r>
              <a:rPr lang="sk-SK" sz="1800" dirty="0" smtClean="0"/>
              <a:t>	Z toho: 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sk-SK" sz="1800" dirty="0" smtClean="0"/>
              <a:t>8 členov za každú fakultu (5 zamestnancov, 3 študenti)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sk-SK" sz="1800" dirty="0" smtClean="0"/>
              <a:t>3 členovia </a:t>
            </a:r>
            <a:r>
              <a:rPr lang="sk-SK" sz="1800" dirty="0"/>
              <a:t>za zamestnaneckú časť ďalších </a:t>
            </a:r>
            <a:r>
              <a:rPr lang="sk-SK" sz="1800" dirty="0" smtClean="0"/>
              <a:t>súčastí univerzity</a:t>
            </a:r>
          </a:p>
          <a:p>
            <a:pPr lvl="3">
              <a:spcBef>
                <a:spcPts val="0"/>
              </a:spcBef>
            </a:pPr>
            <a:endParaRPr lang="sk-SK" sz="1800" dirty="0" smtClean="0"/>
          </a:p>
          <a:p>
            <a:pPr>
              <a:spcBef>
                <a:spcPts val="0"/>
              </a:spcBef>
            </a:pPr>
            <a:r>
              <a:rPr lang="sk-SK" sz="1800" dirty="0" smtClean="0">
                <a:solidFill>
                  <a:srgbClr val="2AA9B1"/>
                </a:solidFill>
              </a:rPr>
              <a:t>Predsedníctvo senátu</a:t>
            </a:r>
            <a:endParaRPr lang="sk-SK" sz="1800" dirty="0">
              <a:solidFill>
                <a:srgbClr val="2AA9B1"/>
              </a:solidFill>
            </a:endParaRPr>
          </a:p>
          <a:p>
            <a:pPr marL="720725" indent="-360363">
              <a:spcBef>
                <a:spcPts val="0"/>
              </a:spcBef>
              <a:buFont typeface="Wingdings" panose="05000000000000000000" pitchFamily="2" charset="2"/>
              <a:buChar char="Ø"/>
              <a:tabLst>
                <a:tab pos="720725" algn="l"/>
              </a:tabLst>
            </a:pPr>
            <a:r>
              <a:rPr lang="sk-SK" sz="1800" dirty="0"/>
              <a:t>doc. PaedDr. Miroslav Tvrdoň, PhD. </a:t>
            </a:r>
            <a:r>
              <a:rPr lang="sk-SK" sz="1800" dirty="0" smtClean="0"/>
              <a:t>– predseda (</a:t>
            </a:r>
            <a:r>
              <a:rPr lang="sk-SK" sz="1800" dirty="0" err="1" smtClean="0"/>
              <a:t>FSVaZ</a:t>
            </a:r>
            <a:r>
              <a:rPr lang="sk-SK" sz="1800" dirty="0" smtClean="0"/>
              <a:t>)</a:t>
            </a:r>
            <a:endParaRPr lang="sk-SK" sz="1800" dirty="0"/>
          </a:p>
          <a:p>
            <a:pPr marL="720725" indent="-360363">
              <a:spcBef>
                <a:spcPts val="0"/>
              </a:spcBef>
              <a:buFont typeface="Wingdings" panose="05000000000000000000" pitchFamily="2" charset="2"/>
              <a:buChar char="Ø"/>
              <a:tabLst>
                <a:tab pos="720725" algn="l"/>
              </a:tabLst>
            </a:pPr>
            <a:r>
              <a:rPr lang="sk-SK" sz="1800" dirty="0"/>
              <a:t>RNDr. Štefan </a:t>
            </a:r>
            <a:r>
              <a:rPr lang="sk-SK" sz="1800" dirty="0" err="1"/>
              <a:t>Balla</a:t>
            </a:r>
            <a:r>
              <a:rPr lang="sk-SK" sz="1800" dirty="0"/>
              <a:t>, PhD. </a:t>
            </a:r>
            <a:r>
              <a:rPr lang="sk-SK" sz="1800" dirty="0" smtClean="0"/>
              <a:t>– podpredseda (FSŠ)</a:t>
            </a:r>
            <a:endParaRPr lang="sk-SK" sz="1800" dirty="0"/>
          </a:p>
          <a:p>
            <a:pPr marL="720725" indent="-360363">
              <a:spcBef>
                <a:spcPts val="0"/>
              </a:spcBef>
              <a:buFont typeface="Wingdings" panose="05000000000000000000" pitchFamily="2" charset="2"/>
              <a:buChar char="Ø"/>
              <a:tabLst>
                <a:tab pos="720725" algn="l"/>
              </a:tabLst>
            </a:pPr>
            <a:r>
              <a:rPr lang="sk-SK" sz="1800" dirty="0"/>
              <a:t>doc.  PhDr. Viera </a:t>
            </a:r>
            <a:r>
              <a:rPr lang="sk-SK" sz="1800" dirty="0" err="1"/>
              <a:t>Chebenová</a:t>
            </a:r>
            <a:r>
              <a:rPr lang="sk-SK" sz="1800" dirty="0"/>
              <a:t>, PhD</a:t>
            </a:r>
            <a:r>
              <a:rPr lang="sk-SK" sz="1800" dirty="0" smtClean="0"/>
              <a:t>. (FF)</a:t>
            </a:r>
            <a:endParaRPr lang="sk-SK" sz="1800" dirty="0"/>
          </a:p>
          <a:p>
            <a:pPr marL="720725" indent="-360363">
              <a:spcBef>
                <a:spcPts val="0"/>
              </a:spcBef>
              <a:buFont typeface="Wingdings" panose="05000000000000000000" pitchFamily="2" charset="2"/>
              <a:buChar char="Ø"/>
              <a:tabLst>
                <a:tab pos="720725" algn="l"/>
              </a:tabLst>
            </a:pPr>
            <a:r>
              <a:rPr lang="sk-SK" sz="1800" dirty="0"/>
              <a:t>prof.  RNDr. Radoslav </a:t>
            </a:r>
            <a:r>
              <a:rPr lang="sk-SK" sz="1800" dirty="0" err="1"/>
              <a:t>Omelka</a:t>
            </a:r>
            <a:r>
              <a:rPr lang="sk-SK" sz="1800" dirty="0"/>
              <a:t>, PhD</a:t>
            </a:r>
            <a:r>
              <a:rPr lang="sk-SK" sz="1800" dirty="0" smtClean="0"/>
              <a:t>. (FPV)</a:t>
            </a:r>
            <a:endParaRPr lang="sk-SK" sz="1800" dirty="0"/>
          </a:p>
          <a:p>
            <a:pPr marL="720725" indent="-360363">
              <a:spcBef>
                <a:spcPts val="0"/>
              </a:spcBef>
              <a:buFont typeface="Wingdings" panose="05000000000000000000" pitchFamily="2" charset="2"/>
              <a:buChar char="Ø"/>
              <a:tabLst>
                <a:tab pos="720725" algn="l"/>
              </a:tabLst>
            </a:pPr>
            <a:r>
              <a:rPr lang="sk-SK" sz="1800" dirty="0"/>
              <a:t>doc.  PaedDr.  Jana  </a:t>
            </a:r>
            <a:r>
              <a:rPr lang="sk-SK" sz="1800" dirty="0" err="1"/>
              <a:t>Depešová</a:t>
            </a:r>
            <a:r>
              <a:rPr lang="sk-SK" sz="1800" dirty="0"/>
              <a:t>, PhD</a:t>
            </a:r>
            <a:r>
              <a:rPr lang="sk-SK" sz="1800" dirty="0" smtClean="0"/>
              <a:t>. (PF)</a:t>
            </a:r>
            <a:endParaRPr lang="sk-SK" sz="1800" dirty="0"/>
          </a:p>
          <a:p>
            <a:pPr marL="720725" indent="-360363">
              <a:spcBef>
                <a:spcPts val="0"/>
              </a:spcBef>
              <a:buFont typeface="Wingdings" panose="05000000000000000000" pitchFamily="2" charset="2"/>
              <a:buChar char="Ø"/>
              <a:tabLst>
                <a:tab pos="720725" algn="l"/>
              </a:tabLst>
            </a:pPr>
            <a:r>
              <a:rPr lang="sk-SK" sz="1800" dirty="0"/>
              <a:t>JUDr. Katarína </a:t>
            </a:r>
            <a:r>
              <a:rPr lang="sk-SK" sz="1800" dirty="0" err="1" smtClean="0"/>
              <a:t>Burdová</a:t>
            </a:r>
            <a:r>
              <a:rPr lang="sk-SK" sz="1800" dirty="0" smtClean="0"/>
              <a:t> (R)</a:t>
            </a:r>
            <a:endParaRPr lang="sk-SK" sz="1800" dirty="0"/>
          </a:p>
          <a:p>
            <a:pPr marL="720725" indent="-360363">
              <a:spcBef>
                <a:spcPts val="0"/>
              </a:spcBef>
              <a:buFont typeface="Wingdings" panose="05000000000000000000" pitchFamily="2" charset="2"/>
              <a:buChar char="Ø"/>
              <a:tabLst>
                <a:tab pos="720725" algn="l"/>
              </a:tabLst>
            </a:pPr>
            <a:r>
              <a:rPr lang="sk-SK" sz="1800" dirty="0"/>
              <a:t>Mgr. Ivan </a:t>
            </a:r>
            <a:r>
              <a:rPr lang="sk-SK" sz="1800" dirty="0" err="1"/>
              <a:t>Vasiľovský</a:t>
            </a:r>
            <a:r>
              <a:rPr lang="sk-SK" sz="1800" dirty="0"/>
              <a:t> (študent)</a:t>
            </a:r>
          </a:p>
          <a:p>
            <a:pPr>
              <a:spcBef>
                <a:spcPts val="0"/>
              </a:spcBef>
            </a:pPr>
            <a:endParaRPr lang="sk-SK" sz="1800" dirty="0" smtClean="0"/>
          </a:p>
        </p:txBody>
      </p:sp>
      <p:sp>
        <p:nvSpPr>
          <p:cNvPr id="8" name="Nadpis 1"/>
          <p:cNvSpPr txBox="1">
            <a:spLocks/>
          </p:cNvSpPr>
          <p:nvPr/>
        </p:nvSpPr>
        <p:spPr>
          <a:xfrm>
            <a:off x="990600" y="228600"/>
            <a:ext cx="8229600" cy="121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sk-SK" sz="24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Činnosť Akademického senátu UKF v Nitre v roku 2016</a:t>
            </a:r>
            <a:endParaRPr kumimoji="0" lang="sk-SK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29268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76200" y="1"/>
            <a:ext cx="9226221" cy="6858000"/>
            <a:chOff x="-76200" y="1"/>
            <a:chExt cx="9226221" cy="6858000"/>
          </a:xfrm>
        </p:grpSpPr>
        <p:pic>
          <p:nvPicPr>
            <p:cNvPr id="4" name="Picture 3" descr="bgA3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5400000">
              <a:off x="1135920" y="-1156101"/>
              <a:ext cx="6858000" cy="9170203"/>
            </a:xfrm>
            <a:prstGeom prst="rect">
              <a:avLst/>
            </a:prstGeom>
          </p:spPr>
        </p:pic>
        <p:sp>
          <p:nvSpPr>
            <p:cNvPr id="5" name="Round Single Corner Rectangle 4"/>
            <p:cNvSpPr/>
            <p:nvPr/>
          </p:nvSpPr>
          <p:spPr>
            <a:xfrm>
              <a:off x="-76200" y="381000"/>
              <a:ext cx="8915400" cy="914400"/>
            </a:xfrm>
            <a:prstGeom prst="round1Rect">
              <a:avLst/>
            </a:prstGeom>
            <a:gradFill>
              <a:gsLst>
                <a:gs pos="0">
                  <a:srgbClr val="2AA9B1"/>
                </a:gs>
                <a:gs pos="80000">
                  <a:srgbClr val="2AA9B1"/>
                </a:gs>
                <a:gs pos="100000">
                  <a:srgbClr val="85C7B9"/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 descr="logo-ukf-png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253" y="533400"/>
              <a:ext cx="609947" cy="623745"/>
            </a:xfrm>
            <a:prstGeom prst="rect">
              <a:avLst/>
            </a:prstGeom>
          </p:spPr>
        </p:pic>
      </p:grp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0120" y="1463879"/>
            <a:ext cx="8312880" cy="4343400"/>
          </a:xfrm>
        </p:spPr>
        <p:txBody>
          <a:bodyPr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sk-SK" sz="1800" dirty="0" smtClean="0">
                <a:solidFill>
                  <a:srgbClr val="2AA9B1"/>
                </a:solidFill>
              </a:rPr>
              <a:t>Komisie Akademického senátu UKF v Nitre</a:t>
            </a:r>
          </a:p>
          <a:p>
            <a:pPr>
              <a:spcBef>
                <a:spcPts val="0"/>
              </a:spcBef>
            </a:pPr>
            <a:r>
              <a:rPr lang="sk-SK" sz="1800" dirty="0" smtClean="0">
                <a:solidFill>
                  <a:srgbClr val="2AA9B1"/>
                </a:solidFill>
              </a:rPr>
              <a:t>Volebná komisia</a:t>
            </a:r>
          </a:p>
          <a:p>
            <a:pPr marL="720725" indent="-360363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sk-SK" sz="1800" dirty="0" smtClean="0"/>
              <a:t>Ing</a:t>
            </a:r>
            <a:r>
              <a:rPr lang="sk-SK" sz="1800" dirty="0"/>
              <a:t>. Rastislav Žitný, PhD. – predseda</a:t>
            </a:r>
          </a:p>
          <a:p>
            <a:pPr marL="720725" indent="-360363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sk-SK" sz="1800" dirty="0"/>
              <a:t>Ing.  Stanislav </a:t>
            </a:r>
            <a:r>
              <a:rPr lang="sk-SK" sz="1800" dirty="0" err="1"/>
              <a:t>Ďurfina</a:t>
            </a:r>
            <a:r>
              <a:rPr lang="sk-SK" sz="1800" dirty="0"/>
              <a:t> </a:t>
            </a:r>
          </a:p>
          <a:p>
            <a:pPr marL="720725" indent="-360363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sk-SK" sz="1800" dirty="0"/>
              <a:t>PhDr. Tomáš </a:t>
            </a:r>
            <a:r>
              <a:rPr lang="sk-SK" sz="1800" dirty="0" err="1"/>
              <a:t>Koprda</a:t>
            </a:r>
            <a:r>
              <a:rPr lang="sk-SK" sz="1800" dirty="0"/>
              <a:t>, </a:t>
            </a:r>
            <a:r>
              <a:rPr lang="sk-SK" sz="1800" dirty="0" smtClean="0"/>
              <a:t>PhD.</a:t>
            </a:r>
          </a:p>
          <a:p>
            <a:pPr marL="720725" indent="-360363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sk-SK" sz="1800" dirty="0" smtClean="0"/>
              <a:t>PhDr</a:t>
            </a:r>
            <a:r>
              <a:rPr lang="sk-SK" sz="1800" dirty="0"/>
              <a:t>. Jozefína </a:t>
            </a:r>
            <a:r>
              <a:rPr lang="sk-SK" sz="1800" dirty="0" err="1" smtClean="0"/>
              <a:t>Mesárošová,PhD</a:t>
            </a:r>
            <a:r>
              <a:rPr lang="sk-SK" sz="1800" dirty="0" smtClean="0"/>
              <a:t>.</a:t>
            </a:r>
          </a:p>
          <a:p>
            <a:pPr marL="720725" indent="-360363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sk-SK" sz="1800" dirty="0" smtClean="0"/>
              <a:t>doc</a:t>
            </a:r>
            <a:r>
              <a:rPr lang="sk-SK" sz="1800" dirty="0"/>
              <a:t>. RNDr. Gabriela Pavlovičová, </a:t>
            </a:r>
            <a:r>
              <a:rPr lang="sk-SK" sz="1800" dirty="0" smtClean="0"/>
              <a:t>PhD.</a:t>
            </a:r>
          </a:p>
          <a:p>
            <a:pPr marL="720725" indent="-360363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sk-SK" sz="1800" dirty="0" smtClean="0"/>
              <a:t>Mgr</a:t>
            </a:r>
            <a:r>
              <a:rPr lang="sk-SK" sz="1800" dirty="0"/>
              <a:t>. Martina </a:t>
            </a:r>
            <a:r>
              <a:rPr lang="sk-SK" sz="1800" dirty="0" err="1"/>
              <a:t>Škutová</a:t>
            </a:r>
            <a:r>
              <a:rPr lang="sk-SK" sz="1800" dirty="0"/>
              <a:t> </a:t>
            </a:r>
          </a:p>
          <a:p>
            <a:pPr marL="720725" indent="-360363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sk-SK" sz="1800" dirty="0"/>
              <a:t>doc. PaedDr.  Vladimír  Šutka, CSc</a:t>
            </a:r>
            <a:r>
              <a:rPr lang="sk-SK" sz="1800" dirty="0" smtClean="0"/>
              <a:t>.</a:t>
            </a:r>
          </a:p>
          <a:p>
            <a:pPr marL="720725" indent="-360363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sk-SK" sz="1800" dirty="0" smtClean="0"/>
          </a:p>
          <a:p>
            <a:pPr>
              <a:spcBef>
                <a:spcPts val="0"/>
              </a:spcBef>
            </a:pPr>
            <a:r>
              <a:rPr lang="sk-SK" sz="1800" dirty="0" smtClean="0">
                <a:solidFill>
                  <a:srgbClr val="2AA9B1"/>
                </a:solidFill>
              </a:rPr>
              <a:t>Ekonomická komisia</a:t>
            </a:r>
            <a:endParaRPr lang="sk-SK" sz="1800" dirty="0">
              <a:solidFill>
                <a:srgbClr val="2AA9B1"/>
              </a:solidFill>
            </a:endParaRPr>
          </a:p>
          <a:p>
            <a:pPr marL="720725" indent="-360363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sk-SK" sz="1800" dirty="0" smtClean="0"/>
              <a:t>PaedDr</a:t>
            </a:r>
            <a:r>
              <a:rPr lang="sk-SK" sz="1800" dirty="0"/>
              <a:t>. Peter Švec, </a:t>
            </a:r>
            <a:r>
              <a:rPr lang="sk-SK" sz="1800" dirty="0" smtClean="0"/>
              <a:t>PhD</a:t>
            </a:r>
            <a:r>
              <a:rPr lang="sk-SK" sz="1800" dirty="0"/>
              <a:t>. – </a:t>
            </a:r>
            <a:r>
              <a:rPr lang="sk-SK" sz="1800" dirty="0" smtClean="0"/>
              <a:t>predseda</a:t>
            </a:r>
          </a:p>
          <a:p>
            <a:pPr marL="720725" indent="-360363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sk-SK" sz="1800" dirty="0" smtClean="0"/>
              <a:t>doc</a:t>
            </a:r>
            <a:r>
              <a:rPr lang="sk-SK" sz="1800" dirty="0"/>
              <a:t>. PhDr. Peter Ivanič, </a:t>
            </a:r>
            <a:r>
              <a:rPr lang="sk-SK" sz="1800" dirty="0" smtClean="0"/>
              <a:t>PhD.</a:t>
            </a:r>
          </a:p>
          <a:p>
            <a:pPr marL="720725" indent="-360363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sk-SK" sz="1800" dirty="0" smtClean="0"/>
              <a:t>PaedDr</a:t>
            </a:r>
            <a:r>
              <a:rPr lang="sk-SK" sz="1800" dirty="0"/>
              <a:t>. Dana Malá, </a:t>
            </a:r>
            <a:r>
              <a:rPr lang="sk-SK" sz="1800" dirty="0" smtClean="0"/>
              <a:t>PhD.</a:t>
            </a:r>
          </a:p>
          <a:p>
            <a:pPr marL="720725" indent="-360363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sk-SK" sz="1800" dirty="0" smtClean="0"/>
              <a:t>Ing</a:t>
            </a:r>
            <a:r>
              <a:rPr lang="sk-SK" sz="1800" dirty="0"/>
              <a:t>. Dagmar </a:t>
            </a:r>
            <a:r>
              <a:rPr lang="sk-SK" sz="1800" dirty="0" err="1" smtClean="0"/>
              <a:t>Mešárová</a:t>
            </a:r>
            <a:endParaRPr lang="sk-SK" sz="1800" dirty="0"/>
          </a:p>
          <a:p>
            <a:pPr marL="720725" indent="-360363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sk-SK" sz="1800" dirty="0" smtClean="0"/>
              <a:t>PaedDr</a:t>
            </a:r>
            <a:r>
              <a:rPr lang="sk-SK" sz="1800" dirty="0"/>
              <a:t>. Helena </a:t>
            </a:r>
            <a:r>
              <a:rPr lang="sk-SK" sz="1800" dirty="0" err="1"/>
              <a:t>Pataiová</a:t>
            </a:r>
            <a:r>
              <a:rPr lang="sk-SK" sz="1800" dirty="0"/>
              <a:t>, </a:t>
            </a:r>
            <a:r>
              <a:rPr lang="sk-SK" sz="1800" dirty="0" smtClean="0"/>
              <a:t>PhD.</a:t>
            </a:r>
          </a:p>
          <a:p>
            <a:pPr marL="720725" indent="-360363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sk-SK" sz="1800" dirty="0" smtClean="0"/>
              <a:t>PhDr</a:t>
            </a:r>
            <a:r>
              <a:rPr lang="sk-SK" sz="1800" dirty="0"/>
              <a:t>. Ľubor </a:t>
            </a:r>
            <a:r>
              <a:rPr lang="sk-SK" sz="1800" dirty="0" err="1"/>
              <a:t>Pilárik</a:t>
            </a:r>
            <a:r>
              <a:rPr lang="sk-SK" sz="1800" dirty="0"/>
              <a:t>, PhD.  </a:t>
            </a:r>
          </a:p>
          <a:p>
            <a:pPr marL="720725" indent="-360363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sk-SK" sz="1800" dirty="0"/>
              <a:t>Mgr.  Patrik  </a:t>
            </a:r>
            <a:r>
              <a:rPr lang="sk-SK" sz="1800" dirty="0" err="1"/>
              <a:t>Šranko</a:t>
            </a:r>
            <a:endParaRPr lang="sk-SK" sz="1800" dirty="0" smtClean="0"/>
          </a:p>
        </p:txBody>
      </p:sp>
      <p:sp>
        <p:nvSpPr>
          <p:cNvPr id="8" name="Nadpis 1"/>
          <p:cNvSpPr txBox="1">
            <a:spLocks/>
          </p:cNvSpPr>
          <p:nvPr/>
        </p:nvSpPr>
        <p:spPr>
          <a:xfrm>
            <a:off x="990600" y="228600"/>
            <a:ext cx="8229600" cy="121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sk-SK" sz="24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Činnosť Akademického senátu UKF v Nitre v roku 2016</a:t>
            </a:r>
            <a:endParaRPr kumimoji="0" lang="sk-SK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54319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76200" y="1"/>
            <a:ext cx="9226221" cy="6858000"/>
            <a:chOff x="-76200" y="1"/>
            <a:chExt cx="9226221" cy="6858000"/>
          </a:xfrm>
        </p:grpSpPr>
        <p:pic>
          <p:nvPicPr>
            <p:cNvPr id="4" name="Picture 3" descr="bgA3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5400000">
              <a:off x="1135920" y="-1156101"/>
              <a:ext cx="6858000" cy="9170203"/>
            </a:xfrm>
            <a:prstGeom prst="rect">
              <a:avLst/>
            </a:prstGeom>
          </p:spPr>
        </p:pic>
        <p:sp>
          <p:nvSpPr>
            <p:cNvPr id="5" name="Round Single Corner Rectangle 4"/>
            <p:cNvSpPr/>
            <p:nvPr/>
          </p:nvSpPr>
          <p:spPr>
            <a:xfrm>
              <a:off x="-76200" y="381000"/>
              <a:ext cx="8915400" cy="914400"/>
            </a:xfrm>
            <a:prstGeom prst="round1Rect">
              <a:avLst/>
            </a:prstGeom>
            <a:gradFill>
              <a:gsLst>
                <a:gs pos="0">
                  <a:srgbClr val="2AA9B1"/>
                </a:gs>
                <a:gs pos="80000">
                  <a:srgbClr val="2AA9B1"/>
                </a:gs>
                <a:gs pos="100000">
                  <a:srgbClr val="85C7B9"/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 descr="logo-ukf-png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253" y="533400"/>
              <a:ext cx="609947" cy="623745"/>
            </a:xfrm>
            <a:prstGeom prst="rect">
              <a:avLst/>
            </a:prstGeom>
          </p:spPr>
        </p:pic>
      </p:grp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0120" y="1463879"/>
            <a:ext cx="8312880" cy="4343400"/>
          </a:xfrm>
        </p:spPr>
        <p:txBody>
          <a:bodyPr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sk-SK" sz="1800" dirty="0" smtClean="0">
                <a:solidFill>
                  <a:srgbClr val="2AA9B1"/>
                </a:solidFill>
              </a:rPr>
              <a:t>Komisie Akademického senátu UKF v Nitre</a:t>
            </a:r>
          </a:p>
          <a:p>
            <a:pPr>
              <a:spcBef>
                <a:spcPts val="0"/>
              </a:spcBef>
            </a:pPr>
            <a:r>
              <a:rPr lang="sk-SK" sz="1800" dirty="0" smtClean="0">
                <a:solidFill>
                  <a:srgbClr val="2AA9B1"/>
                </a:solidFill>
              </a:rPr>
              <a:t>Legislatívna komisia</a:t>
            </a:r>
          </a:p>
          <a:p>
            <a:pPr marL="720725" indent="-360363">
              <a:spcBef>
                <a:spcPts val="0"/>
              </a:spcBef>
              <a:buFont typeface="Wingdings" panose="05000000000000000000" pitchFamily="2" charset="2"/>
              <a:buChar char="Ø"/>
              <a:tabLst>
                <a:tab pos="720725" algn="l"/>
              </a:tabLst>
            </a:pPr>
            <a:r>
              <a:rPr lang="sk-SK" sz="1800" dirty="0"/>
              <a:t>JUDr. Katarína </a:t>
            </a:r>
            <a:r>
              <a:rPr lang="sk-SK" sz="1800" dirty="0" err="1"/>
              <a:t>Burdová</a:t>
            </a:r>
            <a:r>
              <a:rPr lang="sk-SK" sz="1800" dirty="0"/>
              <a:t> – </a:t>
            </a:r>
            <a:r>
              <a:rPr lang="sk-SK" sz="1800" dirty="0" smtClean="0"/>
              <a:t>predseda</a:t>
            </a:r>
          </a:p>
          <a:p>
            <a:pPr marL="720725" indent="-360363">
              <a:spcBef>
                <a:spcPts val="0"/>
              </a:spcBef>
              <a:buFont typeface="Wingdings" panose="05000000000000000000" pitchFamily="2" charset="2"/>
              <a:buChar char="Ø"/>
              <a:tabLst>
                <a:tab pos="720725" algn="l"/>
              </a:tabLst>
            </a:pPr>
            <a:r>
              <a:rPr lang="sk-SK" sz="1800" dirty="0" smtClean="0"/>
              <a:t>Martina </a:t>
            </a:r>
            <a:r>
              <a:rPr lang="sk-SK" sz="1800" dirty="0" err="1"/>
              <a:t>Ďurišková</a:t>
            </a:r>
            <a:r>
              <a:rPr lang="sk-SK" sz="1800" dirty="0"/>
              <a:t> </a:t>
            </a:r>
          </a:p>
          <a:p>
            <a:pPr marL="720725" indent="-360363">
              <a:spcBef>
                <a:spcPts val="0"/>
              </a:spcBef>
              <a:buFont typeface="Wingdings" panose="05000000000000000000" pitchFamily="2" charset="2"/>
              <a:buChar char="Ø"/>
              <a:tabLst>
                <a:tab pos="720725" algn="l"/>
              </a:tabLst>
            </a:pPr>
            <a:r>
              <a:rPr lang="sk-SK" sz="1800" dirty="0"/>
              <a:t>prof. PaedDr. Zdenka </a:t>
            </a:r>
            <a:r>
              <a:rPr lang="sk-SK" sz="1800" dirty="0" err="1"/>
              <a:t>Gadušová</a:t>
            </a:r>
            <a:r>
              <a:rPr lang="sk-SK" sz="1800" dirty="0"/>
              <a:t>, </a:t>
            </a:r>
            <a:r>
              <a:rPr lang="sk-SK" sz="1800" dirty="0" smtClean="0"/>
              <a:t>CSc.</a:t>
            </a:r>
          </a:p>
          <a:p>
            <a:pPr marL="720725" indent="-360363">
              <a:spcBef>
                <a:spcPts val="0"/>
              </a:spcBef>
              <a:buFont typeface="Wingdings" panose="05000000000000000000" pitchFamily="2" charset="2"/>
              <a:buChar char="Ø"/>
              <a:tabLst>
                <a:tab pos="720725" algn="l"/>
              </a:tabLst>
            </a:pPr>
            <a:r>
              <a:rPr lang="sk-SK" sz="1800" dirty="0" smtClean="0"/>
              <a:t>PhDr</a:t>
            </a:r>
            <a:r>
              <a:rPr lang="sk-SK" sz="1800" dirty="0"/>
              <a:t>. Ján </a:t>
            </a:r>
            <a:r>
              <a:rPr lang="sk-SK" sz="1800" dirty="0" err="1"/>
              <a:t>Gallik</a:t>
            </a:r>
            <a:r>
              <a:rPr lang="sk-SK" sz="1800" dirty="0"/>
              <a:t>, </a:t>
            </a:r>
            <a:r>
              <a:rPr lang="sk-SK" sz="1800" dirty="0" smtClean="0"/>
              <a:t>PhD.</a:t>
            </a:r>
          </a:p>
          <a:p>
            <a:pPr marL="720725" indent="-360363">
              <a:spcBef>
                <a:spcPts val="0"/>
              </a:spcBef>
              <a:buFont typeface="Wingdings" panose="05000000000000000000" pitchFamily="2" charset="2"/>
              <a:buChar char="Ø"/>
              <a:tabLst>
                <a:tab pos="720725" algn="l"/>
              </a:tabLst>
            </a:pPr>
            <a:r>
              <a:rPr lang="sk-SK" sz="1800" dirty="0" smtClean="0"/>
              <a:t>RNDr</a:t>
            </a:r>
            <a:r>
              <a:rPr lang="sk-SK" sz="1800" dirty="0"/>
              <a:t>. Hilda </a:t>
            </a:r>
            <a:r>
              <a:rPr lang="sk-SK" sz="1800" dirty="0" err="1"/>
              <a:t>Kramáreková</a:t>
            </a:r>
            <a:r>
              <a:rPr lang="sk-SK" sz="1800" dirty="0"/>
              <a:t>, </a:t>
            </a:r>
            <a:r>
              <a:rPr lang="sk-SK" sz="1800" dirty="0" smtClean="0"/>
              <a:t>PhD.</a:t>
            </a:r>
          </a:p>
          <a:p>
            <a:pPr marL="720725" indent="-360363">
              <a:spcBef>
                <a:spcPts val="0"/>
              </a:spcBef>
              <a:buFont typeface="Wingdings" panose="05000000000000000000" pitchFamily="2" charset="2"/>
              <a:buChar char="Ø"/>
              <a:tabLst>
                <a:tab pos="720725" algn="l"/>
              </a:tabLst>
            </a:pPr>
            <a:r>
              <a:rPr lang="sk-SK" sz="1800" dirty="0" smtClean="0"/>
              <a:t>Lívia </a:t>
            </a:r>
            <a:r>
              <a:rPr lang="sk-SK" sz="1800" dirty="0" err="1" smtClean="0"/>
              <a:t>Kriváčková</a:t>
            </a:r>
            <a:endParaRPr lang="sk-SK" sz="1800" dirty="0"/>
          </a:p>
          <a:p>
            <a:pPr marL="720725" indent="-360363">
              <a:spcBef>
                <a:spcPts val="0"/>
              </a:spcBef>
              <a:buFont typeface="Wingdings" panose="05000000000000000000" pitchFamily="2" charset="2"/>
              <a:buChar char="Ø"/>
              <a:tabLst>
                <a:tab pos="720725" algn="l"/>
              </a:tabLst>
            </a:pPr>
            <a:r>
              <a:rPr lang="sk-SK" sz="1800" dirty="0" smtClean="0"/>
              <a:t>prof</a:t>
            </a:r>
            <a:r>
              <a:rPr lang="sk-SK" sz="1800" dirty="0"/>
              <a:t>. PhDr. Viera </a:t>
            </a:r>
            <a:r>
              <a:rPr lang="sk-SK" sz="1800" dirty="0" err="1"/>
              <a:t>Kurincová</a:t>
            </a:r>
            <a:r>
              <a:rPr lang="sk-SK" sz="1800" dirty="0"/>
              <a:t>, CSc</a:t>
            </a:r>
            <a:r>
              <a:rPr lang="sk-SK" sz="1800" dirty="0" smtClean="0"/>
              <a:t>.</a:t>
            </a:r>
          </a:p>
        </p:txBody>
      </p:sp>
      <p:sp>
        <p:nvSpPr>
          <p:cNvPr id="8" name="Nadpis 1"/>
          <p:cNvSpPr txBox="1">
            <a:spLocks/>
          </p:cNvSpPr>
          <p:nvPr/>
        </p:nvSpPr>
        <p:spPr>
          <a:xfrm>
            <a:off x="990600" y="228600"/>
            <a:ext cx="8229600" cy="121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sk-SK" sz="24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Činnosť Akademického senátu UKF v Nitre v roku 2016</a:t>
            </a:r>
            <a:endParaRPr kumimoji="0" lang="sk-SK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63236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76200" y="1"/>
            <a:ext cx="9226221" cy="6858000"/>
            <a:chOff x="-76200" y="1"/>
            <a:chExt cx="9226221" cy="6858000"/>
          </a:xfrm>
        </p:grpSpPr>
        <p:pic>
          <p:nvPicPr>
            <p:cNvPr id="4" name="Picture 3" descr="bgA3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5400000">
              <a:off x="1135920" y="-1156101"/>
              <a:ext cx="6858000" cy="9170203"/>
            </a:xfrm>
            <a:prstGeom prst="rect">
              <a:avLst/>
            </a:prstGeom>
          </p:spPr>
        </p:pic>
        <p:sp>
          <p:nvSpPr>
            <p:cNvPr id="5" name="Round Single Corner Rectangle 4"/>
            <p:cNvSpPr/>
            <p:nvPr/>
          </p:nvSpPr>
          <p:spPr>
            <a:xfrm>
              <a:off x="-76200" y="381000"/>
              <a:ext cx="8915400" cy="914400"/>
            </a:xfrm>
            <a:prstGeom prst="round1Rect">
              <a:avLst/>
            </a:prstGeom>
            <a:gradFill>
              <a:gsLst>
                <a:gs pos="0">
                  <a:srgbClr val="2AA9B1"/>
                </a:gs>
                <a:gs pos="80000">
                  <a:srgbClr val="2AA9B1"/>
                </a:gs>
                <a:gs pos="100000">
                  <a:srgbClr val="85C7B9"/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 descr="logo-ukf-png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253" y="533400"/>
              <a:ext cx="609947" cy="623745"/>
            </a:xfrm>
            <a:prstGeom prst="rect">
              <a:avLst/>
            </a:prstGeom>
          </p:spPr>
        </p:pic>
      </p:grp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0120" y="1463879"/>
            <a:ext cx="8312880" cy="4343400"/>
          </a:xfrm>
        </p:spPr>
        <p:txBody>
          <a:bodyPr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sk-SK" sz="1800" dirty="0" smtClean="0">
                <a:solidFill>
                  <a:srgbClr val="2AA9B1"/>
                </a:solidFill>
              </a:rPr>
              <a:t>Zasadnutia Akademického senátu UKF v Nitre</a:t>
            </a:r>
          </a:p>
          <a:p>
            <a:pPr marL="720725" indent="-360363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sk-SK" sz="1800" dirty="0" smtClean="0"/>
              <a:t>14. 03</a:t>
            </a:r>
            <a:r>
              <a:rPr lang="sk-SK" sz="1800" dirty="0"/>
              <a:t>. </a:t>
            </a:r>
            <a:r>
              <a:rPr lang="sk-SK" sz="1800" dirty="0" smtClean="0"/>
              <a:t>2016 </a:t>
            </a:r>
          </a:p>
          <a:p>
            <a:pPr marL="720725" indent="-360363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sk-SK" sz="1800" dirty="0" smtClean="0"/>
              <a:t>25. 04. 2016 </a:t>
            </a:r>
          </a:p>
          <a:p>
            <a:pPr marL="720725" indent="-360363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sk-SK" sz="1800" dirty="0" smtClean="0"/>
              <a:t>26. 09. 2016</a:t>
            </a:r>
          </a:p>
          <a:p>
            <a:pPr marL="720725" indent="-360363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sk-SK" sz="1800" dirty="0" smtClean="0"/>
              <a:t>21. 11. 2016</a:t>
            </a:r>
          </a:p>
          <a:p>
            <a:pPr marL="360362" indent="0">
              <a:spcBef>
                <a:spcPts val="0"/>
              </a:spcBef>
              <a:buNone/>
            </a:pPr>
            <a:endParaRPr lang="sk-SK" sz="1800" dirty="0" smtClean="0"/>
          </a:p>
          <a:p>
            <a:pPr>
              <a:spcBef>
                <a:spcPts val="0"/>
              </a:spcBef>
            </a:pPr>
            <a:r>
              <a:rPr lang="sk-SK" sz="1800" dirty="0" smtClean="0">
                <a:solidFill>
                  <a:srgbClr val="2AA9B1"/>
                </a:solidFill>
              </a:rPr>
              <a:t>Schválenie legislatívnych materiálov</a:t>
            </a:r>
            <a:endParaRPr lang="sk-SK" sz="1800" dirty="0">
              <a:solidFill>
                <a:srgbClr val="2AA9B1"/>
              </a:solidFill>
            </a:endParaRPr>
          </a:p>
          <a:p>
            <a:pPr marL="720725" indent="-360363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sk-SK" sz="1800" dirty="0"/>
              <a:t>Dodatok č. 1 k Študijnému poriadku Fakulty prírodných vied UKF v Nitre pre doktorandov</a:t>
            </a:r>
            <a:r>
              <a:rPr lang="sk-SK" sz="1800" dirty="0" smtClean="0"/>
              <a:t> </a:t>
            </a:r>
            <a:endParaRPr lang="sk-SK" sz="1800" dirty="0"/>
          </a:p>
          <a:p>
            <a:pPr marL="720725" indent="-360363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sk-SK" sz="1800" dirty="0"/>
              <a:t>Doplnok č. 2 k Smernici č. 7/2012 o zásadách ubytovania v študentských domovoch UKF v Nitre a v zmluvných zariadeniach UKF v Nitre</a:t>
            </a:r>
            <a:endParaRPr lang="sk-SK" sz="1800" dirty="0" smtClean="0"/>
          </a:p>
          <a:p>
            <a:pPr marL="720725" indent="-360363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sk-SK" sz="1800" dirty="0" smtClean="0"/>
              <a:t>Doplnok </a:t>
            </a:r>
            <a:r>
              <a:rPr lang="sk-SK" sz="1800" dirty="0"/>
              <a:t>č. 2 k Štatútu Pedagogickej fakulty UKF v </a:t>
            </a:r>
            <a:r>
              <a:rPr lang="sk-SK" sz="1800" dirty="0" smtClean="0"/>
              <a:t>Nitre</a:t>
            </a:r>
          </a:p>
          <a:p>
            <a:pPr marL="720725" indent="-360363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sk-SK" sz="1800" dirty="0"/>
              <a:t>Študijný poriadok doktorandského štúdia Pedagogickej fakulty UKF v </a:t>
            </a:r>
            <a:r>
              <a:rPr lang="sk-SK" sz="1800" dirty="0" smtClean="0"/>
              <a:t>Nitre</a:t>
            </a:r>
          </a:p>
          <a:p>
            <a:pPr marL="720725" indent="-360363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sk-SK" sz="1800" dirty="0"/>
              <a:t>Doplnok č. 15 k Štatútu UKF v </a:t>
            </a:r>
            <a:r>
              <a:rPr lang="sk-SK" sz="1800" dirty="0" smtClean="0"/>
              <a:t>Nitre</a:t>
            </a:r>
          </a:p>
          <a:p>
            <a:pPr marL="720725" indent="-360363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sk-SK" sz="1800" dirty="0"/>
              <a:t>Organizačný poriadok UKF v </a:t>
            </a:r>
            <a:r>
              <a:rPr lang="sk-SK" sz="1800" dirty="0" smtClean="0"/>
              <a:t>Nitre</a:t>
            </a:r>
          </a:p>
          <a:p>
            <a:pPr marL="720725" indent="-360363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sk-SK" sz="1800" dirty="0"/>
              <a:t>Etický kódex UKF v Nitre</a:t>
            </a:r>
            <a:endParaRPr lang="sk-SK" sz="1800" dirty="0" smtClean="0"/>
          </a:p>
          <a:p>
            <a:pPr marL="720725" indent="-360363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sk-SK" sz="1800" dirty="0" smtClean="0"/>
          </a:p>
          <a:p>
            <a:pPr marL="360362" indent="0">
              <a:spcBef>
                <a:spcPts val="0"/>
              </a:spcBef>
              <a:buNone/>
            </a:pPr>
            <a:endParaRPr lang="sk-SK" sz="1800" dirty="0" smtClean="0"/>
          </a:p>
        </p:txBody>
      </p:sp>
      <p:sp>
        <p:nvSpPr>
          <p:cNvPr id="8" name="Nadpis 1"/>
          <p:cNvSpPr txBox="1">
            <a:spLocks/>
          </p:cNvSpPr>
          <p:nvPr/>
        </p:nvSpPr>
        <p:spPr>
          <a:xfrm>
            <a:off x="990600" y="228600"/>
            <a:ext cx="8229600" cy="121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sk-SK" sz="24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Činnosť Akademického senátu UKF v Nitre v roku 2016</a:t>
            </a:r>
            <a:endParaRPr kumimoji="0" lang="sk-SK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53396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76200" y="1"/>
            <a:ext cx="9226221" cy="6858000"/>
            <a:chOff x="-76200" y="1"/>
            <a:chExt cx="9226221" cy="6858000"/>
          </a:xfrm>
        </p:grpSpPr>
        <p:pic>
          <p:nvPicPr>
            <p:cNvPr id="4" name="Picture 3" descr="bgA3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5400000">
              <a:off x="1135920" y="-1156101"/>
              <a:ext cx="6858000" cy="9170203"/>
            </a:xfrm>
            <a:prstGeom prst="rect">
              <a:avLst/>
            </a:prstGeom>
          </p:spPr>
        </p:pic>
        <p:sp>
          <p:nvSpPr>
            <p:cNvPr id="5" name="Round Single Corner Rectangle 4"/>
            <p:cNvSpPr/>
            <p:nvPr/>
          </p:nvSpPr>
          <p:spPr>
            <a:xfrm>
              <a:off x="-76200" y="381000"/>
              <a:ext cx="8915400" cy="914400"/>
            </a:xfrm>
            <a:prstGeom prst="round1Rect">
              <a:avLst/>
            </a:prstGeom>
            <a:gradFill>
              <a:gsLst>
                <a:gs pos="0">
                  <a:srgbClr val="2AA9B1"/>
                </a:gs>
                <a:gs pos="80000">
                  <a:srgbClr val="2AA9B1"/>
                </a:gs>
                <a:gs pos="100000">
                  <a:srgbClr val="85C7B9"/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 descr="logo-ukf-png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253" y="533400"/>
              <a:ext cx="609947" cy="623745"/>
            </a:xfrm>
            <a:prstGeom prst="rect">
              <a:avLst/>
            </a:prstGeom>
          </p:spPr>
        </p:pic>
      </p:grp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0120" y="1463879"/>
            <a:ext cx="8312880" cy="43434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sk-SK" sz="1800" dirty="0" smtClean="0">
                <a:solidFill>
                  <a:srgbClr val="2AA9B1"/>
                </a:solidFill>
              </a:rPr>
              <a:t>Schválenie legislatívnych materiálov</a:t>
            </a:r>
            <a:endParaRPr lang="sk-SK" sz="1800" dirty="0">
              <a:solidFill>
                <a:srgbClr val="2AA9B1"/>
              </a:solidFill>
            </a:endParaRPr>
          </a:p>
          <a:p>
            <a:pPr marL="720725" indent="-360363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sk-SK" sz="1800" dirty="0"/>
              <a:t>Doplnok č. 2 k Vnútornému predpisu č. 21/2013 Zabezpečenie kvality vzdelávania, vedeckovýskumnej a umeleckej činnosti na UKF v </a:t>
            </a:r>
            <a:r>
              <a:rPr lang="sk-SK" sz="1800" dirty="0" smtClean="0"/>
              <a:t>Nitre</a:t>
            </a:r>
          </a:p>
          <a:p>
            <a:pPr marL="720725" indent="-360363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sk-SK" sz="1800" dirty="0"/>
              <a:t>Študijný poriadok doktorandského štúdia na FSŠ UKF v </a:t>
            </a:r>
            <a:r>
              <a:rPr lang="sk-SK" sz="1800" dirty="0" smtClean="0"/>
              <a:t>Nitre</a:t>
            </a:r>
          </a:p>
          <a:p>
            <a:pPr marL="720725" indent="-360363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sk-SK" sz="1800" dirty="0"/>
              <a:t>Vnútorný predpis o školnom a poplatkoch na akademický rok </a:t>
            </a:r>
            <a:r>
              <a:rPr lang="sk-SK" sz="1800" dirty="0" smtClean="0"/>
              <a:t>2017/2018</a:t>
            </a:r>
          </a:p>
          <a:p>
            <a:pPr marL="720725" indent="-360363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sk-SK" sz="1800" dirty="0"/>
              <a:t>Doplnok č. 16 k Štatútu UKF v Nitre</a:t>
            </a:r>
            <a:endParaRPr lang="sk-SK" sz="1800" dirty="0" smtClean="0"/>
          </a:p>
        </p:txBody>
      </p:sp>
      <p:sp>
        <p:nvSpPr>
          <p:cNvPr id="8" name="Nadpis 1"/>
          <p:cNvSpPr txBox="1">
            <a:spLocks/>
          </p:cNvSpPr>
          <p:nvPr/>
        </p:nvSpPr>
        <p:spPr>
          <a:xfrm>
            <a:off x="990600" y="228600"/>
            <a:ext cx="8229600" cy="121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sk-SK" sz="24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Činnosť Akademického senátu UKF v Nitre v roku 2016</a:t>
            </a:r>
            <a:endParaRPr kumimoji="0" lang="sk-SK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723426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76200" y="1"/>
            <a:ext cx="9226221" cy="6858000"/>
            <a:chOff x="-76200" y="1"/>
            <a:chExt cx="9226221" cy="6858000"/>
          </a:xfrm>
        </p:grpSpPr>
        <p:pic>
          <p:nvPicPr>
            <p:cNvPr id="4" name="Picture 3" descr="bgA3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5400000">
              <a:off x="1135920" y="-1156101"/>
              <a:ext cx="6858000" cy="9170203"/>
            </a:xfrm>
            <a:prstGeom prst="rect">
              <a:avLst/>
            </a:prstGeom>
          </p:spPr>
        </p:pic>
        <p:sp>
          <p:nvSpPr>
            <p:cNvPr id="5" name="Round Single Corner Rectangle 4"/>
            <p:cNvSpPr/>
            <p:nvPr/>
          </p:nvSpPr>
          <p:spPr>
            <a:xfrm>
              <a:off x="-76200" y="381000"/>
              <a:ext cx="8915400" cy="914400"/>
            </a:xfrm>
            <a:prstGeom prst="round1Rect">
              <a:avLst/>
            </a:prstGeom>
            <a:gradFill>
              <a:gsLst>
                <a:gs pos="0">
                  <a:srgbClr val="2AA9B1"/>
                </a:gs>
                <a:gs pos="80000">
                  <a:srgbClr val="2AA9B1"/>
                </a:gs>
                <a:gs pos="100000">
                  <a:srgbClr val="85C7B9"/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 descr="logo-ukf-png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253" y="533400"/>
              <a:ext cx="609947" cy="623745"/>
            </a:xfrm>
            <a:prstGeom prst="rect">
              <a:avLst/>
            </a:prstGeom>
          </p:spPr>
        </p:pic>
      </p:grp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0120" y="1463879"/>
            <a:ext cx="8229600" cy="43434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sk-SK" sz="1800" dirty="0" smtClean="0">
                <a:solidFill>
                  <a:srgbClr val="2AA9B1"/>
                </a:solidFill>
              </a:rPr>
              <a:t>Schválenie ekonomickým materiálov</a:t>
            </a:r>
          </a:p>
          <a:p>
            <a:pPr marL="720725" indent="-360363">
              <a:spcBef>
                <a:spcPts val="0"/>
              </a:spcBef>
              <a:buFont typeface="Wingdings" panose="05000000000000000000" pitchFamily="2" charset="2"/>
              <a:buChar char="Ø"/>
              <a:tabLst>
                <a:tab pos="720725" algn="l"/>
              </a:tabLst>
            </a:pPr>
            <a:r>
              <a:rPr lang="sk-SK" sz="1800" dirty="0"/>
              <a:t>Rozpis dotácie pre </a:t>
            </a:r>
            <a:r>
              <a:rPr lang="sk-SK" sz="1800" dirty="0" smtClean="0"/>
              <a:t>organizačné </a:t>
            </a:r>
            <a:r>
              <a:rPr lang="sk-SK" sz="1800" dirty="0"/>
              <a:t>súčasti UKF v </a:t>
            </a:r>
            <a:r>
              <a:rPr lang="sk-SK" sz="1800" dirty="0" smtClean="0"/>
              <a:t>Nitre</a:t>
            </a:r>
          </a:p>
          <a:p>
            <a:pPr marL="720725" indent="-360363">
              <a:spcBef>
                <a:spcPts val="0"/>
              </a:spcBef>
              <a:buFont typeface="Wingdings" panose="05000000000000000000" pitchFamily="2" charset="2"/>
              <a:buChar char="Ø"/>
              <a:tabLst>
                <a:tab pos="720725" algn="l"/>
              </a:tabLst>
            </a:pPr>
            <a:r>
              <a:rPr lang="sk-SK" sz="1800" dirty="0"/>
              <a:t>Rozpočet UKF v </a:t>
            </a:r>
            <a:r>
              <a:rPr lang="sk-SK" sz="1800" dirty="0" smtClean="0"/>
              <a:t>Nitre</a:t>
            </a:r>
          </a:p>
          <a:p>
            <a:pPr marL="720725" indent="-360363">
              <a:spcBef>
                <a:spcPts val="0"/>
              </a:spcBef>
              <a:buFont typeface="Wingdings" panose="05000000000000000000" pitchFamily="2" charset="2"/>
              <a:buChar char="Ø"/>
              <a:tabLst>
                <a:tab pos="720725" algn="l"/>
              </a:tabLst>
            </a:pPr>
            <a:r>
              <a:rPr lang="sk-SK" sz="1800" dirty="0" smtClean="0"/>
              <a:t>Úpravy rozpočtu UKF v Nitre</a:t>
            </a:r>
          </a:p>
          <a:p>
            <a:pPr marL="720725" indent="-360363">
              <a:spcBef>
                <a:spcPts val="0"/>
              </a:spcBef>
              <a:buFont typeface="Wingdings" panose="05000000000000000000" pitchFamily="2" charset="2"/>
              <a:buChar char="Ø"/>
              <a:tabLst>
                <a:tab pos="720725" algn="l"/>
              </a:tabLst>
            </a:pPr>
            <a:r>
              <a:rPr lang="sk-SK" sz="1800" dirty="0" smtClean="0"/>
              <a:t>Rozdelenie zisku UKF v Nitre</a:t>
            </a:r>
          </a:p>
          <a:p>
            <a:pPr marL="720725" indent="-360363">
              <a:spcBef>
                <a:spcPts val="0"/>
              </a:spcBef>
              <a:buFont typeface="Wingdings" panose="05000000000000000000" pitchFamily="2" charset="2"/>
              <a:buChar char="Ø"/>
              <a:tabLst>
                <a:tab pos="720725" algn="l"/>
              </a:tabLst>
            </a:pPr>
            <a:r>
              <a:rPr lang="sk-SK" sz="1800" dirty="0" smtClean="0"/>
              <a:t>Významné investície UKF v Nitre</a:t>
            </a:r>
          </a:p>
          <a:p>
            <a:pPr marL="720725" indent="-360363">
              <a:spcBef>
                <a:spcPts val="0"/>
              </a:spcBef>
              <a:buFont typeface="Wingdings" panose="05000000000000000000" pitchFamily="2" charset="2"/>
              <a:buChar char="Ø"/>
              <a:tabLst>
                <a:tab pos="720725" algn="l"/>
              </a:tabLst>
            </a:pPr>
            <a:r>
              <a:rPr lang="sk-SK" sz="1800" dirty="0" smtClean="0"/>
              <a:t>Nájomné zmluvy</a:t>
            </a:r>
          </a:p>
          <a:p>
            <a:pPr marL="720725" indent="-360363">
              <a:spcBef>
                <a:spcPts val="0"/>
              </a:spcBef>
              <a:buFont typeface="Wingdings" panose="05000000000000000000" pitchFamily="2" charset="2"/>
              <a:buChar char="Ø"/>
              <a:tabLst>
                <a:tab pos="720725" algn="l"/>
              </a:tabLst>
            </a:pPr>
            <a:r>
              <a:rPr lang="sk-SK" sz="1800" dirty="0" smtClean="0"/>
              <a:t>Kúpne zmluvy</a:t>
            </a:r>
          </a:p>
          <a:p>
            <a:pPr marL="360362" indent="0">
              <a:spcBef>
                <a:spcPts val="0"/>
              </a:spcBef>
              <a:buNone/>
              <a:tabLst>
                <a:tab pos="720725" algn="l"/>
              </a:tabLst>
            </a:pPr>
            <a:endParaRPr lang="sk-SK" sz="1800" dirty="0" smtClean="0"/>
          </a:p>
        </p:txBody>
      </p:sp>
      <p:sp>
        <p:nvSpPr>
          <p:cNvPr id="8" name="Nadpis 1"/>
          <p:cNvSpPr txBox="1">
            <a:spLocks/>
          </p:cNvSpPr>
          <p:nvPr/>
        </p:nvSpPr>
        <p:spPr>
          <a:xfrm>
            <a:off x="990600" y="228600"/>
            <a:ext cx="8229600" cy="121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sk-SK" sz="24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Činnosť Akademického senátu UKF v Nitre v roku 2016</a:t>
            </a:r>
            <a:endParaRPr kumimoji="0" lang="sk-SK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23501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76200" y="1"/>
            <a:ext cx="9226221" cy="6858000"/>
            <a:chOff x="-76200" y="1"/>
            <a:chExt cx="9226221" cy="6858000"/>
          </a:xfrm>
        </p:grpSpPr>
        <p:pic>
          <p:nvPicPr>
            <p:cNvPr id="4" name="Picture 3" descr="bgA3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5400000">
              <a:off x="1135920" y="-1156101"/>
              <a:ext cx="6858000" cy="9170203"/>
            </a:xfrm>
            <a:prstGeom prst="rect">
              <a:avLst/>
            </a:prstGeom>
          </p:spPr>
        </p:pic>
        <p:sp>
          <p:nvSpPr>
            <p:cNvPr id="5" name="Round Single Corner Rectangle 4"/>
            <p:cNvSpPr/>
            <p:nvPr/>
          </p:nvSpPr>
          <p:spPr>
            <a:xfrm>
              <a:off x="-76200" y="1905000"/>
              <a:ext cx="8915400" cy="3048000"/>
            </a:xfrm>
            <a:prstGeom prst="round1Rect">
              <a:avLst/>
            </a:prstGeom>
            <a:gradFill>
              <a:gsLst>
                <a:gs pos="0">
                  <a:srgbClr val="2AA9B1"/>
                </a:gs>
                <a:gs pos="80000">
                  <a:srgbClr val="2AA9B1"/>
                </a:gs>
                <a:gs pos="100000">
                  <a:srgbClr val="85C7B9"/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 descr="logo-ukf-png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253" y="2743200"/>
              <a:ext cx="982519" cy="1004745"/>
            </a:xfrm>
            <a:prstGeom prst="rect">
              <a:avLst/>
            </a:prstGeom>
          </p:spPr>
        </p:pic>
      </p:grp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447800" y="2276337"/>
            <a:ext cx="7391400" cy="2212975"/>
          </a:xfrm>
        </p:spPr>
        <p:txBody>
          <a:bodyPr>
            <a:normAutofit/>
          </a:bodyPr>
          <a:lstStyle/>
          <a:p>
            <a:pPr algn="l"/>
            <a:r>
              <a:rPr lang="sk-SK" b="1" dirty="0" smtClean="0">
                <a:solidFill>
                  <a:schemeClr val="bg1"/>
                </a:solidFill>
              </a:rPr>
              <a:t>Ďakujem za pozornosť</a:t>
            </a:r>
            <a:endParaRPr lang="sk-SK" dirty="0">
              <a:solidFill>
                <a:schemeClr val="bg1"/>
              </a:solidFill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4953000" y="5943600"/>
            <a:ext cx="3890682" cy="609600"/>
          </a:xfrm>
        </p:spPr>
        <p:txBody>
          <a:bodyPr>
            <a:normAutofit fontScale="55000" lnSpcReduction="20000"/>
          </a:bodyPr>
          <a:lstStyle/>
          <a:p>
            <a:r>
              <a:rPr lang="sk-SK" dirty="0" smtClean="0">
                <a:solidFill>
                  <a:srgbClr val="2AA9B1"/>
                </a:solidFill>
              </a:rPr>
              <a:t>doc. PaedDr. Miroslav Tvrdoň, PhD.</a:t>
            </a:r>
          </a:p>
          <a:p>
            <a:r>
              <a:rPr lang="sk-SK" dirty="0">
                <a:solidFill>
                  <a:srgbClr val="2AA9B1"/>
                </a:solidFill>
              </a:rPr>
              <a:t>p</a:t>
            </a:r>
            <a:r>
              <a:rPr lang="sk-SK" dirty="0" smtClean="0">
                <a:solidFill>
                  <a:srgbClr val="2AA9B1"/>
                </a:solidFill>
              </a:rPr>
              <a:t>redseda AS UKF v Nitre</a:t>
            </a:r>
            <a:endParaRPr lang="sk-SK" dirty="0">
              <a:solidFill>
                <a:srgbClr val="2AA9B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734</TotalTime>
  <Words>339</Words>
  <Application>Microsoft Office PowerPoint</Application>
  <PresentationFormat>Prezentácia na obrazovke (4:3)</PresentationFormat>
  <Paragraphs>79</Paragraphs>
  <Slides>8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8</vt:i4>
      </vt:variant>
    </vt:vector>
  </HeadingPairs>
  <TitlesOfParts>
    <vt:vector size="9" baseType="lpstr">
      <vt:lpstr>Motív Office</vt:lpstr>
      <vt:lpstr>Zasadnutie Akademickej obce Univerzity Konštantína Filozofa v Nitre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Ďakujem za pozornosť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Ministerský kontrolný deň výstavby 2. etapy Univerzitnej knižnice  UKF v Nitre</dc:title>
  <dc:creator>jkrajcovicova</dc:creator>
  <cp:lastModifiedBy>admin</cp:lastModifiedBy>
  <cp:revision>52</cp:revision>
  <dcterms:created xsi:type="dcterms:W3CDTF">2010-05-13T10:36:18Z</dcterms:created>
  <dcterms:modified xsi:type="dcterms:W3CDTF">2017-09-24T14:31:43Z</dcterms:modified>
</cp:coreProperties>
</file>