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3" r:id="rId2"/>
    <p:sldId id="256" r:id="rId3"/>
    <p:sldId id="257" r:id="rId4"/>
    <p:sldId id="285" r:id="rId5"/>
    <p:sldId id="258" r:id="rId6"/>
    <p:sldId id="259" r:id="rId7"/>
    <p:sldId id="260" r:id="rId8"/>
    <p:sldId id="261" r:id="rId9"/>
    <p:sldId id="262" r:id="rId10"/>
    <p:sldId id="264" r:id="rId11"/>
    <p:sldId id="286" r:id="rId12"/>
    <p:sldId id="265" r:id="rId13"/>
    <p:sldId id="266" r:id="rId14"/>
    <p:sldId id="267" r:id="rId15"/>
    <p:sldId id="268" r:id="rId16"/>
    <p:sldId id="269" r:id="rId17"/>
    <p:sldId id="271" r:id="rId18"/>
    <p:sldId id="292" r:id="rId19"/>
    <p:sldId id="272" r:id="rId20"/>
    <p:sldId id="274" r:id="rId21"/>
    <p:sldId id="290" r:id="rId22"/>
    <p:sldId id="291" r:id="rId23"/>
    <p:sldId id="275" r:id="rId24"/>
    <p:sldId id="276" r:id="rId25"/>
    <p:sldId id="277" r:id="rId26"/>
    <p:sldId id="278" r:id="rId27"/>
    <p:sldId id="279" r:id="rId28"/>
    <p:sldId id="280" r:id="rId29"/>
    <p:sldId id="281" r:id="rId30"/>
    <p:sldId id="293" r:id="rId31"/>
    <p:sldId id="298" r:id="rId32"/>
    <p:sldId id="297" r:id="rId33"/>
    <p:sldId id="299" r:id="rId34"/>
    <p:sldId id="300" r:id="rId35"/>
    <p:sldId id="294" r:id="rId36"/>
    <p:sldId id="295" r:id="rId37"/>
    <p:sldId id="296" r:id="rId38"/>
    <p:sldId id="287" r:id="rId39"/>
    <p:sldId id="288" r:id="rId40"/>
    <p:sldId id="289" r:id="rId41"/>
    <p:sldId id="284" r:id="rId42"/>
  </p:sldIdLst>
  <p:sldSz cx="12192000" cy="6858000"/>
  <p:notesSz cx="6797675" cy="9928225"/>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Ľubomír Zelenický" initials="ĽZ" lastIdx="1" clrIdx="0">
    <p:extLst>
      <p:ext uri="{19B8F6BF-5375-455C-9EA6-DF929625EA0E}">
        <p15:presenceInfo xmlns:p15="http://schemas.microsoft.com/office/powerpoint/2012/main" userId="Ľubomír Zelenický"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5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09-27T18:57:14.121" idx="1">
    <p:pos x="10" y="10"/>
    <p:text/>
    <p:extLst>
      <p:ext uri="{C676402C-5697-4E1C-873F-D02D1690AC5C}">
        <p15:threadingInfo xmlns:p15="http://schemas.microsoft.com/office/powerpoint/2012/main" timeZoneBias="-1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sk-SK" smtClean="0"/>
              <a:t>Upravte štýly predlohy textu</a:t>
            </a:r>
            <a:endParaRPr lang="sk-SK"/>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smtClean="0"/>
              <a:t>Upravte štýl predlohy podnadpisov</a:t>
            </a:r>
            <a:endParaRPr lang="sk-SK"/>
          </a:p>
        </p:txBody>
      </p:sp>
      <p:sp>
        <p:nvSpPr>
          <p:cNvPr id="4" name="Zástupný symbol dátumu 3"/>
          <p:cNvSpPr>
            <a:spLocks noGrp="1"/>
          </p:cNvSpPr>
          <p:nvPr>
            <p:ph type="dt" sz="half" idx="10"/>
          </p:nvPr>
        </p:nvSpPr>
        <p:spPr/>
        <p:txBody>
          <a:bodyPr/>
          <a:lstStyle/>
          <a:p>
            <a:fld id="{CFC0A3C5-9384-441D-A456-A23273488E87}" type="datetimeFigureOut">
              <a:rPr lang="sk-SK" smtClean="0"/>
              <a:t>5. 10. 2015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3708524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idx="1"/>
          </p:nvPr>
        </p:nvSpPr>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CFC0A3C5-9384-441D-A456-A23273488E87}" type="datetimeFigureOut">
              <a:rPr lang="sk-SK" smtClean="0"/>
              <a:t>5. 10. 2015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4124414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sk-SK" smtClean="0"/>
              <a:t>Upravte štýly predlohy textu</a:t>
            </a:r>
            <a:endParaRPr lang="sk-SK"/>
          </a:p>
        </p:txBody>
      </p:sp>
      <p:sp>
        <p:nvSpPr>
          <p:cNvPr id="3" name="Zástupný symbol tex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smtClean="0"/>
              <a:t>Upravte štýl predlohy textu.</a:t>
            </a:r>
          </a:p>
        </p:txBody>
      </p:sp>
      <p:sp>
        <p:nvSpPr>
          <p:cNvPr id="4" name="Zástupný symbol dátumu 3"/>
          <p:cNvSpPr>
            <a:spLocks noGrp="1"/>
          </p:cNvSpPr>
          <p:nvPr>
            <p:ph type="dt" sz="half" idx="10"/>
          </p:nvPr>
        </p:nvSpPr>
        <p:spPr/>
        <p:txBody>
          <a:bodyPr/>
          <a:lstStyle/>
          <a:p>
            <a:fld id="{CFC0A3C5-9384-441D-A456-A23273488E87}" type="datetimeFigureOut">
              <a:rPr lang="sk-SK" smtClean="0"/>
              <a:t>5. 10. 2015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266861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obsahu 2"/>
          <p:cNvSpPr>
            <a:spLocks noGrp="1"/>
          </p:cNvSpPr>
          <p:nvPr>
            <p:ph sz="half" idx="1"/>
          </p:nvPr>
        </p:nvSpPr>
        <p:spPr>
          <a:xfrm>
            <a:off x="838200" y="1825625"/>
            <a:ext cx="5181600" cy="4351338"/>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6172200" y="1825625"/>
            <a:ext cx="5181600" cy="4351338"/>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CFC0A3C5-9384-441D-A456-A23273488E87}" type="datetimeFigureOut">
              <a:rPr lang="sk-SK" smtClean="0"/>
              <a:t>5. 10. 2015</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1598677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sk-SK" smtClean="0"/>
              <a:t>Upravte štýly predlohy textu</a:t>
            </a:r>
            <a:endParaRPr lang="sk-SK"/>
          </a:p>
        </p:txBody>
      </p:sp>
      <p:sp>
        <p:nvSpPr>
          <p:cNvPr id="3" name="Zástupný symbol tex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Zástupný symbol obsahu 3"/>
          <p:cNvSpPr>
            <a:spLocks noGrp="1"/>
          </p:cNvSpPr>
          <p:nvPr>
            <p:ph sz="half" idx="2"/>
          </p:nvPr>
        </p:nvSpPr>
        <p:spPr>
          <a:xfrm>
            <a:off x="839788" y="2505075"/>
            <a:ext cx="5157787" cy="3684588"/>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6" name="Zástupný symbol obsahu 5"/>
          <p:cNvSpPr>
            <a:spLocks noGrp="1"/>
          </p:cNvSpPr>
          <p:nvPr>
            <p:ph sz="quarter" idx="4"/>
          </p:nvPr>
        </p:nvSpPr>
        <p:spPr>
          <a:xfrm>
            <a:off x="6172200" y="2505075"/>
            <a:ext cx="5183188" cy="3684588"/>
          </a:xfrm>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CFC0A3C5-9384-441D-A456-A23273488E87}" type="datetimeFigureOut">
              <a:rPr lang="sk-SK" smtClean="0"/>
              <a:t>5. 10. 2015</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375286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dátumu 2"/>
          <p:cNvSpPr>
            <a:spLocks noGrp="1"/>
          </p:cNvSpPr>
          <p:nvPr>
            <p:ph type="dt" sz="half" idx="10"/>
          </p:nvPr>
        </p:nvSpPr>
        <p:spPr/>
        <p:txBody>
          <a:bodyPr/>
          <a:lstStyle/>
          <a:p>
            <a:fld id="{CFC0A3C5-9384-441D-A456-A23273488E87}" type="datetimeFigureOut">
              <a:rPr lang="sk-SK" smtClean="0"/>
              <a:t>5. 10. 2015</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2188948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CFC0A3C5-9384-441D-A456-A23273488E87}" type="datetimeFigureOut">
              <a:rPr lang="sk-SK" smtClean="0"/>
              <a:t>5. 10. 2015</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3879285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smtClean="0"/>
              <a:t>Upravte štýly predlohy textu</a:t>
            </a:r>
            <a:endParaRPr lang="sk-SK"/>
          </a:p>
        </p:txBody>
      </p:sp>
      <p:sp>
        <p:nvSpPr>
          <p:cNvPr id="3" name="Zástupný symbol obsah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Zástupný symbol dátumu 4"/>
          <p:cNvSpPr>
            <a:spLocks noGrp="1"/>
          </p:cNvSpPr>
          <p:nvPr>
            <p:ph type="dt" sz="half" idx="10"/>
          </p:nvPr>
        </p:nvSpPr>
        <p:spPr/>
        <p:txBody>
          <a:bodyPr/>
          <a:lstStyle/>
          <a:p>
            <a:fld id="{CFC0A3C5-9384-441D-A456-A23273488E87}" type="datetimeFigureOut">
              <a:rPr lang="sk-SK" smtClean="0"/>
              <a:t>5. 10. 2015</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1581941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smtClean="0"/>
              <a:t>Upravte štýly predlohy textu</a:t>
            </a:r>
            <a:endParaRPr lang="sk-SK"/>
          </a:p>
        </p:txBody>
      </p:sp>
      <p:sp>
        <p:nvSpPr>
          <p:cNvPr id="3" name="Zástupný symbol obrázka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smtClean="0"/>
              <a:t>Upravte štýl predlohy textu.</a:t>
            </a:r>
          </a:p>
        </p:txBody>
      </p:sp>
      <p:sp>
        <p:nvSpPr>
          <p:cNvPr id="5" name="Zástupný symbol dátumu 4"/>
          <p:cNvSpPr>
            <a:spLocks noGrp="1"/>
          </p:cNvSpPr>
          <p:nvPr>
            <p:ph type="dt" sz="half" idx="10"/>
          </p:nvPr>
        </p:nvSpPr>
        <p:spPr/>
        <p:txBody>
          <a:bodyPr/>
          <a:lstStyle/>
          <a:p>
            <a:fld id="{CFC0A3C5-9384-441D-A456-A23273488E87}" type="datetimeFigureOut">
              <a:rPr lang="sk-SK" smtClean="0"/>
              <a:t>5. 10. 2015</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1283390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Upravte štýly predlohy textu</a:t>
            </a:r>
            <a:endParaRPr lang="sk-SK"/>
          </a:p>
        </p:txBody>
      </p:sp>
      <p:sp>
        <p:nvSpPr>
          <p:cNvPr id="3" name="Zástupný symbol zvislého textu 2"/>
          <p:cNvSpPr>
            <a:spLocks noGrp="1"/>
          </p:cNvSpPr>
          <p:nvPr>
            <p:ph type="body" orient="vert" idx="1"/>
          </p:nvPr>
        </p:nvSpPr>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CFC0A3C5-9384-441D-A456-A23273488E87}" type="datetimeFigureOut">
              <a:rPr lang="sk-SK" smtClean="0"/>
              <a:t>5. 10. 2015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241986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8724900" y="365125"/>
            <a:ext cx="2628900" cy="5811838"/>
          </a:xfrm>
        </p:spPr>
        <p:txBody>
          <a:bodyPr vert="eaVert"/>
          <a:lstStyle/>
          <a:p>
            <a:r>
              <a:rPr lang="sk-SK" smtClean="0"/>
              <a:t>Upravte štýly predlohy textu</a:t>
            </a:r>
            <a:endParaRPr lang="sk-SK"/>
          </a:p>
        </p:txBody>
      </p:sp>
      <p:sp>
        <p:nvSpPr>
          <p:cNvPr id="3" name="Zástupný symbol zvislého textu 2"/>
          <p:cNvSpPr>
            <a:spLocks noGrp="1"/>
          </p:cNvSpPr>
          <p:nvPr>
            <p:ph type="body" orient="vert" idx="1"/>
          </p:nvPr>
        </p:nvSpPr>
        <p:spPr>
          <a:xfrm>
            <a:off x="838200" y="365125"/>
            <a:ext cx="7734300" cy="5811838"/>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CFC0A3C5-9384-441D-A456-A23273488E87}" type="datetimeFigureOut">
              <a:rPr lang="sk-SK" smtClean="0"/>
              <a:t>5. 10. 2015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E6EA2247-212D-4084-94A7-C5CE12B7518D}" type="slidenum">
              <a:rPr lang="sk-SK" smtClean="0"/>
              <a:t>‹#›</a:t>
            </a:fld>
            <a:endParaRPr lang="sk-SK"/>
          </a:p>
        </p:txBody>
      </p:sp>
    </p:spTree>
    <p:extLst>
      <p:ext uri="{BB962C8B-B14F-4D97-AF65-F5344CB8AC3E}">
        <p14:creationId xmlns:p14="http://schemas.microsoft.com/office/powerpoint/2010/main" val="2522936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smtClean="0"/>
              <a:t>Upravte štýly predlohy textu</a:t>
            </a:r>
            <a:endParaRPr lang="sk-SK"/>
          </a:p>
        </p:txBody>
      </p:sp>
      <p:sp>
        <p:nvSpPr>
          <p:cNvPr id="3" name="Zástupný symbol tex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C0A3C5-9384-441D-A456-A23273488E87}" type="datetimeFigureOut">
              <a:rPr lang="sk-SK" smtClean="0"/>
              <a:t>5. 10. 2015</a:t>
            </a:fld>
            <a:endParaRPr lang="sk-SK"/>
          </a:p>
        </p:txBody>
      </p:sp>
      <p:sp>
        <p:nvSpPr>
          <p:cNvPr id="5" name="Zástupný symbol päty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EA2247-212D-4084-94A7-C5CE12B7518D}" type="slidenum">
              <a:rPr lang="sk-SK" smtClean="0"/>
              <a:t>‹#›</a:t>
            </a:fld>
            <a:endParaRPr lang="sk-SK"/>
          </a:p>
        </p:txBody>
      </p:sp>
    </p:spTree>
    <p:extLst>
      <p:ext uri="{BB962C8B-B14F-4D97-AF65-F5344CB8AC3E}">
        <p14:creationId xmlns:p14="http://schemas.microsoft.com/office/powerpoint/2010/main" val="8839631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www.urapcenter.org./"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urapcenter.org/"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normAutofit/>
          </a:bodyPr>
          <a:lstStyle/>
          <a:p>
            <a:r>
              <a:rPr lang="sk-SK" sz="4000" dirty="0" smtClean="0"/>
              <a:t>ZASADNUTIE AKADEMICKEJ OBCE </a:t>
            </a:r>
            <a:br>
              <a:rPr lang="sk-SK" sz="4000" dirty="0" smtClean="0"/>
            </a:br>
            <a:r>
              <a:rPr lang="sk-SK" sz="4000" dirty="0" smtClean="0"/>
              <a:t>UKF V NITRE</a:t>
            </a:r>
            <a:endParaRPr lang="sk-SK" sz="4000" dirty="0"/>
          </a:p>
        </p:txBody>
      </p:sp>
      <p:sp>
        <p:nvSpPr>
          <p:cNvPr id="3" name="Podnadpis 2"/>
          <p:cNvSpPr>
            <a:spLocks noGrp="1"/>
          </p:cNvSpPr>
          <p:nvPr>
            <p:ph type="subTitle" idx="1"/>
          </p:nvPr>
        </p:nvSpPr>
        <p:spPr/>
        <p:txBody>
          <a:bodyPr/>
          <a:lstStyle/>
          <a:p>
            <a:endParaRPr lang="sk-SK" dirty="0" smtClean="0"/>
          </a:p>
          <a:p>
            <a:endParaRPr lang="sk-SK" dirty="0" smtClean="0"/>
          </a:p>
          <a:p>
            <a:r>
              <a:rPr lang="sk-SK" dirty="0" smtClean="0"/>
              <a:t>28. septembra 2015 </a:t>
            </a:r>
            <a:endParaRPr lang="sk-SK" dirty="0"/>
          </a:p>
        </p:txBody>
      </p:sp>
      <p:pic>
        <p:nvPicPr>
          <p:cNvPr id="4" name="Obrázo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7295" y="495676"/>
            <a:ext cx="1920760" cy="1820487"/>
          </a:xfrm>
          <a:prstGeom prst="rect">
            <a:avLst/>
          </a:prstGeom>
        </p:spPr>
      </p:pic>
    </p:spTree>
    <p:extLst>
      <p:ext uri="{BB962C8B-B14F-4D97-AF65-F5344CB8AC3E}">
        <p14:creationId xmlns:p14="http://schemas.microsoft.com/office/powerpoint/2010/main" val="1986746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457499" y="457345"/>
            <a:ext cx="9144000" cy="1180262"/>
          </a:xfrm>
        </p:spPr>
        <p:txBody>
          <a:bodyPr>
            <a:normAutofit/>
          </a:bodyPr>
          <a:lstStyle/>
          <a:p>
            <a:r>
              <a:rPr lang="sk-SK" sz="3600" b="1" dirty="0"/>
              <a:t>Komplexná akreditácia UKF v Nitre</a:t>
            </a:r>
            <a:r>
              <a:rPr lang="sk-SK" sz="3600" dirty="0"/>
              <a:t/>
            </a:r>
            <a:br>
              <a:rPr lang="sk-SK" sz="3600" dirty="0"/>
            </a:br>
            <a:endParaRPr lang="sk-SK" sz="3600" dirty="0"/>
          </a:p>
        </p:txBody>
      </p:sp>
      <p:sp>
        <p:nvSpPr>
          <p:cNvPr id="3" name="Podnadpis 2"/>
          <p:cNvSpPr>
            <a:spLocks noGrp="1"/>
          </p:cNvSpPr>
          <p:nvPr>
            <p:ph type="subTitle" idx="1"/>
          </p:nvPr>
        </p:nvSpPr>
        <p:spPr>
          <a:xfrm>
            <a:off x="540327" y="1820486"/>
            <a:ext cx="10856422" cy="4522125"/>
          </a:xfrm>
        </p:spPr>
        <p:txBody>
          <a:bodyPr>
            <a:noAutofit/>
          </a:bodyPr>
          <a:lstStyle/>
          <a:p>
            <a:pPr marL="342900" lvl="0" indent="-342900" algn="just">
              <a:buFont typeface="Arial" panose="020B0604020202020204" pitchFamily="34" charset="0"/>
              <a:buChar char="•"/>
            </a:pPr>
            <a:r>
              <a:rPr lang="sk-SK" sz="2000" b="1" dirty="0" smtClean="0"/>
              <a:t>kritéria komplexnej akreditácie – 4.4.2013</a:t>
            </a:r>
          </a:p>
          <a:p>
            <a:pPr marL="342900" lvl="0" indent="-342900" algn="just">
              <a:buFont typeface="Arial" panose="020B0604020202020204" pitchFamily="34" charset="0"/>
              <a:buChar char="•"/>
            </a:pPr>
            <a:r>
              <a:rPr lang="sk-SK" sz="2000" b="1" dirty="0" smtClean="0"/>
              <a:t>plán </a:t>
            </a:r>
            <a:r>
              <a:rPr lang="sk-SK" sz="2000" b="1" dirty="0"/>
              <a:t>komplexných akreditácií</a:t>
            </a:r>
            <a:r>
              <a:rPr lang="sk-SK" sz="2000" dirty="0"/>
              <a:t> (§  84 ods. 2, § 113af ods. 8 zákona o VŠ) – </a:t>
            </a:r>
            <a:r>
              <a:rPr lang="sk-SK" sz="2000" dirty="0" smtClean="0"/>
              <a:t>zverejnený </a:t>
            </a:r>
            <a:r>
              <a:rPr lang="sk-SK" sz="2000" dirty="0"/>
              <a:t>na web stránke Akreditačnej komisie </a:t>
            </a:r>
            <a:r>
              <a:rPr lang="sk-SK" sz="2000" b="1" dirty="0"/>
              <a:t>17. 5. 2013</a:t>
            </a:r>
            <a:r>
              <a:rPr lang="sk-SK" sz="2000" dirty="0"/>
              <a:t> (Zápisnica z </a:t>
            </a:r>
            <a:r>
              <a:rPr lang="sk-SK" sz="2000" b="1" dirty="0"/>
              <a:t>2. mimoriadneho zasadnutia AK 24. 4. 2013</a:t>
            </a:r>
            <a:r>
              <a:rPr lang="sk-SK" sz="2000" dirty="0"/>
              <a:t>, Bratislava – príloha k uzneseniu 2m.6.1/2013), </a:t>
            </a:r>
          </a:p>
          <a:p>
            <a:pPr marL="342900" lvl="0" indent="-342900" algn="just">
              <a:buFont typeface="Arial" panose="020B0604020202020204" pitchFamily="34" charset="0"/>
              <a:buChar char="•"/>
            </a:pPr>
            <a:r>
              <a:rPr lang="sk-SK" sz="2000" b="1" dirty="0"/>
              <a:t>termín na predloženie podkladov do komplexnej akreditácie pre UKF – 1. 7. 2014,  </a:t>
            </a:r>
            <a:endParaRPr lang="sk-SK" sz="2000" dirty="0"/>
          </a:p>
          <a:p>
            <a:pPr marL="342900" lvl="0" indent="-342900" algn="just">
              <a:buFont typeface="Arial" panose="020B0604020202020204" pitchFamily="34" charset="0"/>
              <a:buChar char="•"/>
            </a:pPr>
            <a:r>
              <a:rPr lang="sk-SK" sz="2000" b="1" dirty="0"/>
              <a:t>žiadosť o komplexnú akreditáciu činností UKF – </a:t>
            </a:r>
            <a:r>
              <a:rPr lang="sk-SK" sz="2000" dirty="0"/>
              <a:t>odoslaná elektronicky do systému AK a žiadosť poštou </a:t>
            </a:r>
            <a:r>
              <a:rPr lang="sk-SK" sz="2000" b="1" dirty="0"/>
              <a:t>27. 6. 2014,  </a:t>
            </a:r>
            <a:endParaRPr lang="sk-SK" sz="2000" dirty="0"/>
          </a:p>
          <a:p>
            <a:pPr marL="342900" lvl="0" indent="-342900" algn="just">
              <a:buFont typeface="Arial" panose="020B0604020202020204" pitchFamily="34" charset="0"/>
              <a:buChar char="•"/>
            </a:pPr>
            <a:r>
              <a:rPr lang="sk-SK" sz="2000" b="1" dirty="0"/>
              <a:t>návšteva pracovnej skupiny AK </a:t>
            </a:r>
            <a:r>
              <a:rPr lang="sk-SK" sz="2000" dirty="0"/>
              <a:t>ustanovenej pre komplexnú akreditáciu UKF</a:t>
            </a:r>
            <a:r>
              <a:rPr lang="sk-SK" sz="2000" b="1" dirty="0"/>
              <a:t> – 18.– 20. 11. 2014, </a:t>
            </a:r>
            <a:endParaRPr lang="sk-SK" sz="2000" dirty="0"/>
          </a:p>
          <a:p>
            <a:pPr marL="342900" lvl="0" indent="-342900" algn="just">
              <a:buFont typeface="Arial" panose="020B0604020202020204" pitchFamily="34" charset="0"/>
              <a:buChar char="•"/>
            </a:pPr>
            <a:r>
              <a:rPr lang="sk-SK" sz="2000" b="1" dirty="0"/>
              <a:t>doručenie návrhu hodnotiacej správy AK na vyjadrenie – 14. 7. 2015 </a:t>
            </a:r>
            <a:r>
              <a:rPr lang="sk-SK" sz="2000" dirty="0" smtClean="0"/>
              <a:t>(</a:t>
            </a:r>
            <a:r>
              <a:rPr lang="sk-SK" sz="2000" dirty="0"/>
              <a:t>list s dátumom 8.7. 2015), termín na vyjadrenie – do 12. 8. 2015, </a:t>
            </a:r>
          </a:p>
          <a:p>
            <a:pPr marL="342900" lvl="0" indent="-342900" algn="just">
              <a:buFont typeface="Arial" panose="020B0604020202020204" pitchFamily="34" charset="0"/>
              <a:buChar char="•"/>
            </a:pPr>
            <a:r>
              <a:rPr lang="sk-SK" sz="2000" b="1" dirty="0"/>
              <a:t>vyjadrenie rektora UKF k návrhu Hodnotiacej správy AK – 5. 8. 2015, </a:t>
            </a:r>
            <a:endParaRPr lang="sk-SK" sz="2000" dirty="0"/>
          </a:p>
          <a:p>
            <a:pPr marL="342900" lvl="0" indent="-342900" algn="just">
              <a:buFont typeface="Arial" panose="020B0604020202020204" pitchFamily="34" charset="0"/>
              <a:buChar char="•"/>
            </a:pPr>
            <a:r>
              <a:rPr lang="sk-SK" sz="2000" b="1" dirty="0"/>
              <a:t>prerokovanie Hodnotiacej správy na zasadnutí AK  v Trnave - 24. 8. 2015. </a:t>
            </a:r>
            <a:endParaRPr lang="sk-SK" sz="2000" dirty="0"/>
          </a:p>
          <a:p>
            <a:endParaRPr lang="sk-SK" sz="2000" dirty="0"/>
          </a:p>
        </p:txBody>
      </p:sp>
    </p:spTree>
    <p:extLst>
      <p:ext uri="{BB962C8B-B14F-4D97-AF65-F5344CB8AC3E}">
        <p14:creationId xmlns:p14="http://schemas.microsoft.com/office/powerpoint/2010/main" val="13919604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4"/>
            <a:ext cx="10515600" cy="1480301"/>
          </a:xfrm>
        </p:spPr>
        <p:txBody>
          <a:bodyPr>
            <a:normAutofit fontScale="90000"/>
          </a:bodyPr>
          <a:lstStyle/>
          <a:p>
            <a:r>
              <a:rPr lang="sk-SK" sz="3100" b="1" dirty="0" smtClean="0"/>
              <a:t/>
            </a:r>
            <a:br>
              <a:rPr lang="sk-SK" sz="3100" b="1" dirty="0" smtClean="0"/>
            </a:br>
            <a:r>
              <a:rPr lang="sk-SK" sz="3100" b="1" dirty="0" smtClean="0"/>
              <a:t>Plnenie kritéria KZU-1 </a:t>
            </a:r>
            <a:br>
              <a:rPr lang="sk-SK" sz="3100" b="1" dirty="0" smtClean="0"/>
            </a:br>
            <a:r>
              <a:rPr lang="sk-SK" sz="2400" b="1" dirty="0" smtClean="0"/>
              <a:t>(výsledky hodnotenia úrovne výskumnej činnosti vysokej školy) pri vyjadrovaní sa o zaradení vysokej školy medzi univerzitné VŠ a celkový profil kvality výskumnej činnosti fakulty v hodnotenej oblasti výskumu </a:t>
            </a:r>
            <a:br>
              <a:rPr lang="sk-SK" sz="2400" b="1" dirty="0" smtClean="0"/>
            </a:br>
            <a:r>
              <a:rPr lang="sk-SK" sz="2400" dirty="0" smtClean="0"/>
              <a:t/>
            </a:r>
            <a:br>
              <a:rPr lang="sk-SK" sz="2400" dirty="0" smtClean="0"/>
            </a:br>
            <a:endParaRPr lang="sk-SK" sz="2400" dirty="0"/>
          </a:p>
        </p:txBody>
      </p:sp>
      <p:sp>
        <p:nvSpPr>
          <p:cNvPr id="3" name="Zástupný symbol obsahu 2"/>
          <p:cNvSpPr>
            <a:spLocks noGrp="1"/>
          </p:cNvSpPr>
          <p:nvPr>
            <p:ph idx="1"/>
          </p:nvPr>
        </p:nvSpPr>
        <p:spPr>
          <a:xfrm>
            <a:off x="838200" y="1729047"/>
            <a:ext cx="10515600" cy="4447916"/>
          </a:xfrm>
        </p:spPr>
        <p:txBody>
          <a:bodyPr>
            <a:normAutofit/>
          </a:bodyPr>
          <a:lstStyle/>
          <a:p>
            <a:pPr marL="0" indent="0">
              <a:buNone/>
            </a:pPr>
            <a:r>
              <a:rPr lang="sk-SK" sz="2000" b="1" dirty="0"/>
              <a:t/>
            </a:r>
            <a:br>
              <a:rPr lang="sk-SK" sz="2000" b="1" dirty="0"/>
            </a:br>
            <a:r>
              <a:rPr lang="sk-SK" sz="2000" b="1" dirty="0" smtClean="0"/>
              <a:t>Požiadavka</a:t>
            </a:r>
            <a:r>
              <a:rPr lang="sk-SK" sz="2000" b="1" dirty="0"/>
              <a:t>: </a:t>
            </a:r>
            <a:endParaRPr lang="sk-SK" sz="2000" dirty="0"/>
          </a:p>
          <a:p>
            <a:pPr marL="0" indent="0">
              <a:buNone/>
            </a:pPr>
            <a:r>
              <a:rPr lang="sk-SK" sz="2000" dirty="0"/>
              <a:t>„Vysoká škola dosahuje v najmenej </a:t>
            </a:r>
            <a:r>
              <a:rPr lang="sk-SK" sz="2000" dirty="0">
                <a:solidFill>
                  <a:srgbClr val="FF0000"/>
                </a:solidFill>
              </a:rPr>
              <a:t>60 %</a:t>
            </a:r>
            <a:r>
              <a:rPr lang="sk-SK" sz="2000" dirty="0"/>
              <a:t> hodnotených oblastí výskumu, v ktorých má v hodnotenom období absolventa študijného programu druhého a/alebo tretieho stupňa, po jednotlivých </a:t>
            </a:r>
            <a:r>
              <a:rPr lang="sk-SK" sz="2000" dirty="0" smtClean="0"/>
              <a:t>účastiach </a:t>
            </a:r>
            <a:r>
              <a:rPr lang="sk-SK" sz="2000" dirty="0"/>
              <a:t>vysokej školy celkové hodnotenia výskumu podľa § 84 ods. 4 písm. d) zákona hodnotu </a:t>
            </a:r>
            <a:r>
              <a:rPr lang="sk-SK" sz="2000" dirty="0">
                <a:solidFill>
                  <a:srgbClr val="FF0000"/>
                </a:solidFill>
              </a:rPr>
              <a:t>najmenej B</a:t>
            </a:r>
            <a:r>
              <a:rPr lang="sk-SK" sz="2000" dirty="0"/>
              <a:t>.“ </a:t>
            </a:r>
          </a:p>
          <a:p>
            <a:pPr marL="0" indent="0">
              <a:buNone/>
            </a:pPr>
            <a:endParaRPr lang="sk-SK" sz="2000" dirty="0" smtClean="0"/>
          </a:p>
          <a:p>
            <a:pPr marL="0" indent="0">
              <a:buNone/>
            </a:pPr>
            <a:endParaRPr lang="sk-SK" sz="2000" dirty="0"/>
          </a:p>
          <a:p>
            <a:pPr marL="0" indent="0">
              <a:buNone/>
            </a:pPr>
            <a:r>
              <a:rPr lang="sk-SK" sz="2000" dirty="0" smtClean="0"/>
              <a:t>Vysvetlivky k tabuľkám:</a:t>
            </a:r>
            <a:endParaRPr lang="sk-SK" sz="2000" dirty="0"/>
          </a:p>
          <a:p>
            <a:pPr marL="0" indent="0">
              <a:buNone/>
            </a:pPr>
            <a:r>
              <a:rPr lang="sk-SK" sz="2000" dirty="0" smtClean="0"/>
              <a:t>*</a:t>
            </a:r>
            <a:r>
              <a:rPr lang="sk-SK" sz="2000" dirty="0"/>
              <a:t>celkový profil znamená zaradenie výstupov do kategórií publikačnej činnosti A až D</a:t>
            </a:r>
          </a:p>
          <a:p>
            <a:pPr marL="0" indent="0">
              <a:buNone/>
            </a:pPr>
            <a:r>
              <a:rPr lang="sk-SK" sz="2000" dirty="0"/>
              <a:t>Kategórie pre hodnotenie / spodné hraničné hodnoty hodnotenia pre zaradenie do týchto kategórií sú: A/3,75; A-/3,50; B+/3,25; B/2,75; B-/2,50; C+/2,25; C/1,75; C-/1,50; D+/1,25; D/1,00.</a:t>
            </a:r>
            <a:br>
              <a:rPr lang="sk-SK" sz="2000" dirty="0"/>
            </a:br>
            <a:endParaRPr lang="sk-SK" sz="2000" b="1" dirty="0"/>
          </a:p>
          <a:p>
            <a:pPr marL="0" indent="0">
              <a:buNone/>
            </a:pPr>
            <a:endParaRPr lang="sk-SK" sz="2000" dirty="0"/>
          </a:p>
        </p:txBody>
      </p:sp>
    </p:spTree>
    <p:extLst>
      <p:ext uri="{BB962C8B-B14F-4D97-AF65-F5344CB8AC3E}">
        <p14:creationId xmlns:p14="http://schemas.microsoft.com/office/powerpoint/2010/main" val="12876268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815282"/>
          </a:xfrm>
        </p:spPr>
        <p:txBody>
          <a:bodyPr>
            <a:normAutofit/>
          </a:bodyPr>
          <a:lstStyle/>
          <a:p>
            <a:pPr algn="ctr"/>
            <a:r>
              <a:rPr lang="sk-SK" sz="2800" b="1" dirty="0" smtClean="0"/>
              <a:t>KZU-1: Výsledky hodnotenia úrovne výskumnej činnosti vysokej školy</a:t>
            </a:r>
            <a:endParaRPr lang="sk-SK" sz="2800" dirty="0"/>
          </a:p>
        </p:txBody>
      </p:sp>
      <p:sp>
        <p:nvSpPr>
          <p:cNvPr id="3" name="Zástupný symbol obsahu 2"/>
          <p:cNvSpPr>
            <a:spLocks noGrp="1"/>
          </p:cNvSpPr>
          <p:nvPr>
            <p:ph idx="1"/>
          </p:nvPr>
        </p:nvSpPr>
        <p:spPr>
          <a:xfrm>
            <a:off x="838200" y="1429789"/>
            <a:ext cx="10515600" cy="4747174"/>
          </a:xfrm>
        </p:spPr>
        <p:txBody>
          <a:bodyPr>
            <a:normAutofit/>
          </a:bodyPr>
          <a:lstStyle/>
          <a:p>
            <a:pPr marL="0" indent="0">
              <a:buNone/>
            </a:pPr>
            <a:r>
              <a:rPr lang="sk-SK" sz="2200" b="1" dirty="0" smtClean="0"/>
              <a:t>Vyhodnotenie: </a:t>
            </a:r>
          </a:p>
          <a:p>
            <a:pPr marL="0" indent="0">
              <a:buNone/>
            </a:pPr>
            <a:r>
              <a:rPr lang="sk-SK" sz="2200" dirty="0" smtClean="0"/>
              <a:t>Celkový </a:t>
            </a:r>
            <a:r>
              <a:rPr lang="sk-SK" sz="2200" dirty="0"/>
              <a:t>počet hodnotených oblastí výskumu </a:t>
            </a:r>
            <a:r>
              <a:rPr lang="sk-SK" sz="2200" b="1" dirty="0"/>
              <a:t>19 </a:t>
            </a:r>
          </a:p>
          <a:p>
            <a:pPr marL="0" indent="0">
              <a:buNone/>
            </a:pPr>
            <a:r>
              <a:rPr lang="sk-SK" sz="2200" dirty="0"/>
              <a:t>z toho počet OV s hodnotením </a:t>
            </a:r>
            <a:r>
              <a:rPr lang="sk-SK" sz="2200" b="1" dirty="0"/>
              <a:t>B </a:t>
            </a:r>
            <a:r>
              <a:rPr lang="sk-SK" sz="2200" dirty="0"/>
              <a:t>a lepším </a:t>
            </a:r>
            <a:r>
              <a:rPr lang="sk-SK" sz="2200" b="1" dirty="0"/>
              <a:t>16 </a:t>
            </a:r>
          </a:p>
          <a:p>
            <a:pPr marL="0" indent="0">
              <a:buNone/>
            </a:pPr>
            <a:endParaRPr lang="sk-SK" sz="1100" dirty="0"/>
          </a:p>
          <a:p>
            <a:pPr marL="0" indent="0">
              <a:buNone/>
            </a:pPr>
            <a:r>
              <a:rPr lang="sk-SK" sz="2200" b="1" dirty="0"/>
              <a:t>Podiel oblastí výskumu s hodnotením B a lepším </a:t>
            </a:r>
            <a:r>
              <a:rPr lang="sk-SK" sz="2200" dirty="0"/>
              <a:t>(v %) </a:t>
            </a:r>
            <a:r>
              <a:rPr lang="sk-SK" sz="2200" b="1" dirty="0"/>
              <a:t>84,21 </a:t>
            </a:r>
            <a:endParaRPr lang="sk-SK" sz="2200" dirty="0"/>
          </a:p>
          <a:p>
            <a:pPr marL="0" indent="0" algn="just">
              <a:buNone/>
            </a:pPr>
            <a:r>
              <a:rPr lang="sk-SK" sz="2200" dirty="0"/>
              <a:t>Z hodnotených 19 oblastí výskumu za celú UKF dosiahlo hodnotenie najmenej B </a:t>
            </a:r>
            <a:r>
              <a:rPr lang="sk-SK" sz="2200" b="1" dirty="0"/>
              <a:t>16 oblastí výskumu </a:t>
            </a:r>
            <a:r>
              <a:rPr lang="sk-SK" sz="2200" i="1" dirty="0"/>
              <a:t>(*Poznámka: Do vyhodnotenia kritéria KZU 1 sa neberie do úvahy výsledok z hodnotenia OV 17 (</a:t>
            </a:r>
            <a:r>
              <a:rPr lang="sk-SK" sz="2200" i="1" dirty="0" err="1"/>
              <a:t>PdF</a:t>
            </a:r>
            <a:r>
              <a:rPr lang="sk-SK" sz="2200" i="1" dirty="0"/>
              <a:t> UKF) a OV 12 (FPV UKF), pretože vysoká škola nemala v hodnotenom období absolventa študijného programu druhého a/alebo tretieho stupňa). </a:t>
            </a:r>
            <a:endParaRPr lang="sk-SK" sz="2200" dirty="0"/>
          </a:p>
          <a:p>
            <a:pPr marL="0" indent="0" algn="just">
              <a:buNone/>
            </a:pPr>
            <a:r>
              <a:rPr lang="sk-SK" sz="2200" b="1" dirty="0" smtClean="0"/>
              <a:t>Stanovisko AK (Správa):</a:t>
            </a:r>
            <a:endParaRPr lang="sk-SK" sz="2200" b="1" dirty="0"/>
          </a:p>
          <a:p>
            <a:pPr marL="0" indent="0" algn="just">
              <a:buNone/>
            </a:pPr>
            <a:r>
              <a:rPr lang="sk-SK" sz="2200" dirty="0" smtClean="0"/>
              <a:t>„Z </a:t>
            </a:r>
            <a:r>
              <a:rPr lang="sk-SK" sz="2200" dirty="0"/>
              <a:t>uvedených výsledkov hodnotenia úrovne výskumnej činnosti vyplýva, že </a:t>
            </a:r>
            <a:r>
              <a:rPr lang="sk-SK" sz="2200" b="1" dirty="0"/>
              <a:t>UKF spĺňa kritérium </a:t>
            </a:r>
            <a:r>
              <a:rPr lang="sk-SK" sz="2200" b="1" dirty="0" smtClean="0"/>
              <a:t>KZU-1.“</a:t>
            </a:r>
            <a:endParaRPr lang="sk-SK" sz="2200" dirty="0"/>
          </a:p>
          <a:p>
            <a:pPr marL="0" indent="0">
              <a:buNone/>
            </a:pPr>
            <a:endParaRPr lang="sk-SK" dirty="0"/>
          </a:p>
        </p:txBody>
      </p:sp>
    </p:spTree>
    <p:extLst>
      <p:ext uri="{BB962C8B-B14F-4D97-AF65-F5344CB8AC3E}">
        <p14:creationId xmlns:p14="http://schemas.microsoft.com/office/powerpoint/2010/main" val="15772344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225079"/>
          </a:xfrm>
        </p:spPr>
        <p:txBody>
          <a:bodyPr>
            <a:noAutofit/>
          </a:bodyPr>
          <a:lstStyle/>
          <a:p>
            <a:pPr algn="ctr"/>
            <a:r>
              <a:rPr lang="sk-SK" sz="2800" dirty="0" smtClean="0"/>
              <a:t>KZU-1  Fakulta prírodných vied</a:t>
            </a:r>
            <a:endParaRPr lang="sk-SK" sz="2800" dirty="0"/>
          </a:p>
        </p:txBody>
      </p:sp>
      <p:graphicFrame>
        <p:nvGraphicFramePr>
          <p:cNvPr id="6" name="Zástupný symbol obsahu 5"/>
          <p:cNvGraphicFramePr>
            <a:graphicFrameLocks noGrp="1"/>
          </p:cNvGraphicFramePr>
          <p:nvPr>
            <p:ph idx="1"/>
            <p:extLst>
              <p:ext uri="{D42A27DB-BD31-4B8C-83A1-F6EECF244321}">
                <p14:modId xmlns:p14="http://schemas.microsoft.com/office/powerpoint/2010/main" val="1248811888"/>
              </p:ext>
            </p:extLst>
          </p:nvPr>
        </p:nvGraphicFramePr>
        <p:xfrm>
          <a:off x="897772" y="814648"/>
          <a:ext cx="10456027" cy="5740274"/>
        </p:xfrm>
        <a:graphic>
          <a:graphicData uri="http://schemas.openxmlformats.org/drawingml/2006/table">
            <a:tbl>
              <a:tblPr/>
              <a:tblGrid>
                <a:gridCol w="985099"/>
                <a:gridCol w="2690277"/>
                <a:gridCol w="1677443"/>
                <a:gridCol w="1171024"/>
                <a:gridCol w="1310728"/>
                <a:gridCol w="1310728"/>
                <a:gridCol w="1310728"/>
              </a:tblGrid>
              <a:tr h="1245412">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 atribútu výstupov</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 atribútu výstupov</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KZU-1 (najmenej 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506231">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Pedagogické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(80;20;0;0)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3,80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(55;40;0;5)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3,45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06231">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9.1 Fyzika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(85;5;5;5)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3,70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(50;10;0;40)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2,70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06231">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9.2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 Zemi a vesmíre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(40;45;10;5)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3,20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(30;30;30;10)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2,80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506231">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10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Environmentalistika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 ekológia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(35;60;0;5)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3,25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(35;50;5;10)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3,10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06231">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12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Chémia</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chemická technológia a biotechnológie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(70;20;5;5)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(65;20;10;5)  </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en-US"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3,45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506231">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13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 živej prírode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(95;5;0;0)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3,95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(95;5;0;0)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3,95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747248">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16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Informatické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 automatizácia a telekomunikácie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(25;70;0;5)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3,15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(5;75;10;10)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2,75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506231">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24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Matematika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 štatistika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(25;40;20;15)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2,75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(20;40;25;15)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2,65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
        <p:nvSpPr>
          <p:cNvPr id="4" name="BlokTextu 3"/>
          <p:cNvSpPr txBox="1"/>
          <p:nvPr/>
        </p:nvSpPr>
        <p:spPr>
          <a:xfrm>
            <a:off x="11430338" y="2704699"/>
            <a:ext cx="260008" cy="369332"/>
          </a:xfrm>
          <a:prstGeom prst="rect">
            <a:avLst/>
          </a:prstGeom>
          <a:noFill/>
        </p:spPr>
        <p:txBody>
          <a:bodyPr wrap="none" rtlCol="0">
            <a:spAutoFit/>
          </a:bodyPr>
          <a:lstStyle/>
          <a:p>
            <a:r>
              <a:rPr lang="sk-SK" dirty="0" smtClean="0"/>
              <a:t>!</a:t>
            </a:r>
            <a:endParaRPr lang="sk-SK" dirty="0"/>
          </a:p>
        </p:txBody>
      </p:sp>
      <p:sp>
        <p:nvSpPr>
          <p:cNvPr id="5" name="BlokTextu 4"/>
          <p:cNvSpPr txBox="1"/>
          <p:nvPr/>
        </p:nvSpPr>
        <p:spPr>
          <a:xfrm>
            <a:off x="11430338" y="6108590"/>
            <a:ext cx="260008" cy="369332"/>
          </a:xfrm>
          <a:prstGeom prst="rect">
            <a:avLst/>
          </a:prstGeom>
          <a:noFill/>
        </p:spPr>
        <p:txBody>
          <a:bodyPr wrap="none" rtlCol="0">
            <a:spAutoFit/>
          </a:bodyPr>
          <a:lstStyle/>
          <a:p>
            <a:r>
              <a:rPr lang="sk-SK" dirty="0" smtClean="0"/>
              <a:t>!</a:t>
            </a:r>
            <a:endParaRPr lang="sk-SK" dirty="0"/>
          </a:p>
        </p:txBody>
      </p:sp>
    </p:spTree>
    <p:extLst>
      <p:ext uri="{BB962C8B-B14F-4D97-AF65-F5344CB8AC3E}">
        <p14:creationId xmlns:p14="http://schemas.microsoft.com/office/powerpoint/2010/main" val="1524391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798657"/>
          </a:xfrm>
        </p:spPr>
        <p:txBody>
          <a:bodyPr>
            <a:normAutofit/>
          </a:bodyPr>
          <a:lstStyle/>
          <a:p>
            <a:pPr algn="ctr"/>
            <a:r>
              <a:rPr lang="sk-SK" sz="2800" dirty="0" smtClean="0"/>
              <a:t>KZU-1 Fakulta sociálnych vied a zdravotníctva</a:t>
            </a:r>
            <a:endParaRPr lang="sk-SK" sz="2800" dirty="0"/>
          </a:p>
        </p:txBody>
      </p:sp>
      <p:graphicFrame>
        <p:nvGraphicFramePr>
          <p:cNvPr id="5" name="Zástupný symbol obsahu 4"/>
          <p:cNvGraphicFramePr>
            <a:graphicFrameLocks noGrp="1"/>
          </p:cNvGraphicFramePr>
          <p:nvPr>
            <p:ph idx="1"/>
            <p:extLst>
              <p:ext uri="{D42A27DB-BD31-4B8C-83A1-F6EECF244321}">
                <p14:modId xmlns:p14="http://schemas.microsoft.com/office/powerpoint/2010/main" val="2180516848"/>
              </p:ext>
            </p:extLst>
          </p:nvPr>
        </p:nvGraphicFramePr>
        <p:xfrm>
          <a:off x="905394" y="1438098"/>
          <a:ext cx="10381211" cy="3591102"/>
        </p:xfrm>
        <a:graphic>
          <a:graphicData uri="http://schemas.openxmlformats.org/drawingml/2006/table">
            <a:tbl>
              <a:tblPr/>
              <a:tblGrid>
                <a:gridCol w="977434"/>
                <a:gridCol w="2672802"/>
                <a:gridCol w="1666083"/>
                <a:gridCol w="1157170"/>
                <a:gridCol w="1302574"/>
                <a:gridCol w="1302574"/>
                <a:gridCol w="1302574"/>
              </a:tblGrid>
              <a:tr h="1413167">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 atribútu výstupov</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 atribútu výstupov</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KZU-1 (najmenej B)</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64277">
                <a:tc>
                  <a:txBody>
                    <a:bodyPr/>
                    <a:lstStyle/>
                    <a:p>
                      <a:pPr>
                        <a:lnSpc>
                          <a:spcPct val="107000"/>
                        </a:lnSpc>
                        <a:spcAft>
                          <a:spcPts val="0"/>
                        </a:spcAft>
                      </a:pPr>
                      <a:r>
                        <a:rPr lang="sk-SK" sz="1600" b="0" dirty="0" err="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FSVaZ</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UKF</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6 </a:t>
                      </a: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Spoločenské </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 </a:t>
                      </a:r>
                      <a:r>
                        <a:rPr lang="sk-SK" sz="1600" b="0" dirty="0" err="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behaviorálne</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vedy</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(80;15;5;0)</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3,75</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(75;20;5;0)</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3,70</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213658">
                <a:tc>
                  <a:txBody>
                    <a:bodyPr/>
                    <a:lstStyle/>
                    <a:p>
                      <a:pPr>
                        <a:lnSpc>
                          <a:spcPct val="107000"/>
                        </a:lnSpc>
                        <a:spcAft>
                          <a:spcPts val="0"/>
                        </a:spcAft>
                      </a:pPr>
                      <a:r>
                        <a:rPr lang="sk-SK" sz="1600" b="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FSVaZ UKF</a:t>
                      </a:r>
                      <a:endParaRPr lang="sk-SK" sz="1600" b="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18 </a:t>
                      </a: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Lekárske</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farmaceutické a nelekárske zdravotnícke vedy</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(45;20;35;0)</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3,10</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(25;20;30;25)</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2,45</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
        <p:nvSpPr>
          <p:cNvPr id="4" name="BlokTextu 3"/>
          <p:cNvSpPr txBox="1"/>
          <p:nvPr/>
        </p:nvSpPr>
        <p:spPr>
          <a:xfrm>
            <a:off x="11353800" y="4206240"/>
            <a:ext cx="260008" cy="369332"/>
          </a:xfrm>
          <a:prstGeom prst="rect">
            <a:avLst/>
          </a:prstGeom>
          <a:noFill/>
        </p:spPr>
        <p:txBody>
          <a:bodyPr wrap="none" rtlCol="0">
            <a:spAutoFit/>
          </a:bodyPr>
          <a:lstStyle/>
          <a:p>
            <a:r>
              <a:rPr lang="sk-SK" dirty="0" smtClean="0"/>
              <a:t>!</a:t>
            </a:r>
            <a:endParaRPr lang="sk-SK" dirty="0"/>
          </a:p>
        </p:txBody>
      </p:sp>
    </p:spTree>
    <p:extLst>
      <p:ext uri="{BB962C8B-B14F-4D97-AF65-F5344CB8AC3E}">
        <p14:creationId xmlns:p14="http://schemas.microsoft.com/office/powerpoint/2010/main" val="1211810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815282"/>
          </a:xfrm>
        </p:spPr>
        <p:txBody>
          <a:bodyPr>
            <a:normAutofit/>
          </a:bodyPr>
          <a:lstStyle/>
          <a:p>
            <a:pPr algn="ctr"/>
            <a:r>
              <a:rPr lang="sk-SK" sz="2800" dirty="0" smtClean="0"/>
              <a:t>KZU-1 Fakulta stredoeurópskych štúdií </a:t>
            </a:r>
            <a:endParaRPr lang="sk-SK" sz="2800" dirty="0"/>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472638286"/>
              </p:ext>
            </p:extLst>
          </p:nvPr>
        </p:nvGraphicFramePr>
        <p:xfrm>
          <a:off x="598517" y="1544339"/>
          <a:ext cx="10906297" cy="3714127"/>
        </p:xfrm>
        <a:graphic>
          <a:graphicData uri="http://schemas.openxmlformats.org/drawingml/2006/table">
            <a:tbl>
              <a:tblPr/>
              <a:tblGrid>
                <a:gridCol w="1026875"/>
                <a:gridCol w="2807993"/>
                <a:gridCol w="1750356"/>
                <a:gridCol w="1215699"/>
                <a:gridCol w="1368458"/>
                <a:gridCol w="1368458"/>
                <a:gridCol w="1368458"/>
              </a:tblGrid>
              <a:tr h="917851">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 atribútu výstupov</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 atribútu výstupov</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KZU-1 (najmenej B)</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808145">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FSŠ UKF</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 </a:t>
                      </a: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Pedagogické </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(55;45;0;0)</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3,55</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(55;35;10;0)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3,45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814647">
                <a:tc>
                  <a:txBody>
                    <a:bodyPr/>
                    <a:lstStyle/>
                    <a:p>
                      <a:pPr>
                        <a:lnSpc>
                          <a:spcPct val="107000"/>
                        </a:lnSpc>
                        <a:spcAft>
                          <a:spcPts val="0"/>
                        </a:spcAft>
                      </a:pPr>
                      <a:r>
                        <a:rPr lang="sk-SK" sz="1600" b="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FSŠ UKF</a:t>
                      </a:r>
                      <a:endParaRPr lang="sk-SK" sz="1600" b="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 </a:t>
                      </a: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Humanitné </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(50;50;0;0)</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3,50</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(45;50;0;5)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3,35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1047649">
                <a:tc>
                  <a:txBody>
                    <a:bodyPr/>
                    <a:lstStyle/>
                    <a:p>
                      <a:pPr>
                        <a:lnSpc>
                          <a:spcPct val="107000"/>
                        </a:lnSpc>
                        <a:spcAft>
                          <a:spcPts val="0"/>
                        </a:spcAft>
                      </a:pPr>
                      <a:r>
                        <a:rPr lang="sk-SK" sz="1600" b="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FSŠ UKF</a:t>
                      </a:r>
                      <a:endParaRPr lang="sk-SK" sz="1600" b="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6 </a:t>
                      </a: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Spoločenské </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 </a:t>
                      </a:r>
                      <a:r>
                        <a:rPr lang="sk-SK" sz="1600" b="0" dirty="0" err="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behaviorálne</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vedy</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(30;30;35;5)</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2,85</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(25;30;40;5)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2,75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Tree>
    <p:extLst>
      <p:ext uri="{BB962C8B-B14F-4D97-AF65-F5344CB8AC3E}">
        <p14:creationId xmlns:p14="http://schemas.microsoft.com/office/powerpoint/2010/main" val="153152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723842"/>
          </a:xfrm>
        </p:spPr>
        <p:txBody>
          <a:bodyPr>
            <a:normAutofit/>
          </a:bodyPr>
          <a:lstStyle/>
          <a:p>
            <a:pPr algn="ctr"/>
            <a:r>
              <a:rPr lang="sk-SK" sz="2800" dirty="0" smtClean="0"/>
              <a:t>KZU-1 Filozofická fakulta</a:t>
            </a:r>
            <a:endParaRPr lang="sk-SK" sz="2800" dirty="0"/>
          </a:p>
        </p:txBody>
      </p:sp>
      <p:graphicFrame>
        <p:nvGraphicFramePr>
          <p:cNvPr id="6" name="Zástupný symbol obsahu 5"/>
          <p:cNvGraphicFramePr>
            <a:graphicFrameLocks noGrp="1"/>
          </p:cNvGraphicFramePr>
          <p:nvPr>
            <p:ph idx="1"/>
            <p:extLst>
              <p:ext uri="{D42A27DB-BD31-4B8C-83A1-F6EECF244321}">
                <p14:modId xmlns:p14="http://schemas.microsoft.com/office/powerpoint/2010/main" val="2944747612"/>
              </p:ext>
            </p:extLst>
          </p:nvPr>
        </p:nvGraphicFramePr>
        <p:xfrm>
          <a:off x="838201" y="1213661"/>
          <a:ext cx="9984970" cy="4401264"/>
        </p:xfrm>
        <a:graphic>
          <a:graphicData uri="http://schemas.openxmlformats.org/drawingml/2006/table">
            <a:tbl>
              <a:tblPr/>
              <a:tblGrid>
                <a:gridCol w="940128"/>
                <a:gridCol w="2570782"/>
                <a:gridCol w="1602491"/>
                <a:gridCol w="1113001"/>
                <a:gridCol w="1252856"/>
                <a:gridCol w="1252856"/>
                <a:gridCol w="1252856"/>
              </a:tblGrid>
              <a:tr h="1454724">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 atribútu výstupov</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 atribútu výstupov</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KZU-1 (najmenej B)</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736635">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FF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Pedagogické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(55;45;0;0)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(45;50;0;5)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3,35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736635">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FF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Humanitné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(80;20;0;0)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3,80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(85;10;0;5)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3,75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736635">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FF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Historické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 a etnológia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(70;30;0;0)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3,70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(65;25;5;5)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736635">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FF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6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Spoločenské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 </a:t>
                      </a:r>
                      <a:r>
                        <a:rPr lang="sk-SK" sz="1600" dirty="0" err="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behaviorálne</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(80;10;10;0)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3,70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(50;45;5;0)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3,45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Tree>
    <p:extLst>
      <p:ext uri="{BB962C8B-B14F-4D97-AF65-F5344CB8AC3E}">
        <p14:creationId xmlns:p14="http://schemas.microsoft.com/office/powerpoint/2010/main" val="7518984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782031"/>
          </a:xfrm>
        </p:spPr>
        <p:txBody>
          <a:bodyPr>
            <a:normAutofit/>
          </a:bodyPr>
          <a:lstStyle/>
          <a:p>
            <a:pPr algn="ctr"/>
            <a:r>
              <a:rPr lang="sk-SK" sz="2800" dirty="0" smtClean="0"/>
              <a:t>KZU-1 Pedagogická fakulta</a:t>
            </a:r>
            <a:endParaRPr lang="sk-SK" sz="2800" dirty="0"/>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3289999664"/>
              </p:ext>
            </p:extLst>
          </p:nvPr>
        </p:nvGraphicFramePr>
        <p:xfrm>
          <a:off x="989214" y="1504603"/>
          <a:ext cx="10075026" cy="4730581"/>
        </p:xfrm>
        <a:graphic>
          <a:graphicData uri="http://schemas.openxmlformats.org/drawingml/2006/table">
            <a:tbl>
              <a:tblPr/>
              <a:tblGrid>
                <a:gridCol w="948606"/>
                <a:gridCol w="2593968"/>
                <a:gridCol w="1616944"/>
                <a:gridCol w="1123040"/>
                <a:gridCol w="1264156"/>
                <a:gridCol w="1264156"/>
                <a:gridCol w="1264156"/>
              </a:tblGrid>
              <a:tr h="1379913">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 atribútu výstupov</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 atribútu výstupov</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KZU-1 (najmenej B)</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837667">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PF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Pedagogické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(50;50;0;0)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(50;45;0;5)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3,40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837667">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PF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Humanitné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(20;70;5;5)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3,05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(30;50;10;10) </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837667">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PF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17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Inžinierstvo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 technológie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(10;20;60;10)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2,30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(15;5;45;35)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837667">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PF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21 </a:t>
                      </a: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Vedy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 športe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(30;70;0;0)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3,30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(30;55;10;5)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3,10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bl>
          </a:graphicData>
        </a:graphic>
      </p:graphicFrame>
      <p:sp>
        <p:nvSpPr>
          <p:cNvPr id="5" name="BlokTextu 4"/>
          <p:cNvSpPr txBox="1"/>
          <p:nvPr/>
        </p:nvSpPr>
        <p:spPr>
          <a:xfrm>
            <a:off x="11093792" y="4899259"/>
            <a:ext cx="260008" cy="369332"/>
          </a:xfrm>
          <a:prstGeom prst="rect">
            <a:avLst/>
          </a:prstGeom>
          <a:noFill/>
        </p:spPr>
        <p:txBody>
          <a:bodyPr wrap="none" rtlCol="0">
            <a:spAutoFit/>
          </a:bodyPr>
          <a:lstStyle/>
          <a:p>
            <a:r>
              <a:rPr lang="sk-SK" dirty="0" smtClean="0"/>
              <a:t>!</a:t>
            </a:r>
            <a:endParaRPr lang="sk-SK" dirty="0"/>
          </a:p>
        </p:txBody>
      </p:sp>
    </p:spTree>
    <p:extLst>
      <p:ext uri="{BB962C8B-B14F-4D97-AF65-F5344CB8AC3E}">
        <p14:creationId xmlns:p14="http://schemas.microsoft.com/office/powerpoint/2010/main" val="38406475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1721370"/>
          </a:xfrm>
        </p:spPr>
        <p:txBody>
          <a:bodyPr>
            <a:normAutofit fontScale="90000"/>
          </a:bodyPr>
          <a:lstStyle/>
          <a:p>
            <a:r>
              <a:rPr lang="sk-SK" sz="2800" b="1" dirty="0" smtClean="0"/>
              <a:t/>
            </a:r>
            <a:br>
              <a:rPr lang="sk-SK" sz="2800" b="1" dirty="0" smtClean="0"/>
            </a:br>
            <a:r>
              <a:rPr lang="sk-SK" sz="3100" b="1" dirty="0" smtClean="0"/>
              <a:t>Plnenie </a:t>
            </a:r>
            <a:r>
              <a:rPr lang="sk-SK" sz="3100" b="1" dirty="0"/>
              <a:t>kritéria KZU-2 </a:t>
            </a:r>
            <a:r>
              <a:rPr lang="sk-SK" sz="3100" b="1" dirty="0" smtClean="0"/>
              <a:t/>
            </a:r>
            <a:br>
              <a:rPr lang="sk-SK" sz="3100" b="1" dirty="0" smtClean="0"/>
            </a:br>
            <a:r>
              <a:rPr lang="sk-SK" sz="3100" b="1" dirty="0" smtClean="0"/>
              <a:t>(</a:t>
            </a:r>
            <a:r>
              <a:rPr lang="sk-SK" sz="3100" b="1" dirty="0"/>
              <a:t>výstupy výskumu / umeleckej činnosti študentov a absolventov doktorandského štúdia) pri vyjadrovaní sa o zaradení vysokej školy medzi univerzitné VŠ:</a:t>
            </a:r>
            <a:br>
              <a:rPr lang="sk-SK" sz="3100" b="1" dirty="0"/>
            </a:br>
            <a:endParaRPr lang="sk-SK" sz="3100" b="1" dirty="0"/>
          </a:p>
        </p:txBody>
      </p:sp>
      <p:sp>
        <p:nvSpPr>
          <p:cNvPr id="3" name="Zástupný symbol obsahu 2"/>
          <p:cNvSpPr>
            <a:spLocks noGrp="1"/>
          </p:cNvSpPr>
          <p:nvPr>
            <p:ph idx="1"/>
          </p:nvPr>
        </p:nvSpPr>
        <p:spPr>
          <a:xfrm>
            <a:off x="838200" y="2086495"/>
            <a:ext cx="10515600" cy="4090468"/>
          </a:xfrm>
        </p:spPr>
        <p:txBody>
          <a:bodyPr/>
          <a:lstStyle/>
          <a:p>
            <a:pPr marL="0" indent="0">
              <a:buNone/>
            </a:pPr>
            <a:endParaRPr lang="sk-SK" sz="2000" b="1" dirty="0" smtClean="0"/>
          </a:p>
          <a:p>
            <a:pPr marL="0" indent="0">
              <a:buNone/>
            </a:pPr>
            <a:r>
              <a:rPr lang="sk-SK" sz="2000" b="1" dirty="0" smtClean="0"/>
              <a:t>Požiadavka</a:t>
            </a:r>
            <a:r>
              <a:rPr lang="sk-SK" sz="2000" b="1" dirty="0"/>
              <a:t>: </a:t>
            </a:r>
            <a:endParaRPr lang="sk-SK" sz="2000" dirty="0"/>
          </a:p>
          <a:p>
            <a:pPr marL="0" indent="0" algn="just">
              <a:buNone/>
            </a:pPr>
            <a:r>
              <a:rPr lang="sk-SK" sz="2000" dirty="0"/>
              <a:t>„Vysoká škola dosahuje v najmenej </a:t>
            </a:r>
            <a:r>
              <a:rPr lang="sk-SK" sz="2000" b="1" dirty="0"/>
              <a:t>60 % </a:t>
            </a:r>
            <a:r>
              <a:rPr lang="sk-SK" sz="2000" dirty="0"/>
              <a:t>hodnotených oblastí výskumu, v ktorých mala v hodnotenom období akreditovaný študijný program tretieho stupňa, po jednotlivých súčastiach vysokej školy hodnotenie atribútu výstupu študentov doktorandských študijných programov </a:t>
            </a:r>
            <a:r>
              <a:rPr lang="sk-SK" sz="2000" b="1" dirty="0"/>
              <a:t>najmenej C+</a:t>
            </a:r>
            <a:r>
              <a:rPr lang="sk-SK" sz="2000" dirty="0"/>
              <a:t>.“ </a:t>
            </a:r>
            <a:r>
              <a:rPr lang="sk-SK" dirty="0"/>
              <a:t> </a:t>
            </a:r>
          </a:p>
          <a:p>
            <a:pPr marL="0" indent="0">
              <a:buNone/>
            </a:pPr>
            <a:endParaRPr lang="sk-SK" dirty="0"/>
          </a:p>
        </p:txBody>
      </p:sp>
    </p:spTree>
    <p:extLst>
      <p:ext uri="{BB962C8B-B14F-4D97-AF65-F5344CB8AC3E}">
        <p14:creationId xmlns:p14="http://schemas.microsoft.com/office/powerpoint/2010/main" val="35842759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1197668"/>
          </a:xfrm>
        </p:spPr>
        <p:txBody>
          <a:bodyPr>
            <a:normAutofit/>
          </a:bodyPr>
          <a:lstStyle/>
          <a:p>
            <a:pPr algn="ctr"/>
            <a:r>
              <a:rPr lang="sk-SK" sz="2800" b="1" dirty="0"/>
              <a:t>KZU-2: Výstupy výskumu študentov a absolventov doktorandského štúdia </a:t>
            </a:r>
            <a:br>
              <a:rPr lang="sk-SK" sz="2800" b="1" dirty="0"/>
            </a:br>
            <a:endParaRPr lang="sk-SK" sz="2800" b="1" dirty="0"/>
          </a:p>
        </p:txBody>
      </p:sp>
      <p:sp>
        <p:nvSpPr>
          <p:cNvPr id="3" name="Zástupný symbol obsahu 2"/>
          <p:cNvSpPr>
            <a:spLocks noGrp="1"/>
          </p:cNvSpPr>
          <p:nvPr>
            <p:ph idx="1"/>
          </p:nvPr>
        </p:nvSpPr>
        <p:spPr>
          <a:xfrm>
            <a:off x="838200" y="1280160"/>
            <a:ext cx="10515600" cy="5394960"/>
          </a:xfrm>
        </p:spPr>
        <p:txBody>
          <a:bodyPr>
            <a:normAutofit/>
          </a:bodyPr>
          <a:lstStyle/>
          <a:p>
            <a:pPr marL="0" indent="0">
              <a:buNone/>
            </a:pPr>
            <a:r>
              <a:rPr lang="sk-SK" sz="2200" b="1" dirty="0"/>
              <a:t>Vyhodnotenie: </a:t>
            </a:r>
            <a:endParaRPr lang="sk-SK" sz="2200" dirty="0"/>
          </a:p>
          <a:p>
            <a:pPr marL="0" indent="0">
              <a:buNone/>
            </a:pPr>
            <a:r>
              <a:rPr lang="sk-SK" sz="2200" dirty="0"/>
              <a:t>Výsledky hodnotenia atribútu výstupov študentov doktorandských študijných programov podľa fakúlt a oblastí výskumu, v ktorých vysoká škola mala v hodnotenom období akreditovaný študijný program tretieho stupňa: </a:t>
            </a:r>
          </a:p>
          <a:p>
            <a:pPr marL="0" indent="0">
              <a:buNone/>
            </a:pPr>
            <a:r>
              <a:rPr lang="sk-SK" sz="2200" dirty="0"/>
              <a:t>Celkový počet hodnotených oblastí výskumu </a:t>
            </a:r>
            <a:r>
              <a:rPr lang="sk-SK" sz="2200" b="1" dirty="0"/>
              <a:t>11</a:t>
            </a:r>
            <a:r>
              <a:rPr lang="sk-SK" sz="2200" dirty="0"/>
              <a:t> </a:t>
            </a:r>
          </a:p>
          <a:p>
            <a:pPr marL="0" indent="0">
              <a:buNone/>
            </a:pPr>
            <a:r>
              <a:rPr lang="sk-SK" sz="2200" dirty="0"/>
              <a:t>z toho počet oblasti výskumu s hodnotením </a:t>
            </a:r>
            <a:r>
              <a:rPr lang="sk-SK" sz="2200" b="1" dirty="0"/>
              <a:t>C+ </a:t>
            </a:r>
            <a:r>
              <a:rPr lang="sk-SK" sz="2200" dirty="0"/>
              <a:t>a lepším </a:t>
            </a:r>
            <a:r>
              <a:rPr lang="sk-SK" sz="2200" b="1" dirty="0"/>
              <a:t>9</a:t>
            </a:r>
            <a:r>
              <a:rPr lang="sk-SK" sz="2200" dirty="0"/>
              <a:t> </a:t>
            </a:r>
          </a:p>
          <a:p>
            <a:pPr marL="0" indent="0">
              <a:buNone/>
            </a:pPr>
            <a:endParaRPr lang="sk-SK" sz="900" dirty="0"/>
          </a:p>
          <a:p>
            <a:pPr marL="0" indent="0">
              <a:buNone/>
            </a:pPr>
            <a:r>
              <a:rPr lang="sk-SK" sz="2200" b="1" dirty="0"/>
              <a:t>Podiel oblastí výskumu s hodnotením C+ a lepším </a:t>
            </a:r>
            <a:r>
              <a:rPr lang="sk-SK" sz="2200" dirty="0"/>
              <a:t>(v %) </a:t>
            </a:r>
            <a:r>
              <a:rPr lang="sk-SK" sz="2200" b="1" dirty="0"/>
              <a:t>81,80 </a:t>
            </a:r>
            <a:endParaRPr lang="sk-SK" sz="2200" dirty="0"/>
          </a:p>
          <a:p>
            <a:pPr marL="0" indent="0">
              <a:buNone/>
            </a:pPr>
            <a:r>
              <a:rPr lang="sk-SK" sz="2200" dirty="0"/>
              <a:t>Z hodnotených 11 oblastí výskumu za celú UKF dosiahlo hodnotenie najmenej C+ </a:t>
            </a:r>
            <a:r>
              <a:rPr lang="sk-SK" sz="2200" b="1" dirty="0"/>
              <a:t>9 oblastí výskumu. </a:t>
            </a:r>
            <a:endParaRPr lang="sk-SK" sz="2200" b="1" dirty="0" smtClean="0"/>
          </a:p>
          <a:p>
            <a:pPr marL="0" indent="0">
              <a:buNone/>
            </a:pPr>
            <a:endParaRPr lang="sk-SK" sz="1000" dirty="0"/>
          </a:p>
          <a:p>
            <a:pPr marL="0" indent="0">
              <a:buNone/>
            </a:pPr>
            <a:r>
              <a:rPr lang="sk-SK" sz="2200" b="1" dirty="0"/>
              <a:t>Stanovisko AK (Správa):</a:t>
            </a:r>
          </a:p>
          <a:p>
            <a:pPr marL="0" indent="0">
              <a:buNone/>
            </a:pPr>
            <a:r>
              <a:rPr lang="sk-SK" sz="2200" dirty="0" smtClean="0"/>
              <a:t>„Z </a:t>
            </a:r>
            <a:r>
              <a:rPr lang="sk-SK" sz="2200" dirty="0"/>
              <a:t>uvedených výsledkov hodnotenia výstupov výskumu študentov a absolventov doktorandského štúdia vyplýva, že </a:t>
            </a:r>
            <a:r>
              <a:rPr lang="sk-SK" sz="2200" b="1" dirty="0"/>
              <a:t>UKF spĺňa kritérium KZU-2</a:t>
            </a:r>
            <a:r>
              <a:rPr lang="sk-SK" sz="2200" b="1" dirty="0" smtClean="0"/>
              <a:t>.“</a:t>
            </a:r>
            <a:endParaRPr lang="sk-SK" sz="2200" dirty="0"/>
          </a:p>
          <a:p>
            <a:endParaRPr lang="sk-SK" sz="1600" dirty="0"/>
          </a:p>
        </p:txBody>
      </p:sp>
    </p:spTree>
    <p:extLst>
      <p:ext uri="{BB962C8B-B14F-4D97-AF65-F5344CB8AC3E}">
        <p14:creationId xmlns:p14="http://schemas.microsoft.com/office/powerpoint/2010/main" val="1560545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831908"/>
          </a:xfrm>
        </p:spPr>
        <p:txBody>
          <a:bodyPr>
            <a:normAutofit/>
          </a:bodyPr>
          <a:lstStyle/>
          <a:p>
            <a:pPr algn="ctr"/>
            <a:r>
              <a:rPr lang="sk-SK" sz="2800" b="1" dirty="0" smtClean="0"/>
              <a:t>KZU-2 Fakulta prírodných vied</a:t>
            </a:r>
            <a:endParaRPr lang="sk-SK" sz="2800" b="1" dirty="0"/>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88456548"/>
              </p:ext>
            </p:extLst>
          </p:nvPr>
        </p:nvGraphicFramePr>
        <p:xfrm>
          <a:off x="838200" y="1197034"/>
          <a:ext cx="10043161" cy="4552602"/>
        </p:xfrm>
        <a:graphic>
          <a:graphicData uri="http://schemas.openxmlformats.org/drawingml/2006/table">
            <a:tbl>
              <a:tblPr/>
              <a:tblGrid>
                <a:gridCol w="946201"/>
                <a:gridCol w="2584050"/>
                <a:gridCol w="1482671"/>
                <a:gridCol w="1253323"/>
                <a:gridCol w="1258972"/>
                <a:gridCol w="1258972"/>
                <a:gridCol w="1258972"/>
              </a:tblGrid>
              <a:tr h="1221970">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KZU-2 (najmenej C+)</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832658">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 Pedagogické 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(10;60;0;30)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2,50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(5;20;20;55)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1,75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832658">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9-1 Fyzika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(35;30;5;30)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2,70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(35;15;20;30)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2,55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832658">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10 Environmentalistika a ekológia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(5;20;35;40)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1,90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(0;20;30;50)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1,70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832658">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FPV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13 Vedy o živej prírode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(25;10;30;35)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2,25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(25;10;35;30)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2,30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
        <p:nvSpPr>
          <p:cNvPr id="5" name="BlokTextu 4"/>
          <p:cNvSpPr txBox="1"/>
          <p:nvPr/>
        </p:nvSpPr>
        <p:spPr>
          <a:xfrm>
            <a:off x="10987576" y="4321743"/>
            <a:ext cx="260008" cy="369332"/>
          </a:xfrm>
          <a:prstGeom prst="rect">
            <a:avLst/>
          </a:prstGeom>
          <a:noFill/>
        </p:spPr>
        <p:txBody>
          <a:bodyPr wrap="none" rtlCol="0">
            <a:spAutoFit/>
          </a:bodyPr>
          <a:lstStyle/>
          <a:p>
            <a:r>
              <a:rPr lang="sk-SK" dirty="0" smtClean="0"/>
              <a:t>!</a:t>
            </a:r>
            <a:endParaRPr lang="sk-SK" dirty="0"/>
          </a:p>
        </p:txBody>
      </p:sp>
      <p:sp>
        <p:nvSpPr>
          <p:cNvPr id="6" name="BlokTextu 5"/>
          <p:cNvSpPr txBox="1"/>
          <p:nvPr/>
        </p:nvSpPr>
        <p:spPr>
          <a:xfrm>
            <a:off x="10987576" y="2674219"/>
            <a:ext cx="260008" cy="369332"/>
          </a:xfrm>
          <a:prstGeom prst="rect">
            <a:avLst/>
          </a:prstGeom>
          <a:noFill/>
        </p:spPr>
        <p:txBody>
          <a:bodyPr wrap="none" rtlCol="0">
            <a:spAutoFit/>
          </a:bodyPr>
          <a:lstStyle/>
          <a:p>
            <a:r>
              <a:rPr lang="sk-SK" dirty="0" smtClean="0"/>
              <a:t>!</a:t>
            </a:r>
            <a:endParaRPr lang="sk-SK" dirty="0"/>
          </a:p>
        </p:txBody>
      </p:sp>
    </p:spTree>
    <p:extLst>
      <p:ext uri="{BB962C8B-B14F-4D97-AF65-F5344CB8AC3E}">
        <p14:creationId xmlns:p14="http://schemas.microsoft.com/office/powerpoint/2010/main" val="23071419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898410"/>
          </a:xfrm>
        </p:spPr>
        <p:txBody>
          <a:bodyPr>
            <a:normAutofit/>
          </a:bodyPr>
          <a:lstStyle/>
          <a:p>
            <a:pPr algn="ctr"/>
            <a:r>
              <a:rPr lang="sk-SK" sz="2800" b="1" dirty="0" smtClean="0"/>
              <a:t>KZU-2 Fakulta sociálnych vied a zdravotníctva</a:t>
            </a:r>
            <a:endParaRPr lang="sk-SK" sz="2800" b="1" dirty="0"/>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3616866159"/>
              </p:ext>
            </p:extLst>
          </p:nvPr>
        </p:nvGraphicFramePr>
        <p:xfrm>
          <a:off x="1072343" y="1670858"/>
          <a:ext cx="9825642" cy="2668386"/>
        </p:xfrm>
        <a:graphic>
          <a:graphicData uri="http://schemas.openxmlformats.org/drawingml/2006/table">
            <a:tbl>
              <a:tblPr/>
              <a:tblGrid>
                <a:gridCol w="870339"/>
                <a:gridCol w="2230307"/>
                <a:gridCol w="1537855"/>
                <a:gridCol w="1172094"/>
                <a:gridCol w="1113453"/>
                <a:gridCol w="1505056"/>
                <a:gridCol w="1396538"/>
              </a:tblGrid>
              <a:tr h="1197033">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KZU-2 (najmenej 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471353">
                <a:tc>
                  <a:txBody>
                    <a:bodyPr/>
                    <a:lstStyle/>
                    <a:p>
                      <a:pPr algn="ctr">
                        <a:lnSpc>
                          <a:spcPct val="107000"/>
                        </a:lnSpc>
                        <a:spcAft>
                          <a:spcPts val="0"/>
                        </a:spcAft>
                      </a:pPr>
                      <a:endPar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b="0" dirty="0" err="1"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FSVaZ</a:t>
                      </a: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UKF</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l">
                        <a:lnSpc>
                          <a:spcPct val="107000"/>
                        </a:lnSpc>
                        <a:spcAft>
                          <a:spcPts val="0"/>
                        </a:spcAft>
                      </a:pP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6 </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Spoločenské a </a:t>
                      </a:r>
                      <a:r>
                        <a:rPr lang="sk-SK" sz="1600" b="0" dirty="0" err="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behaviorálne</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vedy</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15;65;15;5)</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2,90</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endPar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b="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15;60;10;15)</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b="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2,75</a:t>
                      </a:r>
                      <a:endParaRPr lang="sk-SK" sz="1600" b="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endParaRPr lang="sk-SK" sz="1600" b="1"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b="1"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Tree>
    <p:extLst>
      <p:ext uri="{BB962C8B-B14F-4D97-AF65-F5344CB8AC3E}">
        <p14:creationId xmlns:p14="http://schemas.microsoft.com/office/powerpoint/2010/main" val="4223927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sk-SK" sz="2800" b="1" dirty="0" smtClean="0"/>
              <a:t>KZU-2 Fakulta stredoeurópskych štúdií </a:t>
            </a:r>
            <a:endParaRPr lang="sk-SK" sz="2800" b="1" dirty="0"/>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1392486558"/>
              </p:ext>
            </p:extLst>
          </p:nvPr>
        </p:nvGraphicFramePr>
        <p:xfrm>
          <a:off x="1205345" y="1690690"/>
          <a:ext cx="10148454" cy="3548882"/>
        </p:xfrm>
        <a:graphic>
          <a:graphicData uri="http://schemas.openxmlformats.org/drawingml/2006/table">
            <a:tbl>
              <a:tblPr/>
              <a:tblGrid>
                <a:gridCol w="955520"/>
                <a:gridCol w="2612875"/>
                <a:gridCol w="1628728"/>
                <a:gridCol w="1131224"/>
                <a:gridCol w="1273369"/>
                <a:gridCol w="1273369"/>
                <a:gridCol w="1273369"/>
              </a:tblGrid>
              <a:tr h="1301892">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KZU-2 (najmenej C+)</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123495">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FSŠ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 Pedagogické vedy</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(20;40;40;0)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2,80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(20;80;0;0)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3,20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1123495">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FSŠ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 Humanitné 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(5;30;65;0)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2,40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(5;30;65;0)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2,40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Tree>
    <p:extLst>
      <p:ext uri="{BB962C8B-B14F-4D97-AF65-F5344CB8AC3E}">
        <p14:creationId xmlns:p14="http://schemas.microsoft.com/office/powerpoint/2010/main" val="12563970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sk-SK" sz="2800" b="1" dirty="0" smtClean="0"/>
              <a:t>KZU-2 Filozofická fakulta</a:t>
            </a:r>
            <a:endParaRPr lang="sk-SK" sz="2800" b="1" dirty="0"/>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3336168934"/>
              </p:ext>
            </p:extLst>
          </p:nvPr>
        </p:nvGraphicFramePr>
        <p:xfrm>
          <a:off x="931024" y="1504604"/>
          <a:ext cx="10422776" cy="4197926"/>
        </p:xfrm>
        <a:graphic>
          <a:graphicData uri="http://schemas.openxmlformats.org/drawingml/2006/table">
            <a:tbl>
              <a:tblPr/>
              <a:tblGrid>
                <a:gridCol w="981349"/>
                <a:gridCol w="2683503"/>
                <a:gridCol w="1672755"/>
                <a:gridCol w="1161802"/>
                <a:gridCol w="1307789"/>
                <a:gridCol w="1307789"/>
                <a:gridCol w="1307789"/>
              </a:tblGrid>
              <a:tr h="1227275">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KZU-2 (najmenej C+)</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90217">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FF UKF</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 Humanitné 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(5;55;40;0)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2,65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(5;35;55;5)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2,40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990217">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FF UKF</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3 Historické vedy a etnológia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(10;50;35;5)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2,65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(10;30;50;10)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2,40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990217">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FF UKF</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6 Spoločenské a </a:t>
                      </a:r>
                      <a:r>
                        <a:rPr lang="sk-SK" sz="1600" dirty="0" err="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behaviorálne</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(5;55;40;0)</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2,65</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r>
                        <a:rPr lang="sk-SK" sz="160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(0;55;45;0)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2,55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B-</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Tree>
    <p:extLst>
      <p:ext uri="{BB962C8B-B14F-4D97-AF65-F5344CB8AC3E}">
        <p14:creationId xmlns:p14="http://schemas.microsoft.com/office/powerpoint/2010/main" val="28071734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890097"/>
          </a:xfrm>
        </p:spPr>
        <p:txBody>
          <a:bodyPr>
            <a:normAutofit/>
          </a:bodyPr>
          <a:lstStyle/>
          <a:p>
            <a:pPr algn="ctr"/>
            <a:r>
              <a:rPr lang="sk-SK" sz="2800" b="1" dirty="0" smtClean="0"/>
              <a:t>KZU-2 Pedagogická fakulta </a:t>
            </a:r>
            <a:endParaRPr lang="sk-SK" sz="2800" b="1" dirty="0"/>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672405185"/>
              </p:ext>
            </p:extLst>
          </p:nvPr>
        </p:nvGraphicFramePr>
        <p:xfrm>
          <a:off x="1363288" y="1662546"/>
          <a:ext cx="9626137" cy="2765367"/>
        </p:xfrm>
        <a:graphic>
          <a:graphicData uri="http://schemas.openxmlformats.org/drawingml/2006/table">
            <a:tbl>
              <a:tblPr/>
              <a:tblGrid>
                <a:gridCol w="861729"/>
                <a:gridCol w="2006161"/>
                <a:gridCol w="1496291"/>
                <a:gridCol w="1180407"/>
                <a:gridCol w="1221971"/>
                <a:gridCol w="1413164"/>
                <a:gridCol w="1446414"/>
              </a:tblGrid>
              <a:tr h="1230283">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Fakulta</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Oblasť výskumu</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Celkový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Znakové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Plnenie KZU-2 (najmenej C+)</a:t>
                      </a:r>
                      <a:endParaRPr lang="sk-SK" sz="16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Výsledný profil a číselné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Výsledné hodnotenie</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35084">
                <a:tc>
                  <a:txBody>
                    <a:bodyPr/>
                    <a:lstStyle/>
                    <a:p>
                      <a:pPr algn="ctr">
                        <a:lnSpc>
                          <a:spcPct val="107000"/>
                        </a:lnSpc>
                        <a:spcAft>
                          <a:spcPts val="0"/>
                        </a:spcAft>
                      </a:pPr>
                      <a:endPar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PF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UKF</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 </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Pedagogické vedy</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10;15;75;0)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2,35</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a:lnSpc>
                          <a:spcPct val="107000"/>
                        </a:lnSpc>
                        <a:spcAft>
                          <a:spcPts val="0"/>
                        </a:spcAft>
                      </a:pPr>
                      <a:endPar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áno</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10;20;60;10)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r>
                        <a:rPr lang="sk-SK" sz="160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2,30</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0"/>
                        </a:spcAft>
                      </a:pPr>
                      <a:endParaRPr lang="sk-SK" sz="1600" b="1"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endParaRPr>
                    </a:p>
                    <a:p>
                      <a:pPr algn="ctr">
                        <a:lnSpc>
                          <a:spcPct val="107000"/>
                        </a:lnSpc>
                        <a:spcAft>
                          <a:spcPts val="0"/>
                        </a:spcAft>
                      </a:pPr>
                      <a:r>
                        <a:rPr lang="sk-SK" sz="1600" b="1" dirty="0" smtClean="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C</a:t>
                      </a:r>
                      <a:r>
                        <a:rPr lang="sk-SK" sz="1600" b="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a:t>
                      </a:r>
                      <a:endParaRPr lang="sk-SK"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bl>
          </a:graphicData>
        </a:graphic>
      </p:graphicFrame>
    </p:spTree>
    <p:extLst>
      <p:ext uri="{BB962C8B-B14F-4D97-AF65-F5344CB8AC3E}">
        <p14:creationId xmlns:p14="http://schemas.microsoft.com/office/powerpoint/2010/main" val="25807665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1122853"/>
          </a:xfrm>
        </p:spPr>
        <p:txBody>
          <a:bodyPr>
            <a:normAutofit fontScale="90000"/>
          </a:bodyPr>
          <a:lstStyle/>
          <a:p>
            <a:pPr algn="ctr"/>
            <a:r>
              <a:rPr lang="sk-SK" sz="3100" b="1" dirty="0"/>
              <a:t>KZU-3: Podiel oblastí výskumu, v ktorých vysoká škola poskytuje aj doktorandské študijné programy </a:t>
            </a:r>
            <a:r>
              <a:rPr lang="sk-SK" sz="2800" dirty="0"/>
              <a:t/>
            </a:r>
            <a:br>
              <a:rPr lang="sk-SK" sz="2800" dirty="0"/>
            </a:br>
            <a:endParaRPr lang="sk-SK" sz="2800" dirty="0"/>
          </a:p>
        </p:txBody>
      </p:sp>
      <p:sp>
        <p:nvSpPr>
          <p:cNvPr id="3" name="Zástupný symbol obsahu 2"/>
          <p:cNvSpPr>
            <a:spLocks noGrp="1"/>
          </p:cNvSpPr>
          <p:nvPr>
            <p:ph idx="1"/>
          </p:nvPr>
        </p:nvSpPr>
        <p:spPr>
          <a:xfrm>
            <a:off x="838200" y="1379913"/>
            <a:ext cx="10515600" cy="5054138"/>
          </a:xfrm>
        </p:spPr>
        <p:txBody>
          <a:bodyPr>
            <a:normAutofit fontScale="70000" lnSpcReduction="20000"/>
          </a:bodyPr>
          <a:lstStyle/>
          <a:p>
            <a:pPr marL="0" indent="0">
              <a:buNone/>
            </a:pPr>
            <a:r>
              <a:rPr lang="sk-SK" sz="2600" b="1" dirty="0"/>
              <a:t>Požiadavka: </a:t>
            </a:r>
            <a:endParaRPr lang="sk-SK" sz="2600" dirty="0"/>
          </a:p>
          <a:p>
            <a:pPr marL="0" indent="0">
              <a:buNone/>
            </a:pPr>
            <a:r>
              <a:rPr lang="sk-SK" sz="2600" dirty="0"/>
              <a:t>„Vysoká škola má k 31. októbru 2013 študentov doktorandského štúdia najmenej </a:t>
            </a:r>
            <a:r>
              <a:rPr lang="sk-SK" sz="2600" b="1" dirty="0"/>
              <a:t>60 %</a:t>
            </a:r>
            <a:r>
              <a:rPr lang="sk-SK" sz="2600" dirty="0"/>
              <a:t> oblastí výskumu, v </a:t>
            </a:r>
            <a:endParaRPr lang="sk-SK" sz="2600" dirty="0" smtClean="0"/>
          </a:p>
          <a:p>
            <a:pPr marL="0" indent="0">
              <a:buNone/>
            </a:pPr>
            <a:r>
              <a:rPr lang="sk-SK" sz="2600" dirty="0" smtClean="0"/>
              <a:t>ktorých </a:t>
            </a:r>
            <a:r>
              <a:rPr lang="sk-SK" sz="2600" dirty="0"/>
              <a:t>má k uvedenému dátumu akreditovaný študijný program prvého alebo druhého stupňa. Oblasti </a:t>
            </a:r>
            <a:endParaRPr lang="sk-SK" sz="2600" dirty="0" smtClean="0"/>
          </a:p>
          <a:p>
            <a:pPr marL="0" indent="0">
              <a:buNone/>
            </a:pPr>
            <a:r>
              <a:rPr lang="sk-SK" sz="2600" dirty="0" smtClean="0"/>
              <a:t>výskumu </a:t>
            </a:r>
            <a:r>
              <a:rPr lang="sk-SK" sz="2600" dirty="0"/>
              <a:t>sa posudzujú samostatne po jednotlivých súčastiach vysokej školy.“ </a:t>
            </a:r>
          </a:p>
          <a:p>
            <a:pPr marL="0" indent="0">
              <a:buNone/>
            </a:pPr>
            <a:endParaRPr lang="sk-SK" sz="2600" b="1" dirty="0" smtClean="0"/>
          </a:p>
          <a:p>
            <a:pPr marL="0" indent="0">
              <a:buNone/>
            </a:pPr>
            <a:r>
              <a:rPr lang="sk-SK" sz="2600" b="1" dirty="0" smtClean="0"/>
              <a:t>Vyhodnotenie</a:t>
            </a:r>
            <a:r>
              <a:rPr lang="sk-SK" sz="2600" b="1" dirty="0"/>
              <a:t>: </a:t>
            </a:r>
            <a:endParaRPr lang="sk-SK" sz="2600" dirty="0"/>
          </a:p>
          <a:p>
            <a:pPr marL="0" indent="0">
              <a:buNone/>
            </a:pPr>
            <a:r>
              <a:rPr lang="sk-SK" sz="2600" dirty="0"/>
              <a:t>Celkový počet oblastí výskumu s akreditovaným študijným programom </a:t>
            </a:r>
            <a:r>
              <a:rPr lang="sk-SK" sz="2600" dirty="0" smtClean="0"/>
              <a:t>prvého </a:t>
            </a:r>
            <a:r>
              <a:rPr lang="sk-SK" sz="2600" dirty="0"/>
              <a:t>alebo druhého stupňa </a:t>
            </a:r>
            <a:r>
              <a:rPr lang="sk-SK" sz="2600" dirty="0" smtClean="0"/>
              <a:t>   </a:t>
            </a:r>
            <a:r>
              <a:rPr lang="sk-SK" sz="2600" b="1" dirty="0" smtClean="0"/>
              <a:t>21</a:t>
            </a:r>
            <a:r>
              <a:rPr lang="sk-SK" sz="2600" dirty="0" smtClean="0"/>
              <a:t>											 </a:t>
            </a:r>
            <a:endParaRPr lang="sk-SK" sz="2600" dirty="0"/>
          </a:p>
          <a:p>
            <a:pPr marL="0" indent="0">
              <a:buNone/>
            </a:pPr>
            <a:r>
              <a:rPr lang="sk-SK" sz="2600" dirty="0"/>
              <a:t>z toho počet </a:t>
            </a:r>
            <a:r>
              <a:rPr lang="sk-SK" sz="2600" b="1" dirty="0"/>
              <a:t>oblastí</a:t>
            </a:r>
            <a:r>
              <a:rPr lang="sk-SK" sz="2600" dirty="0"/>
              <a:t> výskumu, </a:t>
            </a:r>
            <a:r>
              <a:rPr lang="sk-SK" sz="2600" dirty="0" smtClean="0"/>
              <a:t>v </a:t>
            </a:r>
            <a:r>
              <a:rPr lang="sk-SK" sz="2600" dirty="0"/>
              <a:t>ktorých má univerzita študentov doktorandského štúdia 	</a:t>
            </a:r>
            <a:r>
              <a:rPr lang="sk-SK" sz="2600" dirty="0" smtClean="0"/>
              <a:t>	        </a:t>
            </a:r>
            <a:r>
              <a:rPr lang="sk-SK" sz="2600" b="1" dirty="0" smtClean="0"/>
              <a:t>12</a:t>
            </a:r>
            <a:r>
              <a:rPr lang="sk-SK" sz="2600" dirty="0" smtClean="0"/>
              <a:t> </a:t>
            </a:r>
            <a:endParaRPr lang="sk-SK" sz="2600" dirty="0"/>
          </a:p>
          <a:p>
            <a:pPr marL="0" indent="0">
              <a:buNone/>
            </a:pPr>
            <a:r>
              <a:rPr lang="sk-SK" sz="2600" dirty="0" smtClean="0"/>
              <a:t>Podiel </a:t>
            </a:r>
            <a:r>
              <a:rPr lang="sk-SK" sz="2600" dirty="0"/>
              <a:t>oblastí výskumu, </a:t>
            </a:r>
            <a:r>
              <a:rPr lang="sk-SK" sz="2600" dirty="0" smtClean="0"/>
              <a:t>v </a:t>
            </a:r>
            <a:r>
              <a:rPr lang="sk-SK" sz="2600" dirty="0"/>
              <a:t>ktorých má univerzita študentov doktorandského štúdia 	</a:t>
            </a:r>
            <a:r>
              <a:rPr lang="sk-SK" sz="2600" dirty="0" smtClean="0"/>
              <a:t>	</a:t>
            </a:r>
            <a:r>
              <a:rPr lang="sk-SK" sz="2600" b="1" dirty="0" smtClean="0"/>
              <a:t>57,14 </a:t>
            </a:r>
            <a:r>
              <a:rPr lang="sk-SK" sz="2600" b="1" dirty="0"/>
              <a:t>% </a:t>
            </a:r>
            <a:endParaRPr lang="sk-SK" sz="2600" dirty="0"/>
          </a:p>
          <a:p>
            <a:pPr marL="0" indent="0">
              <a:buNone/>
            </a:pPr>
            <a:endParaRPr lang="sk-SK" sz="2600" b="1" dirty="0" smtClean="0"/>
          </a:p>
          <a:p>
            <a:pPr marL="0" indent="0">
              <a:buNone/>
            </a:pPr>
            <a:r>
              <a:rPr lang="sk-SK" sz="2600" b="1" dirty="0" smtClean="0"/>
              <a:t>Stanovisko </a:t>
            </a:r>
            <a:r>
              <a:rPr lang="sk-SK" sz="2600" b="1" dirty="0"/>
              <a:t>AK (Správa):</a:t>
            </a:r>
          </a:p>
          <a:p>
            <a:pPr marL="0" indent="0">
              <a:buNone/>
            </a:pPr>
            <a:r>
              <a:rPr lang="sk-SK" sz="2600" dirty="0" smtClean="0"/>
              <a:t>„Z </a:t>
            </a:r>
            <a:r>
              <a:rPr lang="sk-SK" sz="2600" dirty="0"/>
              <a:t>celkového počtu 21 oblastí výskumu s akreditovaným študijným programom prvého alebo druhého stupňa je </a:t>
            </a:r>
            <a:endParaRPr lang="sk-SK" sz="2600" dirty="0" smtClean="0"/>
          </a:p>
          <a:p>
            <a:pPr marL="0" indent="0">
              <a:buNone/>
            </a:pPr>
            <a:r>
              <a:rPr lang="sk-SK" sz="2600" b="1" dirty="0" smtClean="0"/>
              <a:t>12 </a:t>
            </a:r>
            <a:r>
              <a:rPr lang="sk-SK" sz="2600" b="1" dirty="0"/>
              <a:t>oblastí výskumu</a:t>
            </a:r>
            <a:r>
              <a:rPr lang="sk-SK" sz="2600" dirty="0"/>
              <a:t>, v ktorých UKF má študentov doktorandského štúdia. </a:t>
            </a:r>
          </a:p>
          <a:p>
            <a:pPr marL="0" indent="0">
              <a:buNone/>
            </a:pPr>
            <a:r>
              <a:rPr lang="sk-SK" sz="2600" dirty="0"/>
              <a:t>Z uvedených výsledkov hodnotenia vyplýva, že UKF </a:t>
            </a:r>
            <a:r>
              <a:rPr lang="sk-SK" sz="2900" b="1" dirty="0"/>
              <a:t>nespĺňa kritérium KZU-3</a:t>
            </a:r>
            <a:r>
              <a:rPr lang="sk-SK" sz="2600" dirty="0" smtClean="0"/>
              <a:t>.“</a:t>
            </a:r>
            <a:endParaRPr lang="sk-SK" sz="2600" dirty="0"/>
          </a:p>
          <a:p>
            <a:pPr marL="0" indent="0">
              <a:buNone/>
            </a:pPr>
            <a:endParaRPr lang="sk-SK" sz="2000" dirty="0"/>
          </a:p>
        </p:txBody>
      </p:sp>
    </p:spTree>
    <p:extLst>
      <p:ext uri="{BB962C8B-B14F-4D97-AF65-F5344CB8AC3E}">
        <p14:creationId xmlns:p14="http://schemas.microsoft.com/office/powerpoint/2010/main" val="13932580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ástupný symbol obsahu 4"/>
          <p:cNvGraphicFramePr>
            <a:graphicFrameLocks noGrp="1"/>
          </p:cNvGraphicFramePr>
          <p:nvPr>
            <p:ph idx="1"/>
            <p:extLst>
              <p:ext uri="{D42A27DB-BD31-4B8C-83A1-F6EECF244321}">
                <p14:modId xmlns:p14="http://schemas.microsoft.com/office/powerpoint/2010/main" val="3376606553"/>
              </p:ext>
            </p:extLst>
          </p:nvPr>
        </p:nvGraphicFramePr>
        <p:xfrm>
          <a:off x="126748" y="81483"/>
          <a:ext cx="11977735" cy="6708615"/>
        </p:xfrm>
        <a:graphic>
          <a:graphicData uri="http://schemas.openxmlformats.org/drawingml/2006/table">
            <a:tbl>
              <a:tblPr>
                <a:tableStyleId>{5C22544A-7EE6-4342-B048-85BDC9FD1C3A}</a:tableStyleId>
              </a:tblPr>
              <a:tblGrid>
                <a:gridCol w="543208"/>
                <a:gridCol w="2165272"/>
                <a:gridCol w="2647331"/>
                <a:gridCol w="2215700"/>
                <a:gridCol w="2406338"/>
                <a:gridCol w="1999886"/>
              </a:tblGrid>
              <a:tr h="1739271">
                <a:tc>
                  <a:txBody>
                    <a:bodyPr/>
                    <a:lstStyle/>
                    <a:p>
                      <a:pPr algn="l" fontAlgn="ctr"/>
                      <a:r>
                        <a:rPr lang="sk-SK" sz="1200" u="none" strike="noStrike">
                          <a:effectLst/>
                        </a:rPr>
                        <a:t>Fakulta</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Počet hodnotených oblastí, v ktorých je k 31. 10. v poslednom roku hodnoteného obdobia akreditovaný študijný program  prvého stupňa, druhého stupňa alebo spojeného prvého a druhého stupňa (r1)</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Názvy oblastí</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Počet hodnotených oblastí zohľadnených v r1, v ktorých je k 31. 10. v poslednom roku hodnoteného obdobia akreditovaný doktorandský študijný program, v ktorom je zapísaný aspoň jeden študent (r2)</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Názvy oblastí</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Podiel oblastí výskumu, v ktorých je v poslednom roku hodnoteného obdobia zapísaný najmenej jeden doktorand   (r3=r2/r1)</a:t>
                      </a:r>
                      <a:endParaRPr lang="sk-SK" sz="1200" b="1" i="0" u="none" strike="noStrike">
                        <a:solidFill>
                          <a:srgbClr val="000000"/>
                        </a:solidFill>
                        <a:effectLst/>
                        <a:latin typeface="Calibri" panose="020F0502020204030204" pitchFamily="34" charset="0"/>
                      </a:endParaRPr>
                    </a:p>
                  </a:txBody>
                  <a:tcPr marL="5969" marR="5969" marT="5969" marB="0" anchor="ctr"/>
                </a:tc>
              </a:tr>
              <a:tr h="1932523">
                <a:tc>
                  <a:txBody>
                    <a:bodyPr/>
                    <a:lstStyle/>
                    <a:p>
                      <a:pPr algn="l" fontAlgn="ctr"/>
                      <a:r>
                        <a:rPr lang="sk-SK" sz="1200" u="none" strike="noStrike">
                          <a:effectLst/>
                        </a:rPr>
                        <a:t>FPV</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8</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1 pedagogické vedy </a:t>
                      </a:r>
                      <a:br>
                        <a:rPr lang="sk-SK" sz="1200" u="none" strike="noStrike">
                          <a:effectLst/>
                        </a:rPr>
                      </a:br>
                      <a:r>
                        <a:rPr lang="sk-SK" sz="1200" u="none" strike="noStrike">
                          <a:effectLst/>
                        </a:rPr>
                        <a:t>9.1 fyzika</a:t>
                      </a:r>
                      <a:br>
                        <a:rPr lang="sk-SK" sz="1200" u="none" strike="noStrike">
                          <a:effectLst/>
                        </a:rPr>
                      </a:br>
                      <a:r>
                        <a:rPr lang="sk-SK" sz="1200" u="none" strike="noStrike">
                          <a:effectLst/>
                        </a:rPr>
                        <a:t>9.2 vedy o Zemi a vesmíre</a:t>
                      </a:r>
                      <a:br>
                        <a:rPr lang="sk-SK" sz="1200" u="none" strike="noStrike">
                          <a:effectLst/>
                        </a:rPr>
                      </a:br>
                      <a:r>
                        <a:rPr lang="sk-SK" sz="1200" u="none" strike="noStrike">
                          <a:effectLst/>
                        </a:rPr>
                        <a:t>10 environmentalistika a ekológia</a:t>
                      </a:r>
                      <a:br>
                        <a:rPr lang="sk-SK" sz="1200" u="none" strike="noStrike">
                          <a:effectLst/>
                        </a:rPr>
                      </a:br>
                      <a:r>
                        <a:rPr lang="sk-SK" sz="1200" u="none" strike="noStrike">
                          <a:effectLst/>
                        </a:rPr>
                        <a:t>13 vedy o živej prírode</a:t>
                      </a:r>
                      <a:br>
                        <a:rPr lang="sk-SK" sz="1200" u="none" strike="noStrike">
                          <a:effectLst/>
                        </a:rPr>
                      </a:br>
                      <a:r>
                        <a:rPr lang="sk-SK" sz="1200" u="none" strike="noStrike">
                          <a:effectLst/>
                        </a:rPr>
                        <a:t>12 chémia, chemická technológia a biotechnológie</a:t>
                      </a:r>
                      <a:br>
                        <a:rPr lang="sk-SK" sz="1200" u="none" strike="noStrike">
                          <a:effectLst/>
                        </a:rPr>
                      </a:br>
                      <a:r>
                        <a:rPr lang="sk-SK" sz="1200" u="none" strike="noStrike">
                          <a:effectLst/>
                        </a:rPr>
                        <a:t>16 informatické vedy, automatizácia a telekomunikácie</a:t>
                      </a:r>
                      <a:br>
                        <a:rPr lang="sk-SK" sz="1200" u="none" strike="noStrike">
                          <a:effectLst/>
                        </a:rPr>
                      </a:br>
                      <a:r>
                        <a:rPr lang="sk-SK" sz="1200" u="none" strike="noStrike">
                          <a:effectLst/>
                        </a:rPr>
                        <a:t>24 matematika a štatistika</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4</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
                      </a:r>
                      <a:br>
                        <a:rPr lang="sk-SK" sz="1200" u="none" strike="noStrike">
                          <a:effectLst/>
                        </a:rPr>
                      </a:br>
                      <a:r>
                        <a:rPr lang="sk-SK" sz="1200" u="none" strike="noStrike">
                          <a:effectLst/>
                        </a:rPr>
                        <a:t>1 pedagogické vedy </a:t>
                      </a:r>
                      <a:br>
                        <a:rPr lang="sk-SK" sz="1200" u="none" strike="noStrike">
                          <a:effectLst/>
                        </a:rPr>
                      </a:br>
                      <a:r>
                        <a:rPr lang="sk-SK" sz="1200" u="none" strike="noStrike">
                          <a:effectLst/>
                        </a:rPr>
                        <a:t>9.1 fyzika </a:t>
                      </a:r>
                      <a:br>
                        <a:rPr lang="sk-SK" sz="1200" u="none" strike="noStrike">
                          <a:effectLst/>
                        </a:rPr>
                      </a:br>
                      <a:r>
                        <a:rPr lang="sk-SK" sz="1200" u="none" strike="noStrike">
                          <a:effectLst/>
                        </a:rPr>
                        <a:t>10 environmentalistika a ekológia </a:t>
                      </a:r>
                      <a:br>
                        <a:rPr lang="sk-SK" sz="1200" u="none" strike="noStrike">
                          <a:effectLst/>
                        </a:rPr>
                      </a:br>
                      <a:r>
                        <a:rPr lang="sk-SK" sz="1200" u="none" strike="noStrike">
                          <a:effectLst/>
                        </a:rPr>
                        <a:t>13 vedy o živej prírode </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50% (=4/8)</a:t>
                      </a:r>
                      <a:endParaRPr lang="sk-SK" sz="1200" b="0" i="0" u="none" strike="noStrike">
                        <a:solidFill>
                          <a:srgbClr val="000000"/>
                        </a:solidFill>
                        <a:effectLst/>
                        <a:latin typeface="Calibri" panose="020F0502020204030204" pitchFamily="34" charset="0"/>
                      </a:endParaRPr>
                    </a:p>
                  </a:txBody>
                  <a:tcPr marL="5969" marR="5969" marT="5969" marB="0" anchor="ctr"/>
                </a:tc>
              </a:tr>
              <a:tr h="579757">
                <a:tc>
                  <a:txBody>
                    <a:bodyPr/>
                    <a:lstStyle/>
                    <a:p>
                      <a:pPr algn="l" fontAlgn="ctr"/>
                      <a:r>
                        <a:rPr lang="sk-SK" sz="1200" u="none" strike="noStrike">
                          <a:effectLst/>
                        </a:rPr>
                        <a:t>FSŠ</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3</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1 pedagogické vedy</a:t>
                      </a:r>
                      <a:br>
                        <a:rPr lang="sk-SK" sz="1200" u="none" strike="noStrike">
                          <a:effectLst/>
                        </a:rPr>
                      </a:br>
                      <a:r>
                        <a:rPr lang="sk-SK" sz="1200" u="none" strike="noStrike">
                          <a:effectLst/>
                        </a:rPr>
                        <a:t>2 humanitné vedy</a:t>
                      </a:r>
                      <a:br>
                        <a:rPr lang="sk-SK" sz="1200" u="none" strike="noStrike">
                          <a:effectLst/>
                        </a:rPr>
                      </a:br>
                      <a:r>
                        <a:rPr lang="sk-SK" sz="1200" u="none" strike="noStrike">
                          <a:effectLst/>
                        </a:rPr>
                        <a:t>8 ekonómia a manažment</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2</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1 pedagogické vedy</a:t>
                      </a:r>
                      <a:br>
                        <a:rPr lang="sk-SK" sz="1200" u="none" strike="noStrike">
                          <a:effectLst/>
                        </a:rPr>
                      </a:br>
                      <a:r>
                        <a:rPr lang="sk-SK" sz="1200" u="none" strike="noStrike">
                          <a:effectLst/>
                        </a:rPr>
                        <a:t>2 humanitné vedy</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66,67% (=2/3)</a:t>
                      </a:r>
                      <a:endParaRPr lang="sk-SK" sz="1200" b="0" i="0" u="none" strike="noStrike">
                        <a:solidFill>
                          <a:srgbClr val="000000"/>
                        </a:solidFill>
                        <a:effectLst/>
                        <a:latin typeface="Calibri" panose="020F0502020204030204" pitchFamily="34" charset="0"/>
                      </a:endParaRPr>
                    </a:p>
                  </a:txBody>
                  <a:tcPr marL="5969" marR="5969" marT="5969" marB="0" anchor="ctr"/>
                </a:tc>
              </a:tr>
              <a:tr h="579757">
                <a:tc>
                  <a:txBody>
                    <a:bodyPr/>
                    <a:lstStyle/>
                    <a:p>
                      <a:pPr algn="l" fontAlgn="ctr"/>
                      <a:r>
                        <a:rPr lang="sk-SK" sz="1200" u="none" strike="noStrike">
                          <a:effectLst/>
                        </a:rPr>
                        <a:t>FSVaZ</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2</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6 spoločenské a behaviorálne vedy</a:t>
                      </a:r>
                      <a:br>
                        <a:rPr lang="sk-SK" sz="1200" u="none" strike="noStrike">
                          <a:effectLst/>
                        </a:rPr>
                      </a:br>
                      <a:r>
                        <a:rPr lang="sk-SK" sz="1200" u="none" strike="noStrike">
                          <a:effectLst/>
                        </a:rPr>
                        <a:t>18 lekárske, farmaceut. a nelekár. vedy</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1</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6 spoločenské a behaviorálne vedy </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50% (=1/2)</a:t>
                      </a:r>
                      <a:endParaRPr lang="sk-SK" sz="1200" b="0" i="0" u="none" strike="noStrike">
                        <a:solidFill>
                          <a:srgbClr val="000000"/>
                        </a:solidFill>
                        <a:effectLst/>
                        <a:latin typeface="Calibri" panose="020F0502020204030204" pitchFamily="34" charset="0"/>
                      </a:endParaRPr>
                    </a:p>
                  </a:txBody>
                  <a:tcPr marL="5969" marR="5969" marT="5969" marB="0" anchor="ctr"/>
                </a:tc>
              </a:tr>
              <a:tr h="773009">
                <a:tc>
                  <a:txBody>
                    <a:bodyPr/>
                    <a:lstStyle/>
                    <a:p>
                      <a:pPr algn="l" fontAlgn="ctr"/>
                      <a:r>
                        <a:rPr lang="sk-SK" sz="1200" u="none" strike="noStrike">
                          <a:effectLst/>
                        </a:rPr>
                        <a:t>FF </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4</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1 pedagogické vedy</a:t>
                      </a:r>
                      <a:br>
                        <a:rPr lang="sk-SK" sz="1200" u="none" strike="noStrike">
                          <a:effectLst/>
                        </a:rPr>
                      </a:br>
                      <a:r>
                        <a:rPr lang="sk-SK" sz="1200" u="none" strike="noStrike">
                          <a:effectLst/>
                        </a:rPr>
                        <a:t>2 humanitné vedy</a:t>
                      </a:r>
                      <a:br>
                        <a:rPr lang="sk-SK" sz="1200" u="none" strike="noStrike">
                          <a:effectLst/>
                        </a:rPr>
                      </a:br>
                      <a:r>
                        <a:rPr lang="sk-SK" sz="1200" u="none" strike="noStrike">
                          <a:effectLst/>
                        </a:rPr>
                        <a:t>3 historické vedy a etnológia</a:t>
                      </a:r>
                      <a:br>
                        <a:rPr lang="sk-SK" sz="1200" u="none" strike="noStrike">
                          <a:effectLst/>
                        </a:rPr>
                      </a:br>
                      <a:r>
                        <a:rPr lang="sk-SK" sz="1200" u="none" strike="noStrike">
                          <a:effectLst/>
                        </a:rPr>
                        <a:t>6 spoločenské a behaviorálne vedy</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3</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2 humanitné vedy </a:t>
                      </a:r>
                      <a:br>
                        <a:rPr lang="sk-SK" sz="1200" u="none" strike="noStrike">
                          <a:effectLst/>
                        </a:rPr>
                      </a:br>
                      <a:r>
                        <a:rPr lang="sk-SK" sz="1200" u="none" strike="noStrike">
                          <a:effectLst/>
                        </a:rPr>
                        <a:t>3 historické vedy a etnológia</a:t>
                      </a:r>
                      <a:br>
                        <a:rPr lang="sk-SK" sz="1200" u="none" strike="noStrike">
                          <a:effectLst/>
                        </a:rPr>
                      </a:br>
                      <a:r>
                        <a:rPr lang="sk-SK" sz="1200" u="none" strike="noStrike">
                          <a:effectLst/>
                        </a:rPr>
                        <a:t>6 spoločenské a behaviorálne vedy</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75% (=3/4)</a:t>
                      </a:r>
                      <a:endParaRPr lang="sk-SK" sz="1200" b="0" i="0" u="none" strike="noStrike">
                        <a:solidFill>
                          <a:srgbClr val="000000"/>
                        </a:solidFill>
                        <a:effectLst/>
                        <a:latin typeface="Calibri" panose="020F0502020204030204" pitchFamily="34" charset="0"/>
                      </a:endParaRPr>
                    </a:p>
                  </a:txBody>
                  <a:tcPr marL="5969" marR="5969" marT="5969" marB="0" anchor="ctr"/>
                </a:tc>
              </a:tr>
              <a:tr h="773009">
                <a:tc>
                  <a:txBody>
                    <a:bodyPr/>
                    <a:lstStyle/>
                    <a:p>
                      <a:pPr algn="l" fontAlgn="ctr"/>
                      <a:r>
                        <a:rPr lang="sk-SK" sz="1200" u="none" strike="noStrike">
                          <a:effectLst/>
                        </a:rPr>
                        <a:t>PF</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4</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sk-SK" sz="1200" u="none" strike="noStrike">
                          <a:effectLst/>
                        </a:rPr>
                        <a:t>1 pedagogické vedy</a:t>
                      </a:r>
                      <a:br>
                        <a:rPr lang="sk-SK" sz="1200" u="none" strike="noStrike">
                          <a:effectLst/>
                        </a:rPr>
                      </a:br>
                      <a:r>
                        <a:rPr lang="sk-SK" sz="1200" u="none" strike="noStrike">
                          <a:effectLst/>
                        </a:rPr>
                        <a:t>2 humanitné vedy</a:t>
                      </a:r>
                      <a:br>
                        <a:rPr lang="sk-SK" sz="1200" u="none" strike="noStrike">
                          <a:effectLst/>
                        </a:rPr>
                      </a:br>
                      <a:r>
                        <a:rPr lang="sk-SK" sz="1200" u="none" strike="noStrike">
                          <a:effectLst/>
                        </a:rPr>
                        <a:t>17 inžinierstvo a technológie</a:t>
                      </a:r>
                      <a:br>
                        <a:rPr lang="sk-SK" sz="1200" u="none" strike="noStrike">
                          <a:effectLst/>
                        </a:rPr>
                      </a:br>
                      <a:r>
                        <a:rPr lang="sk-SK" sz="1200" u="none" strike="noStrike">
                          <a:effectLst/>
                        </a:rPr>
                        <a:t>21 vedy o športe</a:t>
                      </a:r>
                      <a:endParaRPr lang="sk-SK"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2</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ctr"/>
                      <a:r>
                        <a:rPr lang="pt-BR" sz="1200" u="none" strike="noStrike">
                          <a:effectLst/>
                        </a:rPr>
                        <a:t>1 pedagogické vedy</a:t>
                      </a:r>
                      <a:br>
                        <a:rPr lang="pt-BR" sz="1200" u="none" strike="noStrike">
                          <a:effectLst/>
                        </a:rPr>
                      </a:br>
                      <a:r>
                        <a:rPr lang="pt-BR" sz="1200" u="none" strike="noStrike">
                          <a:effectLst/>
                        </a:rPr>
                        <a:t>21 vedy o športe </a:t>
                      </a:r>
                      <a:endParaRPr lang="pt-BR" sz="1200" b="0"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50 % (=2/4)</a:t>
                      </a:r>
                      <a:endParaRPr lang="sk-SK" sz="1200" b="0" i="0" u="none" strike="noStrike">
                        <a:solidFill>
                          <a:srgbClr val="000000"/>
                        </a:solidFill>
                        <a:effectLst/>
                        <a:latin typeface="Calibri" panose="020F0502020204030204" pitchFamily="34" charset="0"/>
                      </a:endParaRPr>
                    </a:p>
                  </a:txBody>
                  <a:tcPr marL="5969" marR="5969" marT="5969" marB="0" anchor="ctr"/>
                </a:tc>
              </a:tr>
              <a:tr h="331289">
                <a:tc>
                  <a:txBody>
                    <a:bodyPr/>
                    <a:lstStyle/>
                    <a:p>
                      <a:pPr algn="l" fontAlgn="ctr"/>
                      <a:r>
                        <a:rPr lang="sk-SK" sz="1200" u="none" strike="noStrike">
                          <a:effectLst/>
                        </a:rPr>
                        <a:t>SPOLU</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ctr" fontAlgn="ctr"/>
                      <a:r>
                        <a:rPr lang="sk-SK" sz="1200" u="none" strike="noStrike">
                          <a:effectLst/>
                        </a:rPr>
                        <a:t>21</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b"/>
                      <a:r>
                        <a:rPr lang="sk-SK" sz="1200" u="none" strike="noStrike">
                          <a:effectLst/>
                        </a:rPr>
                        <a:t> </a:t>
                      </a:r>
                      <a:endParaRPr lang="sk-SK" sz="1200" b="0" i="0" u="none" strike="noStrike">
                        <a:solidFill>
                          <a:srgbClr val="000000"/>
                        </a:solidFill>
                        <a:effectLst/>
                        <a:latin typeface="Calibri" panose="020F0502020204030204" pitchFamily="34" charset="0"/>
                      </a:endParaRPr>
                    </a:p>
                  </a:txBody>
                  <a:tcPr marL="5969" marR="5969" marT="5969" marB="0" anchor="b"/>
                </a:tc>
                <a:tc>
                  <a:txBody>
                    <a:bodyPr/>
                    <a:lstStyle/>
                    <a:p>
                      <a:pPr algn="ctr" fontAlgn="ctr"/>
                      <a:r>
                        <a:rPr lang="sk-SK" sz="1200" u="none" strike="noStrike">
                          <a:effectLst/>
                        </a:rPr>
                        <a:t>12</a:t>
                      </a:r>
                      <a:endParaRPr lang="sk-SK" sz="1200" b="1" i="0" u="none" strike="noStrike">
                        <a:solidFill>
                          <a:srgbClr val="000000"/>
                        </a:solidFill>
                        <a:effectLst/>
                        <a:latin typeface="Calibri" panose="020F0502020204030204" pitchFamily="34" charset="0"/>
                      </a:endParaRPr>
                    </a:p>
                  </a:txBody>
                  <a:tcPr marL="5969" marR="5969" marT="5969" marB="0" anchor="ctr"/>
                </a:tc>
                <a:tc>
                  <a:txBody>
                    <a:bodyPr/>
                    <a:lstStyle/>
                    <a:p>
                      <a:pPr algn="l" fontAlgn="b"/>
                      <a:r>
                        <a:rPr lang="sk-SK" sz="1200" u="none" strike="noStrike">
                          <a:effectLst/>
                        </a:rPr>
                        <a:t> </a:t>
                      </a:r>
                      <a:endParaRPr lang="sk-SK" sz="1200" b="0" i="0" u="none" strike="noStrike">
                        <a:solidFill>
                          <a:srgbClr val="000000"/>
                        </a:solidFill>
                        <a:effectLst/>
                        <a:latin typeface="Calibri" panose="020F0502020204030204" pitchFamily="34" charset="0"/>
                      </a:endParaRPr>
                    </a:p>
                  </a:txBody>
                  <a:tcPr marL="5969" marR="5969" marT="5969" marB="0" anchor="b"/>
                </a:tc>
                <a:tc>
                  <a:txBody>
                    <a:bodyPr/>
                    <a:lstStyle/>
                    <a:p>
                      <a:pPr algn="ctr" fontAlgn="ctr"/>
                      <a:r>
                        <a:rPr lang="sk-SK" sz="1200" u="none" strike="noStrike" dirty="0">
                          <a:effectLst/>
                        </a:rPr>
                        <a:t>57,14% (=12/21)</a:t>
                      </a:r>
                      <a:endParaRPr lang="sk-SK" sz="1200" b="0" i="0" u="none" strike="noStrike" dirty="0">
                        <a:solidFill>
                          <a:srgbClr val="000000"/>
                        </a:solidFill>
                        <a:effectLst/>
                        <a:latin typeface="Calibri" panose="020F0502020204030204" pitchFamily="34" charset="0"/>
                      </a:endParaRPr>
                    </a:p>
                  </a:txBody>
                  <a:tcPr marL="5969" marR="5969" marT="5969" marB="0" anchor="ctr"/>
                </a:tc>
              </a:tr>
            </a:tbl>
          </a:graphicData>
        </a:graphic>
      </p:graphicFrame>
    </p:spTree>
    <p:extLst>
      <p:ext uri="{BB962C8B-B14F-4D97-AF65-F5344CB8AC3E}">
        <p14:creationId xmlns:p14="http://schemas.microsoft.com/office/powerpoint/2010/main" val="11545144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sk-SK" sz="3100" b="1" dirty="0"/>
              <a:t>Vyjadrenie Akreditačnej komisie </a:t>
            </a:r>
            <a:r>
              <a:rPr lang="sk-SK" sz="3100" b="1" dirty="0" smtClean="0"/>
              <a:t/>
            </a:r>
            <a:br>
              <a:rPr lang="sk-SK" sz="3100" b="1" dirty="0" smtClean="0"/>
            </a:br>
            <a:r>
              <a:rPr lang="sk-SK" sz="3100" b="1" dirty="0" smtClean="0"/>
              <a:t>k </a:t>
            </a:r>
            <a:r>
              <a:rPr lang="sk-SK" sz="3100" b="1" dirty="0"/>
              <a:t>vnútornému systému kvality a k jeho uplatňovaniu </a:t>
            </a:r>
            <a:br>
              <a:rPr lang="sk-SK" sz="3100" b="1" dirty="0"/>
            </a:br>
            <a:r>
              <a:rPr lang="sk-SK" sz="2000" dirty="0"/>
              <a:t>(podľa § 84 ods. 4 písm. f) zákona) </a:t>
            </a:r>
            <a:br>
              <a:rPr lang="sk-SK" sz="2000" dirty="0"/>
            </a:br>
            <a:endParaRPr lang="sk-SK" sz="2000" b="1" dirty="0"/>
          </a:p>
        </p:txBody>
      </p:sp>
      <p:sp>
        <p:nvSpPr>
          <p:cNvPr id="3" name="Zástupný symbol obsahu 2"/>
          <p:cNvSpPr>
            <a:spLocks noGrp="1"/>
          </p:cNvSpPr>
          <p:nvPr>
            <p:ph idx="1"/>
          </p:nvPr>
        </p:nvSpPr>
        <p:spPr/>
        <p:txBody>
          <a:bodyPr>
            <a:normAutofit/>
          </a:bodyPr>
          <a:lstStyle/>
          <a:p>
            <a:pPr marL="0" indent="0" algn="just">
              <a:buNone/>
            </a:pPr>
            <a:r>
              <a:rPr lang="sk-SK" sz="2200" dirty="0"/>
              <a:t>Vnútorný predpis je podkladom na vypracovanie, implementovanie, pozorovanie a vyhodnocovanie vnútorných systémov zabezpečenia kvality vzdelávania fakúlt a pracovísk UKF. Ciele, zásady a rámce uplatňovania dokumentu v podmienkach UKF sú stanovené reálne a definované s požadovanou výpovednou hodnotou. UKF si uvedomuje svoje silné a slabé stránky a je schopná zodpovedne a dynamicky kontrolovať kvalitu vzdelávacej a umeleckej/vedeckej práce a zlepšovať jej úroveň. </a:t>
            </a:r>
          </a:p>
          <a:p>
            <a:pPr marL="0" indent="0">
              <a:buNone/>
            </a:pPr>
            <a:endParaRPr lang="sk-SK" sz="2200" dirty="0"/>
          </a:p>
          <a:p>
            <a:pPr marL="0" indent="0" algn="just">
              <a:buNone/>
            </a:pPr>
            <a:r>
              <a:rPr lang="sk-SK" sz="2200" b="1" dirty="0"/>
              <a:t>Stanovisko AK (Správa):</a:t>
            </a:r>
          </a:p>
          <a:p>
            <a:pPr marL="0" indent="0" algn="just">
              <a:buNone/>
            </a:pPr>
            <a:r>
              <a:rPr lang="sk-SK" sz="2200" dirty="0" smtClean="0"/>
              <a:t>„Na </a:t>
            </a:r>
            <a:r>
              <a:rPr lang="sk-SK" sz="2200" dirty="0"/>
              <a:t>základe hodnotenia kritérií KVSK-A1 až KVSK-A6 a kritérií KVSK-B1 až KVSK-B6 Akreditačná komisia konštatuje, že UKF v Nitre má v súčasnosti </a:t>
            </a:r>
            <a:r>
              <a:rPr lang="sk-SK" sz="2200" b="1" dirty="0"/>
              <a:t>vyhovujúci vnútorný systém kvality </a:t>
            </a:r>
            <a:r>
              <a:rPr lang="sk-SK" sz="2200" dirty="0"/>
              <a:t>a jeho uplatňovanie je na </a:t>
            </a:r>
            <a:r>
              <a:rPr lang="sk-SK" sz="2200" b="1" dirty="0"/>
              <a:t>dostatočnej úrovni</a:t>
            </a:r>
            <a:r>
              <a:rPr lang="sk-SK" sz="2200" b="1" dirty="0" smtClean="0"/>
              <a:t>.“</a:t>
            </a:r>
            <a:endParaRPr lang="sk-SK" sz="2200" dirty="0"/>
          </a:p>
          <a:p>
            <a:pPr marL="0" indent="0">
              <a:buNone/>
            </a:pPr>
            <a:endParaRPr lang="sk-SK" sz="2200" dirty="0"/>
          </a:p>
        </p:txBody>
      </p:sp>
    </p:spTree>
    <p:extLst>
      <p:ext uri="{BB962C8B-B14F-4D97-AF65-F5344CB8AC3E}">
        <p14:creationId xmlns:p14="http://schemas.microsoft.com/office/powerpoint/2010/main" val="28409345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931660"/>
          </a:xfrm>
        </p:spPr>
        <p:txBody>
          <a:bodyPr>
            <a:normAutofit/>
          </a:bodyPr>
          <a:lstStyle/>
          <a:p>
            <a:pPr algn="ctr"/>
            <a:r>
              <a:rPr lang="sk-SK" sz="2200" b="1" dirty="0" smtClean="0"/>
              <a:t>Analýza výsledného hodnotenia AK o spôsobilosti študijných programov a habilitačného konania a konania na vymenúvanie profesorov predložených do komplexnej akreditácie 2014</a:t>
            </a:r>
            <a:endParaRPr lang="sk-SK" sz="2200" b="1" dirty="0"/>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2056066790"/>
              </p:ext>
            </p:extLst>
          </p:nvPr>
        </p:nvGraphicFramePr>
        <p:xfrm>
          <a:off x="731521" y="1311526"/>
          <a:ext cx="10515598" cy="5055661"/>
        </p:xfrm>
        <a:graphic>
          <a:graphicData uri="http://schemas.openxmlformats.org/drawingml/2006/table">
            <a:tbl>
              <a:tblPr/>
              <a:tblGrid>
                <a:gridCol w="698106"/>
                <a:gridCol w="1496870"/>
                <a:gridCol w="1205083"/>
                <a:gridCol w="1075968"/>
                <a:gridCol w="1205084"/>
                <a:gridCol w="1329137"/>
                <a:gridCol w="1122782"/>
                <a:gridCol w="1189613"/>
                <a:gridCol w="1192955"/>
              </a:tblGrid>
              <a:tr h="858946">
                <a:tc rowSpan="2">
                  <a:txBody>
                    <a:bodyPr/>
                    <a:lstStyle/>
                    <a:p>
                      <a:pPr algn="ctr" fontAlgn="ctr"/>
                      <a:r>
                        <a:rPr lang="sk-SK" sz="1600" b="1" i="0" u="none" strike="noStrike" dirty="0">
                          <a:solidFill>
                            <a:srgbClr val="000000"/>
                          </a:solidFill>
                          <a:effectLst/>
                          <a:latin typeface="Calibri" panose="020F0502020204030204" pitchFamily="34" charset="0"/>
                        </a:rPr>
                        <a:t>Fakulta</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sk-SK" sz="1600" b="1" i="0" u="none" strike="noStrike" dirty="0">
                          <a:solidFill>
                            <a:srgbClr val="000000"/>
                          </a:solidFill>
                          <a:effectLst/>
                          <a:latin typeface="Calibri" panose="020F0502020204030204" pitchFamily="34" charset="0"/>
                        </a:rPr>
                        <a:t>Počet predložených a hodnotených ŠP AK</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rowSpan="2">
                  <a:txBody>
                    <a:bodyPr/>
                    <a:lstStyle/>
                    <a:p>
                      <a:pPr algn="ctr" fontAlgn="ctr"/>
                      <a:r>
                        <a:rPr lang="sk-SK" sz="1600" b="1" i="0" u="none" strike="noStrike" dirty="0">
                          <a:solidFill>
                            <a:srgbClr val="000000"/>
                          </a:solidFill>
                          <a:effectLst/>
                          <a:latin typeface="Calibri" panose="020F0502020204030204" pitchFamily="34" charset="0"/>
                        </a:rPr>
                        <a:t>Spôsobilé ŠP (počet)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gridSpan="2">
                  <a:txBody>
                    <a:bodyPr/>
                    <a:lstStyle/>
                    <a:p>
                      <a:pPr algn="ctr" fontAlgn="ctr"/>
                      <a:r>
                        <a:rPr lang="sk-SK" sz="1600" b="1" i="0" u="none" strike="noStrike">
                          <a:solidFill>
                            <a:srgbClr val="000000"/>
                          </a:solidFill>
                          <a:effectLst/>
                          <a:latin typeface="Calibri" panose="020F0502020204030204" pitchFamily="34" charset="0"/>
                        </a:rPr>
                        <a:t>Nespôsobilé ŠP (počet)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c rowSpan="2">
                  <a:txBody>
                    <a:bodyPr/>
                    <a:lstStyle/>
                    <a:p>
                      <a:pPr algn="ctr" fontAlgn="ctr"/>
                      <a:r>
                        <a:rPr lang="pt-BR" sz="1600" b="1" i="0" u="none" strike="noStrike" dirty="0">
                          <a:solidFill>
                            <a:srgbClr val="000000"/>
                          </a:solidFill>
                          <a:effectLst/>
                          <a:latin typeface="Calibri" panose="020F0502020204030204" pitchFamily="34" charset="0"/>
                        </a:rPr>
                        <a:t>Počet predložených a hodnotených </a:t>
                      </a:r>
                      <a:endParaRPr lang="sk-SK" sz="1600" b="1" i="0" u="none" strike="noStrike" dirty="0" smtClean="0">
                        <a:solidFill>
                          <a:srgbClr val="000000"/>
                        </a:solidFill>
                        <a:effectLst/>
                        <a:latin typeface="Calibri" panose="020F0502020204030204" pitchFamily="34" charset="0"/>
                      </a:endParaRPr>
                    </a:p>
                    <a:p>
                      <a:pPr algn="ctr" fontAlgn="ctr"/>
                      <a:r>
                        <a:rPr lang="pt-BR" sz="1600" b="1" i="0" u="none" strike="noStrike" dirty="0" smtClean="0">
                          <a:solidFill>
                            <a:srgbClr val="000000"/>
                          </a:solidFill>
                          <a:effectLst/>
                          <a:latin typeface="Calibri" panose="020F0502020204030204" pitchFamily="34" charset="0"/>
                        </a:rPr>
                        <a:t>H</a:t>
                      </a:r>
                      <a:r>
                        <a:rPr lang="sk-SK" sz="1600" b="1" i="0" u="none" strike="noStrike" dirty="0" smtClean="0">
                          <a:solidFill>
                            <a:srgbClr val="000000"/>
                          </a:solidFill>
                          <a:effectLst/>
                          <a:latin typeface="Calibri" panose="020F0502020204030204" pitchFamily="34" charset="0"/>
                        </a:rPr>
                        <a:t>+</a:t>
                      </a:r>
                      <a:r>
                        <a:rPr lang="pt-BR" sz="1600" b="1" i="0" u="none" strike="noStrike" dirty="0" smtClean="0">
                          <a:solidFill>
                            <a:srgbClr val="000000"/>
                          </a:solidFill>
                          <a:effectLst/>
                          <a:latin typeface="Calibri" panose="020F0502020204030204" pitchFamily="34" charset="0"/>
                        </a:rPr>
                        <a:t>I</a:t>
                      </a:r>
                      <a:r>
                        <a:rPr lang="sk-SK" sz="1600" b="1" i="0" u="none" strike="noStrike" dirty="0" smtClean="0">
                          <a:solidFill>
                            <a:srgbClr val="000000"/>
                          </a:solidFill>
                          <a:effectLst/>
                          <a:latin typeface="Calibri" panose="020F0502020204030204" pitchFamily="34" charset="0"/>
                        </a:rPr>
                        <a:t>K</a:t>
                      </a:r>
                      <a:endParaRPr lang="pt-BR" sz="16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rowSpan="2">
                  <a:txBody>
                    <a:bodyPr/>
                    <a:lstStyle/>
                    <a:p>
                      <a:pPr algn="ctr" fontAlgn="ctr"/>
                      <a:r>
                        <a:rPr lang="sk-SK" sz="1600" b="1" i="0" u="none" strike="noStrike" dirty="0">
                          <a:solidFill>
                            <a:srgbClr val="000000"/>
                          </a:solidFill>
                          <a:effectLst/>
                          <a:latin typeface="Calibri" panose="020F0502020204030204" pitchFamily="34" charset="0"/>
                        </a:rPr>
                        <a:t>Spôsobilé </a:t>
                      </a:r>
                      <a:endParaRPr lang="sk-SK" sz="1600" b="1" i="0" u="none" strike="noStrike" dirty="0" smtClean="0">
                        <a:solidFill>
                          <a:srgbClr val="000000"/>
                        </a:solidFill>
                        <a:effectLst/>
                        <a:latin typeface="Calibri" panose="020F0502020204030204" pitchFamily="34" charset="0"/>
                      </a:endParaRPr>
                    </a:p>
                    <a:p>
                      <a:pPr algn="ctr" fontAlgn="ctr"/>
                      <a:r>
                        <a:rPr lang="sk-SK" sz="1600" b="1" i="0" u="none" strike="noStrike" dirty="0" smtClean="0">
                          <a:solidFill>
                            <a:srgbClr val="000000"/>
                          </a:solidFill>
                          <a:effectLst/>
                          <a:latin typeface="Calibri" panose="020F0502020204030204" pitchFamily="34" charset="0"/>
                        </a:rPr>
                        <a:t>H+IK</a:t>
                      </a:r>
                      <a:endParaRPr lang="sk-SK" sz="16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gridSpan="2">
                  <a:txBody>
                    <a:bodyPr/>
                    <a:lstStyle/>
                    <a:p>
                      <a:pPr algn="ctr" fontAlgn="ctr"/>
                      <a:r>
                        <a:rPr lang="sk-SK" sz="1600" b="1" i="0" u="none" strike="noStrike" dirty="0">
                          <a:solidFill>
                            <a:srgbClr val="000000"/>
                          </a:solidFill>
                          <a:effectLst/>
                          <a:latin typeface="Calibri" panose="020F0502020204030204" pitchFamily="34" charset="0"/>
                        </a:rPr>
                        <a:t>Nespôsobilé </a:t>
                      </a:r>
                      <a:r>
                        <a:rPr lang="sk-SK" sz="1600" b="1" i="0" u="none" strike="noStrike" dirty="0" smtClean="0">
                          <a:solidFill>
                            <a:srgbClr val="000000"/>
                          </a:solidFill>
                          <a:effectLst/>
                          <a:latin typeface="Calibri" panose="020F0502020204030204" pitchFamily="34" charset="0"/>
                        </a:rPr>
                        <a:t>H+IK</a:t>
                      </a:r>
                      <a:endParaRPr lang="sk-SK" sz="1600" b="1" i="0"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r>
              <a:tr h="490470">
                <a:tc vMerge="1">
                  <a:txBody>
                    <a:bodyPr/>
                    <a:lstStyle/>
                    <a:p>
                      <a:endParaRPr lang="sk-SK"/>
                    </a:p>
                  </a:txBody>
                  <a:tcPr/>
                </a:tc>
                <a:tc vMerge="1">
                  <a:txBody>
                    <a:bodyPr/>
                    <a:lstStyle/>
                    <a:p>
                      <a:endParaRPr lang="sk-SK"/>
                    </a:p>
                  </a:txBody>
                  <a:tcPr/>
                </a:tc>
                <a:tc vMerge="1">
                  <a:txBody>
                    <a:bodyPr/>
                    <a:lstStyle/>
                    <a:p>
                      <a:endParaRPr lang="sk-SK"/>
                    </a:p>
                  </a:txBody>
                  <a:tcPr/>
                </a:tc>
                <a:tc>
                  <a:txBody>
                    <a:bodyPr/>
                    <a:lstStyle/>
                    <a:p>
                      <a:pPr algn="l" fontAlgn="ctr"/>
                      <a:r>
                        <a:rPr lang="sk-SK" sz="1600" b="1" i="0" u="none" strike="noStrike" dirty="0">
                          <a:solidFill>
                            <a:srgbClr val="000000"/>
                          </a:solidFill>
                          <a:effectLst/>
                          <a:latin typeface="Calibri" panose="020F0502020204030204" pitchFamily="34" charset="0"/>
                        </a:rPr>
                        <a:t>opätovné predloženie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l" fontAlgn="ctr"/>
                      <a:r>
                        <a:rPr lang="sk-SK" sz="1600" b="1" i="0" u="none" strike="noStrike" dirty="0">
                          <a:solidFill>
                            <a:srgbClr val="000000"/>
                          </a:solidFill>
                          <a:effectLst/>
                          <a:latin typeface="Calibri" panose="020F0502020204030204" pitchFamily="34" charset="0"/>
                        </a:rPr>
                        <a:t>nepredkladá sa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vMerge="1">
                  <a:txBody>
                    <a:bodyPr/>
                    <a:lstStyle/>
                    <a:p>
                      <a:endParaRPr lang="sk-SK"/>
                    </a:p>
                  </a:txBody>
                  <a:tcPr/>
                </a:tc>
                <a:tc vMerge="1">
                  <a:txBody>
                    <a:bodyPr/>
                    <a:lstStyle/>
                    <a:p>
                      <a:endParaRPr lang="sk-SK"/>
                    </a:p>
                  </a:txBody>
                  <a:tcPr/>
                </a:tc>
                <a:tc>
                  <a:txBody>
                    <a:bodyPr/>
                    <a:lstStyle/>
                    <a:p>
                      <a:pPr algn="l" fontAlgn="ctr"/>
                      <a:r>
                        <a:rPr lang="sk-SK" sz="1600" b="1" i="0" u="none" strike="noStrike">
                          <a:solidFill>
                            <a:srgbClr val="000000"/>
                          </a:solidFill>
                          <a:effectLst/>
                          <a:latin typeface="Calibri" panose="020F0502020204030204" pitchFamily="34" charset="0"/>
                        </a:rPr>
                        <a:t>opätovné predloženie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l" fontAlgn="ctr"/>
                      <a:r>
                        <a:rPr lang="sk-SK" sz="1600" b="1" i="0" u="none" strike="noStrike">
                          <a:solidFill>
                            <a:srgbClr val="000000"/>
                          </a:solidFill>
                          <a:effectLst/>
                          <a:latin typeface="Calibri" panose="020F0502020204030204" pitchFamily="34" charset="0"/>
                        </a:rPr>
                        <a:t>nepredkladá sa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r>
              <a:tr h="249933">
                <a:tc rowSpan="2">
                  <a:txBody>
                    <a:bodyPr/>
                    <a:lstStyle/>
                    <a:p>
                      <a:pPr algn="ctr" fontAlgn="b"/>
                      <a:r>
                        <a:rPr lang="sk-SK" sz="1600" b="1" i="0" u="none" strike="noStrike" dirty="0">
                          <a:solidFill>
                            <a:srgbClr val="000000"/>
                          </a:solidFill>
                          <a:effectLst/>
                          <a:latin typeface="Calibri" panose="020F0502020204030204" pitchFamily="34" charset="0"/>
                        </a:rPr>
                        <a:t>FPV</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sk-SK" sz="1600" b="1" i="0" u="none" strike="noStrike" dirty="0">
                          <a:solidFill>
                            <a:srgbClr val="000000"/>
                          </a:solidFill>
                          <a:effectLst/>
                          <a:latin typeface="Calibri" panose="020F0502020204030204" pitchFamily="34" charset="0"/>
                        </a:rPr>
                        <a:t>57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dirty="0">
                          <a:solidFill>
                            <a:srgbClr val="FF0000"/>
                          </a:solidFill>
                          <a:effectLst/>
                          <a:latin typeface="Calibri" panose="020F0502020204030204" pitchFamily="34" charset="0"/>
                        </a:rPr>
                        <a:t>55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dirty="0">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c rowSpan="2">
                  <a:txBody>
                    <a:bodyPr/>
                    <a:lstStyle/>
                    <a:p>
                      <a:pPr algn="ctr" fontAlgn="b"/>
                      <a:r>
                        <a:rPr lang="sk-SK" sz="1600" b="1" i="0" u="none" strike="noStrike" dirty="0">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r>
              <a:tr h="249933">
                <a:tc vMerge="1">
                  <a:txBody>
                    <a:bodyPr/>
                    <a:lstStyle/>
                    <a:p>
                      <a:endParaRPr lang="sk-SK"/>
                    </a:p>
                  </a:txBody>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dirty="0">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r>
              <a:tr h="249933">
                <a:tc rowSpan="2">
                  <a:txBody>
                    <a:bodyPr/>
                    <a:lstStyle/>
                    <a:p>
                      <a:pPr algn="ctr" fontAlgn="b"/>
                      <a:r>
                        <a:rPr lang="sk-SK" sz="1600" b="1" i="0" u="none" strike="noStrike">
                          <a:solidFill>
                            <a:srgbClr val="000000"/>
                          </a:solidFill>
                          <a:effectLst/>
                          <a:latin typeface="Calibri" panose="020F0502020204030204" pitchFamily="34" charset="0"/>
                        </a:rPr>
                        <a:t>FSŠ</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sk-SK" sz="1600" b="1" i="0" u="none" strike="noStrike">
                          <a:solidFill>
                            <a:srgbClr val="000000"/>
                          </a:solidFill>
                          <a:effectLst/>
                          <a:latin typeface="Calibri" panose="020F0502020204030204" pitchFamily="34" charset="0"/>
                        </a:rPr>
                        <a:t>18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dirty="0">
                          <a:solidFill>
                            <a:srgbClr val="000000"/>
                          </a:solidFill>
                          <a:effectLst/>
                          <a:latin typeface="Calibri" panose="020F0502020204030204" pitchFamily="34" charset="0"/>
                        </a:rPr>
                        <a:t>18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dirty="0">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c rowSpan="2">
                  <a:txBody>
                    <a:bodyPr/>
                    <a:lstStyle/>
                    <a:p>
                      <a:pPr algn="ctr" fontAlgn="b"/>
                      <a:r>
                        <a:rPr lang="sk-SK" sz="1600" b="1" i="0" u="none" strike="noStrike" dirty="0">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r>
              <a:tr h="249933">
                <a:tc vMerge="1">
                  <a:txBody>
                    <a:bodyPr/>
                    <a:lstStyle/>
                    <a:p>
                      <a:endParaRPr lang="sk-SK"/>
                    </a:p>
                  </a:txBody>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dirty="0">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r>
              <a:tr h="249933">
                <a:tc rowSpan="2">
                  <a:txBody>
                    <a:bodyPr/>
                    <a:lstStyle/>
                    <a:p>
                      <a:pPr algn="ctr" fontAlgn="b"/>
                      <a:r>
                        <a:rPr lang="sk-SK" sz="1600" b="1" i="0" u="none" strike="noStrike">
                          <a:solidFill>
                            <a:srgbClr val="000000"/>
                          </a:solidFill>
                          <a:effectLst/>
                          <a:latin typeface="Calibri" panose="020F0502020204030204" pitchFamily="34" charset="0"/>
                        </a:rPr>
                        <a:t>FSVaZ</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sk-SK" sz="1600" b="1" i="0" u="none" strike="noStrike" dirty="0">
                          <a:solidFill>
                            <a:srgbClr val="000000"/>
                          </a:solidFill>
                          <a:effectLst/>
                          <a:latin typeface="Calibri" panose="020F0502020204030204" pitchFamily="34" charset="0"/>
                        </a:rPr>
                        <a:t>19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dirty="0">
                          <a:solidFill>
                            <a:srgbClr val="FF0000"/>
                          </a:solidFill>
                          <a:effectLst/>
                          <a:latin typeface="Calibri" panose="020F0502020204030204" pitchFamily="34" charset="0"/>
                        </a:rPr>
                        <a:t>18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a:solidFill>
                            <a:srgbClr val="000000"/>
                          </a:solidFill>
                          <a:effectLst/>
                          <a:latin typeface="Calibri" panose="020F0502020204030204" pitchFamily="34" charset="0"/>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c rowSpan="2">
                  <a:txBody>
                    <a:bodyPr/>
                    <a:lstStyle/>
                    <a:p>
                      <a:pPr algn="ctr" fontAlgn="b"/>
                      <a:r>
                        <a:rPr lang="sk-SK" sz="1600" b="1" i="0" u="none" strike="noStrike" dirty="0">
                          <a:solidFill>
                            <a:srgbClr val="000000"/>
                          </a:solidFill>
                          <a:effectLst/>
                          <a:latin typeface="Calibri" panose="020F0502020204030204" pitchFamily="34" charset="0"/>
                        </a:rPr>
                        <a:t>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dirty="0">
                          <a:solidFill>
                            <a:srgbClr val="FF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a:solidFill>
                            <a:srgbClr val="000000"/>
                          </a:solidFill>
                          <a:effectLst/>
                          <a:latin typeface="Calibri" panose="020F0502020204030204" pitchFamily="34" charset="0"/>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r>
              <a:tr h="249933">
                <a:tc vMerge="1">
                  <a:txBody>
                    <a:bodyPr/>
                    <a:lstStyle/>
                    <a:p>
                      <a:endParaRPr lang="sk-SK"/>
                    </a:p>
                  </a:txBody>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r>
              <a:tr h="249933">
                <a:tc rowSpan="2">
                  <a:txBody>
                    <a:bodyPr/>
                    <a:lstStyle/>
                    <a:p>
                      <a:pPr algn="ctr" fontAlgn="b"/>
                      <a:r>
                        <a:rPr lang="sk-SK" sz="1600" b="1" i="0" u="none" strike="noStrike">
                          <a:solidFill>
                            <a:srgbClr val="000000"/>
                          </a:solidFill>
                          <a:effectLst/>
                          <a:latin typeface="Calibri" panose="020F0502020204030204" pitchFamily="34" charset="0"/>
                        </a:rPr>
                        <a:t>FF</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sk-SK" sz="1600" b="1" i="0" u="none" strike="noStrike">
                          <a:solidFill>
                            <a:srgbClr val="000000"/>
                          </a:solidFill>
                          <a:effectLst/>
                          <a:latin typeface="Calibri" panose="020F0502020204030204" pitchFamily="34" charset="0"/>
                        </a:rPr>
                        <a:t>175</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dirty="0">
                          <a:solidFill>
                            <a:srgbClr val="FF0000"/>
                          </a:solidFill>
                          <a:effectLst/>
                          <a:latin typeface="Calibri" panose="020F0502020204030204" pitchFamily="34" charset="0"/>
                        </a:rPr>
                        <a:t>159</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a:solidFill>
                            <a:srgbClr val="000000"/>
                          </a:solidFill>
                          <a:effectLst/>
                          <a:latin typeface="Calibri" panose="020F0502020204030204" pitchFamily="34" charset="0"/>
                        </a:rPr>
                        <a:t>16</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c rowSpan="2">
                  <a:txBody>
                    <a:bodyPr/>
                    <a:lstStyle/>
                    <a:p>
                      <a:pPr algn="ctr" fontAlgn="b"/>
                      <a:r>
                        <a:rPr lang="sk-SK" sz="1600" b="1" i="0" u="none" strike="noStrike" dirty="0">
                          <a:solidFill>
                            <a:srgbClr val="000000"/>
                          </a:solidFill>
                          <a:effectLst/>
                          <a:latin typeface="Calibri" panose="020F0502020204030204" pitchFamily="34" charset="0"/>
                        </a:rPr>
                        <a:t>14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dirty="0">
                          <a:solidFill>
                            <a:srgbClr val="FF0000"/>
                          </a:solidFill>
                          <a:effectLst/>
                          <a:latin typeface="Calibri" panose="020F0502020204030204" pitchFamily="34" charset="0"/>
                        </a:rPr>
                        <a:t>11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dirty="0">
                          <a:solidFill>
                            <a:srgbClr val="000000"/>
                          </a:solidFill>
                          <a:effectLst/>
                          <a:latin typeface="Calibri" panose="020F0502020204030204" pitchFamily="34" charset="0"/>
                        </a:rPr>
                        <a:t>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r>
              <a:tr h="249933">
                <a:tc vMerge="1">
                  <a:txBody>
                    <a:bodyPr/>
                    <a:lstStyle/>
                    <a:p>
                      <a:endParaRPr lang="sk-SK"/>
                    </a:p>
                  </a:txBody>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8</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dirty="0">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dirty="0">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r>
              <a:tr h="249933">
                <a:tc rowSpan="2">
                  <a:txBody>
                    <a:bodyPr/>
                    <a:lstStyle/>
                    <a:p>
                      <a:pPr algn="ctr" fontAlgn="b"/>
                      <a:r>
                        <a:rPr lang="sk-SK" sz="1600" b="1" i="0" u="none" strike="noStrike">
                          <a:solidFill>
                            <a:srgbClr val="000000"/>
                          </a:solidFill>
                          <a:effectLst/>
                          <a:latin typeface="Calibri" panose="020F0502020204030204" pitchFamily="34" charset="0"/>
                        </a:rPr>
                        <a:t>PF</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sk-SK" sz="1600" b="1" i="0" u="none" strike="noStrike">
                          <a:solidFill>
                            <a:srgbClr val="000000"/>
                          </a:solidFill>
                          <a:effectLst/>
                          <a:latin typeface="Calibri" panose="020F0502020204030204" pitchFamily="34" charset="0"/>
                        </a:rPr>
                        <a:t>68</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dirty="0">
                          <a:solidFill>
                            <a:srgbClr val="FF0000"/>
                          </a:solidFill>
                          <a:effectLst/>
                          <a:latin typeface="Calibri" panose="020F0502020204030204" pitchFamily="34" charset="0"/>
                        </a:rPr>
                        <a:t>64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a:solidFill>
                            <a:srgbClr val="000000"/>
                          </a:solidFill>
                          <a:effectLst/>
                          <a:latin typeface="Calibri" panose="020F0502020204030204" pitchFamily="34" charset="0"/>
                        </a:rPr>
                        <a:t>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c rowSpan="2">
                  <a:txBody>
                    <a:bodyPr/>
                    <a:lstStyle/>
                    <a:p>
                      <a:pPr algn="ctr" fontAlgn="b"/>
                      <a:r>
                        <a:rPr lang="sk-SK" sz="1600" b="1" i="0" u="none" strike="noStrike">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dirty="0">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r>
              <a:tr h="249933">
                <a:tc vMerge="1">
                  <a:txBody>
                    <a:bodyPr/>
                    <a:lstStyle/>
                    <a:p>
                      <a:endParaRPr lang="sk-SK"/>
                    </a:p>
                  </a:txBody>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dirty="0">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dirty="0">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r>
              <a:tr h="249933">
                <a:tc rowSpan="2">
                  <a:txBody>
                    <a:bodyPr/>
                    <a:lstStyle/>
                    <a:p>
                      <a:pPr algn="ctr" fontAlgn="b"/>
                      <a:r>
                        <a:rPr lang="sk-SK" sz="1600" b="1" i="0" u="none" strike="noStrike">
                          <a:solidFill>
                            <a:srgbClr val="000000"/>
                          </a:solidFill>
                          <a:effectLst/>
                          <a:latin typeface="Calibri" panose="020F0502020204030204" pitchFamily="34" charset="0"/>
                        </a:rPr>
                        <a:t>SPOLU</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sk-SK" sz="1600" b="1" i="0" u="none" strike="noStrike">
                          <a:solidFill>
                            <a:srgbClr val="000000"/>
                          </a:solidFill>
                          <a:effectLst/>
                          <a:latin typeface="Calibri" panose="020F0502020204030204" pitchFamily="34" charset="0"/>
                        </a:rPr>
                        <a:t>337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dirty="0">
                          <a:solidFill>
                            <a:srgbClr val="FF0000"/>
                          </a:solidFill>
                          <a:effectLst/>
                          <a:latin typeface="Calibri" panose="020F0502020204030204" pitchFamily="34" charset="0"/>
                        </a:rPr>
                        <a:t>314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a:solidFill>
                            <a:srgbClr val="000000"/>
                          </a:solidFill>
                          <a:effectLst/>
                          <a:latin typeface="Calibri" panose="020F0502020204030204" pitchFamily="34" charset="0"/>
                        </a:rPr>
                        <a:t>23</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c rowSpan="2">
                  <a:txBody>
                    <a:bodyPr/>
                    <a:lstStyle/>
                    <a:p>
                      <a:pPr algn="ctr" fontAlgn="b"/>
                      <a:r>
                        <a:rPr lang="sk-SK" sz="1600" b="1" i="0" u="none" strike="noStrike" dirty="0">
                          <a:solidFill>
                            <a:srgbClr val="000000"/>
                          </a:solidFill>
                          <a:effectLst/>
                          <a:latin typeface="Calibri" panose="020F0502020204030204" pitchFamily="34" charset="0"/>
                        </a:rPr>
                        <a:t>21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rowSpan="2">
                  <a:txBody>
                    <a:bodyPr/>
                    <a:lstStyle/>
                    <a:p>
                      <a:pPr algn="ctr" fontAlgn="b"/>
                      <a:r>
                        <a:rPr lang="sk-SK" sz="1600" b="1" i="0" u="none" strike="noStrike" dirty="0">
                          <a:solidFill>
                            <a:srgbClr val="FF0000"/>
                          </a:solidFill>
                          <a:effectLst/>
                          <a:latin typeface="Calibri" panose="020F0502020204030204" pitchFamily="34" charset="0"/>
                        </a:rPr>
                        <a:t>17</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gridSpan="2">
                  <a:txBody>
                    <a:bodyPr/>
                    <a:lstStyle/>
                    <a:p>
                      <a:pPr algn="ctr" fontAlgn="b"/>
                      <a:r>
                        <a:rPr lang="sk-SK" sz="1600" b="1" i="0" u="none" strike="noStrike" dirty="0">
                          <a:solidFill>
                            <a:srgbClr val="000000"/>
                          </a:solidFill>
                          <a:effectLst/>
                          <a:latin typeface="Calibri" panose="020F0502020204030204" pitchFamily="34" charset="0"/>
                        </a:rPr>
                        <a:t>4</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sk-SK"/>
                    </a:p>
                  </a:txBody>
                  <a:tcPr/>
                </a:tc>
              </a:tr>
              <a:tr h="249933">
                <a:tc vMerge="1">
                  <a:txBody>
                    <a:bodyPr/>
                    <a:lstStyle/>
                    <a:p>
                      <a:endParaRPr lang="sk-SK"/>
                    </a:p>
                  </a:txBody>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14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dirty="0">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vMerge="1">
                  <a:txBody>
                    <a:bodyPr/>
                    <a:lstStyle/>
                    <a:p>
                      <a:endParaRPr lang="sk-SK"/>
                    </a:p>
                  </a:txBody>
                  <a:tcPr/>
                </a:tc>
                <a:tc vMerge="1">
                  <a:txBody>
                    <a:bodyPr/>
                    <a:lstStyle/>
                    <a:p>
                      <a:endParaRPr lang="sk-SK"/>
                    </a:p>
                  </a:txBody>
                  <a:tcPr/>
                </a:tc>
                <a:tc>
                  <a:txBody>
                    <a:bodyPr/>
                    <a:lstStyle/>
                    <a:p>
                      <a:pPr algn="ctr" fontAlgn="b"/>
                      <a:r>
                        <a:rPr lang="sk-SK" sz="1600" b="0" i="0" u="none" strike="noStrike">
                          <a:solidFill>
                            <a:srgbClr val="000000"/>
                          </a:solidFill>
                          <a:effectLst/>
                          <a:latin typeface="Calibri" panose="020F0502020204030204" pitchFamily="34" charset="0"/>
                        </a:rPr>
                        <a:t>2</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c>
                  <a:txBody>
                    <a:bodyPr/>
                    <a:lstStyle/>
                    <a:p>
                      <a:pPr algn="ctr" fontAlgn="b"/>
                      <a:r>
                        <a:rPr lang="sk-SK" sz="1600" b="0" i="0" u="none" strike="noStrike" dirty="0">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EBF7"/>
                    </a:solidFill>
                  </a:tcPr>
                </a:tc>
              </a:tr>
              <a:tr h="280000">
                <a:tc>
                  <a:txBody>
                    <a:bodyPr/>
                    <a:lstStyle/>
                    <a:p>
                      <a:pPr algn="l" fontAlgn="b"/>
                      <a:endParaRPr lang="sk-SK" sz="11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sk-SK" sz="11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sk-SK"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sk-SK" sz="11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sk-SK"/>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sk-SK"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sk-SK"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sk-SK"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sk-SK" sz="11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r>
              <a:tr h="214736">
                <a:tc gridSpan="9">
                  <a:txBody>
                    <a:bodyPr/>
                    <a:lstStyle/>
                    <a:p>
                      <a:pPr algn="l" fontAlgn="b"/>
                      <a:r>
                        <a:rPr lang="sk-SK" sz="1200" b="0" i="0" u="none" strike="noStrike" dirty="0">
                          <a:solidFill>
                            <a:srgbClr val="000000"/>
                          </a:solidFill>
                          <a:effectLst/>
                          <a:latin typeface="Calibri" panose="020F0502020204030204" pitchFamily="34" charset="0"/>
                        </a:rPr>
                        <a:t>Pozn.: Počty študijných programov sú podľa priznaných práv vo všetkých formách a jazykoch (študijný program môže mať toľko priznaných práv v koľkých jazykoch sa vyučuje)</a:t>
                      </a:r>
                    </a:p>
                  </a:txBody>
                  <a:tcPr marL="9525" marR="9525" marT="9525" marB="0" anchor="b">
                    <a:lnL>
                      <a:noFill/>
                    </a:lnL>
                    <a:lnR>
                      <a:noFill/>
                    </a:lnR>
                    <a:lnT>
                      <a:noFill/>
                    </a:lnT>
                    <a:lnB>
                      <a:noFill/>
                    </a:lnB>
                  </a:tcPr>
                </a:tc>
                <a:tc hMerge="1">
                  <a:txBody>
                    <a:bodyPr/>
                    <a:lstStyle/>
                    <a:p>
                      <a:endParaRPr lang="sk-SK"/>
                    </a:p>
                  </a:txBody>
                  <a:tcPr/>
                </a:tc>
                <a:tc hMerge="1">
                  <a:txBody>
                    <a:bodyPr/>
                    <a:lstStyle/>
                    <a:p>
                      <a:endParaRPr lang="sk-SK"/>
                    </a:p>
                  </a:txBody>
                  <a:tcPr/>
                </a:tc>
                <a:tc hMerge="1">
                  <a:txBody>
                    <a:bodyPr/>
                    <a:lstStyle/>
                    <a:p>
                      <a:endParaRPr lang="sk-SK"/>
                    </a:p>
                  </a:txBody>
                  <a:tcPr/>
                </a:tc>
                <a:tc hMerge="1">
                  <a:txBody>
                    <a:bodyPr/>
                    <a:lstStyle/>
                    <a:p>
                      <a:endParaRPr lang="sk-SK"/>
                    </a:p>
                  </a:txBody>
                  <a:tcPr/>
                </a:tc>
                <a:tc hMerge="1">
                  <a:txBody>
                    <a:bodyPr/>
                    <a:lstStyle/>
                    <a:p>
                      <a:endParaRPr lang="sk-SK"/>
                    </a:p>
                  </a:txBody>
                  <a:tcPr/>
                </a:tc>
                <a:tc hMerge="1">
                  <a:txBody>
                    <a:bodyPr/>
                    <a:lstStyle/>
                    <a:p>
                      <a:endParaRPr lang="sk-SK"/>
                    </a:p>
                  </a:txBody>
                  <a:tcPr/>
                </a:tc>
                <a:tc hMerge="1">
                  <a:txBody>
                    <a:bodyPr/>
                    <a:lstStyle/>
                    <a:p>
                      <a:endParaRPr lang="sk-SK"/>
                    </a:p>
                  </a:txBody>
                  <a:tcPr/>
                </a:tc>
                <a:tc hMerge="1">
                  <a:txBody>
                    <a:bodyPr/>
                    <a:lstStyle/>
                    <a:p>
                      <a:endParaRPr lang="sk-SK"/>
                    </a:p>
                  </a:txBody>
                  <a:tcPr/>
                </a:tc>
              </a:tr>
            </a:tbl>
          </a:graphicData>
        </a:graphic>
      </p:graphicFrame>
    </p:spTree>
    <p:extLst>
      <p:ext uri="{BB962C8B-B14F-4D97-AF65-F5344CB8AC3E}">
        <p14:creationId xmlns:p14="http://schemas.microsoft.com/office/powerpoint/2010/main" val="35298283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Analýza výsledného hodnotenia AK o spôsobilosti študijných </a:t>
            </a:r>
            <a:r>
              <a:rPr lang="sk-SK" dirty="0" smtClean="0"/>
              <a:t>programov </a:t>
            </a:r>
            <a:r>
              <a:rPr lang="sk-SK" dirty="0"/>
              <a:t>s obmedzením</a:t>
            </a:r>
          </a:p>
        </p:txBody>
      </p:sp>
      <p:graphicFrame>
        <p:nvGraphicFramePr>
          <p:cNvPr id="6" name="Zástupný symbol obsahu 5"/>
          <p:cNvGraphicFramePr>
            <a:graphicFrameLocks noGrp="1"/>
          </p:cNvGraphicFramePr>
          <p:nvPr>
            <p:ph idx="1"/>
            <p:extLst>
              <p:ext uri="{D42A27DB-BD31-4B8C-83A1-F6EECF244321}">
                <p14:modId xmlns:p14="http://schemas.microsoft.com/office/powerpoint/2010/main" val="2210001064"/>
              </p:ext>
            </p:extLst>
          </p:nvPr>
        </p:nvGraphicFramePr>
        <p:xfrm>
          <a:off x="516050" y="2136617"/>
          <a:ext cx="11497898" cy="4517681"/>
        </p:xfrm>
        <a:graphic>
          <a:graphicData uri="http://schemas.openxmlformats.org/drawingml/2006/table">
            <a:tbl>
              <a:tblPr>
                <a:tableStyleId>{5C22544A-7EE6-4342-B048-85BDC9FD1C3A}</a:tableStyleId>
              </a:tblPr>
              <a:tblGrid>
                <a:gridCol w="791821"/>
                <a:gridCol w="1336198"/>
                <a:gridCol w="1633130"/>
                <a:gridCol w="1633130"/>
                <a:gridCol w="1633130"/>
                <a:gridCol w="1633130"/>
                <a:gridCol w="1451672"/>
                <a:gridCol w="1385687"/>
              </a:tblGrid>
              <a:tr h="1266737">
                <a:tc>
                  <a:txBody>
                    <a:bodyPr/>
                    <a:lstStyle/>
                    <a:p>
                      <a:pPr algn="ctr" fontAlgn="ctr"/>
                      <a:r>
                        <a:rPr lang="sk-SK" sz="1600" u="none" strike="noStrike" dirty="0">
                          <a:effectLst/>
                        </a:rPr>
                        <a:t>Fakulta</a:t>
                      </a:r>
                      <a:endParaRPr lang="sk-SK"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sk-SK" sz="1600" u="none" strike="noStrike" dirty="0">
                          <a:effectLst/>
                        </a:rPr>
                        <a:t>Počet predložených a hodnotených ŠP do KA</a:t>
                      </a:r>
                      <a:endParaRPr lang="sk-SK"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sk-SK" sz="1600" u="none" strike="noStrike" dirty="0">
                          <a:effectLst/>
                        </a:rPr>
                        <a:t>Spôsobilé ŠP (počet)</a:t>
                      </a:r>
                      <a:endParaRPr lang="sk-SK"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sk-SK" sz="1600" u="none" strike="noStrike" dirty="0">
                          <a:effectLst/>
                        </a:rPr>
                        <a:t>spôsobilé do </a:t>
                      </a:r>
                      <a:r>
                        <a:rPr lang="sk-SK" sz="1600" u="none" strike="noStrike" dirty="0" err="1">
                          <a:effectLst/>
                        </a:rPr>
                        <a:t>najbližskej</a:t>
                      </a:r>
                      <a:r>
                        <a:rPr lang="sk-SK" sz="1600" u="none" strike="noStrike" dirty="0">
                          <a:effectLst/>
                        </a:rPr>
                        <a:t> KA</a:t>
                      </a:r>
                      <a:endParaRPr lang="sk-SK"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sk-SK" sz="1600" u="none" strike="noStrike" dirty="0">
                          <a:effectLst/>
                        </a:rPr>
                        <a:t>spôsobilé na štandardnú dĺžku štúdia</a:t>
                      </a:r>
                      <a:endParaRPr lang="sk-SK"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pt-BR" sz="1600" u="none" strike="noStrike" dirty="0">
                          <a:effectLst/>
                        </a:rPr>
                        <a:t>s časovým obmedzením - vek garanta</a:t>
                      </a:r>
                      <a:endParaRPr lang="pt-BR"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pl-PL" sz="1600" u="none" strike="noStrike" dirty="0">
                          <a:effectLst/>
                        </a:rPr>
                        <a:t>s časovým obmedzením na 2 roky</a:t>
                      </a:r>
                      <a:endParaRPr lang="pl-PL" sz="16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sk-SK" sz="1600" u="none" strike="noStrike" dirty="0">
                          <a:effectLst/>
                        </a:rPr>
                        <a:t>Spôsobilé s obmedzením SPOLU</a:t>
                      </a:r>
                      <a:endParaRPr lang="sk-SK" sz="1600" b="1" i="0" u="none" strike="noStrike" dirty="0">
                        <a:solidFill>
                          <a:srgbClr val="000000"/>
                        </a:solidFill>
                        <a:effectLst/>
                        <a:latin typeface="Calibri" panose="020F0502020204030204" pitchFamily="34" charset="0"/>
                      </a:endParaRPr>
                    </a:p>
                  </a:txBody>
                  <a:tcPr marL="9525" marR="9525" marT="9525" marB="0" anchor="ctr"/>
                </a:tc>
              </a:tr>
              <a:tr h="541824">
                <a:tc>
                  <a:txBody>
                    <a:bodyPr/>
                    <a:lstStyle/>
                    <a:p>
                      <a:pPr algn="ctr" fontAlgn="b"/>
                      <a:r>
                        <a:rPr lang="sk-SK" sz="2000" u="none" strike="noStrike" dirty="0">
                          <a:effectLst/>
                        </a:rPr>
                        <a:t>FPV</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57</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55</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30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23</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25</a:t>
                      </a:r>
                      <a:endParaRPr lang="sk-SK" sz="2000" b="1" i="0" u="none" strike="noStrike">
                        <a:solidFill>
                          <a:srgbClr val="000000"/>
                        </a:solidFill>
                        <a:effectLst/>
                        <a:latin typeface="Calibri" panose="020F0502020204030204" pitchFamily="34" charset="0"/>
                      </a:endParaRPr>
                    </a:p>
                  </a:txBody>
                  <a:tcPr marL="9525" marR="9525" marT="9525" marB="0" anchor="b"/>
                </a:tc>
              </a:tr>
              <a:tr h="541824">
                <a:tc>
                  <a:txBody>
                    <a:bodyPr/>
                    <a:lstStyle/>
                    <a:p>
                      <a:pPr algn="ctr" fontAlgn="b"/>
                      <a:r>
                        <a:rPr lang="sk-SK" sz="2000" u="none" strike="noStrike" dirty="0">
                          <a:effectLst/>
                        </a:rPr>
                        <a:t>FSŠ</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18</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18</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6</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8</a:t>
                      </a:r>
                      <a:endParaRPr lang="sk-SK" sz="2000" b="1" i="0" u="none" strike="noStrike">
                        <a:solidFill>
                          <a:srgbClr val="000000"/>
                        </a:solidFill>
                        <a:effectLst/>
                        <a:latin typeface="Calibri" panose="020F0502020204030204" pitchFamily="34" charset="0"/>
                      </a:endParaRPr>
                    </a:p>
                  </a:txBody>
                  <a:tcPr marL="9525" marR="9525" marT="9525" marB="0" anchor="b"/>
                </a:tc>
              </a:tr>
              <a:tr h="541824">
                <a:tc>
                  <a:txBody>
                    <a:bodyPr/>
                    <a:lstStyle/>
                    <a:p>
                      <a:pPr algn="ctr" fontAlgn="b"/>
                      <a:r>
                        <a:rPr lang="sk-SK" sz="2000" u="none" strike="noStrike">
                          <a:effectLst/>
                        </a:rPr>
                        <a:t>FSVaZ</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19</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18</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9</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7</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9</a:t>
                      </a:r>
                      <a:endParaRPr lang="sk-SK" sz="2000" b="1" i="0" u="none" strike="noStrike">
                        <a:solidFill>
                          <a:srgbClr val="000000"/>
                        </a:solidFill>
                        <a:effectLst/>
                        <a:latin typeface="Calibri" panose="020F0502020204030204" pitchFamily="34" charset="0"/>
                      </a:endParaRPr>
                    </a:p>
                  </a:txBody>
                  <a:tcPr marL="9525" marR="9525" marT="9525" marB="0" anchor="b"/>
                </a:tc>
              </a:tr>
              <a:tr h="541824">
                <a:tc>
                  <a:txBody>
                    <a:bodyPr/>
                    <a:lstStyle/>
                    <a:p>
                      <a:pPr algn="ctr" fontAlgn="b"/>
                      <a:r>
                        <a:rPr lang="sk-SK" sz="2000" u="none" strike="noStrike">
                          <a:effectLst/>
                        </a:rPr>
                        <a:t>FF</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175</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159</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70</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76</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3</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89</a:t>
                      </a:r>
                      <a:endParaRPr lang="sk-SK" sz="2000" b="1" i="0" u="none" strike="noStrike">
                        <a:solidFill>
                          <a:srgbClr val="000000"/>
                        </a:solidFill>
                        <a:effectLst/>
                        <a:latin typeface="Calibri" panose="020F0502020204030204" pitchFamily="34" charset="0"/>
                      </a:endParaRPr>
                    </a:p>
                  </a:txBody>
                  <a:tcPr marL="9525" marR="9525" marT="9525" marB="0" anchor="b"/>
                </a:tc>
              </a:tr>
              <a:tr h="541824">
                <a:tc>
                  <a:txBody>
                    <a:bodyPr/>
                    <a:lstStyle/>
                    <a:p>
                      <a:pPr algn="ctr" fontAlgn="b"/>
                      <a:r>
                        <a:rPr lang="sk-SK" sz="2000" u="none" strike="noStrike">
                          <a:effectLst/>
                        </a:rPr>
                        <a:t>PF</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68</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64</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35</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28</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1</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29</a:t>
                      </a:r>
                      <a:endParaRPr lang="sk-SK" sz="2000" b="1" i="0" u="none" strike="noStrike">
                        <a:solidFill>
                          <a:srgbClr val="000000"/>
                        </a:solidFill>
                        <a:effectLst/>
                        <a:latin typeface="Calibri" panose="020F0502020204030204" pitchFamily="34" charset="0"/>
                      </a:endParaRPr>
                    </a:p>
                  </a:txBody>
                  <a:tcPr marL="9525" marR="9525" marT="9525" marB="0" anchor="b"/>
                </a:tc>
              </a:tr>
              <a:tr h="541824">
                <a:tc>
                  <a:txBody>
                    <a:bodyPr/>
                    <a:lstStyle/>
                    <a:p>
                      <a:pPr algn="ctr" fontAlgn="b"/>
                      <a:r>
                        <a:rPr lang="sk-SK" sz="2000" u="none" strike="noStrike">
                          <a:effectLst/>
                        </a:rPr>
                        <a:t>SPOLU</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337</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314</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154</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140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16</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4</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160</a:t>
                      </a:r>
                      <a:endParaRPr lang="sk-SK" sz="2000" b="1"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161291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sk-SK" dirty="0"/>
              <a:t>Analýza výsledného hodnotenia AK o </a:t>
            </a:r>
            <a:r>
              <a:rPr lang="sk-SK" dirty="0" err="1" smtClean="0"/>
              <a:t>HaI</a:t>
            </a:r>
            <a:r>
              <a:rPr lang="sk-SK" dirty="0" smtClean="0"/>
              <a:t>  </a:t>
            </a:r>
            <a:r>
              <a:rPr lang="sk-SK" dirty="0"/>
              <a:t>spôsobilosti s obmedzením</a:t>
            </a:r>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919049952"/>
              </p:ext>
            </p:extLst>
          </p:nvPr>
        </p:nvGraphicFramePr>
        <p:xfrm>
          <a:off x="90538" y="1690688"/>
          <a:ext cx="12101462" cy="4701665"/>
        </p:xfrm>
        <a:graphic>
          <a:graphicData uri="http://schemas.openxmlformats.org/drawingml/2006/table">
            <a:tbl>
              <a:tblPr>
                <a:tableStyleId>{5C22544A-7EE6-4342-B048-85BDC9FD1C3A}</a:tableStyleId>
              </a:tblPr>
              <a:tblGrid>
                <a:gridCol w="947586"/>
                <a:gridCol w="1599051"/>
                <a:gridCol w="1954396"/>
                <a:gridCol w="1954396"/>
                <a:gridCol w="1954396"/>
                <a:gridCol w="1954396"/>
                <a:gridCol w="1737241"/>
              </a:tblGrid>
              <a:tr h="1550453">
                <a:tc>
                  <a:txBody>
                    <a:bodyPr/>
                    <a:lstStyle/>
                    <a:p>
                      <a:pPr algn="ctr" fontAlgn="ctr"/>
                      <a:r>
                        <a:rPr lang="sk-SK" sz="1400" u="none" strike="noStrike" dirty="0">
                          <a:effectLst/>
                        </a:rPr>
                        <a:t>Fakulta</a:t>
                      </a:r>
                      <a:endParaRPr lang="sk-SK"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sk-SK" sz="1400" u="none" strike="noStrike" dirty="0">
                          <a:effectLst/>
                        </a:rPr>
                        <a:t>Počet predložených a hodnotených </a:t>
                      </a:r>
                      <a:br>
                        <a:rPr lang="sk-SK" sz="1400" u="none" strike="noStrike" dirty="0">
                          <a:effectLst/>
                        </a:rPr>
                      </a:br>
                      <a:r>
                        <a:rPr lang="sk-SK" sz="1400" u="none" strike="noStrike" dirty="0" err="1">
                          <a:effectLst/>
                        </a:rPr>
                        <a:t>HaI</a:t>
                      </a:r>
                      <a:r>
                        <a:rPr lang="sk-SK" sz="1400" u="none" strike="noStrike" dirty="0">
                          <a:effectLst/>
                        </a:rPr>
                        <a:t>  do KA</a:t>
                      </a:r>
                      <a:endParaRPr lang="sk-SK"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sk-SK" sz="1400" u="none" strike="noStrike" dirty="0">
                          <a:effectLst/>
                        </a:rPr>
                        <a:t>Spôsobilé </a:t>
                      </a:r>
                      <a:r>
                        <a:rPr lang="sk-SK" sz="1400" u="none" strike="noStrike" dirty="0" err="1">
                          <a:effectLst/>
                        </a:rPr>
                        <a:t>HaI</a:t>
                      </a:r>
                      <a:r>
                        <a:rPr lang="sk-SK" sz="1400" u="none" strike="noStrike" dirty="0">
                          <a:effectLst/>
                        </a:rPr>
                        <a:t> (počet)</a:t>
                      </a:r>
                      <a:endParaRPr lang="sk-SK"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sk-SK" sz="1400" u="none" strike="noStrike" dirty="0">
                          <a:effectLst/>
                        </a:rPr>
                        <a:t>spôsobilé do </a:t>
                      </a:r>
                      <a:r>
                        <a:rPr lang="sk-SK" sz="1400" u="none" strike="noStrike" dirty="0" err="1">
                          <a:effectLst/>
                        </a:rPr>
                        <a:t>najbližskej</a:t>
                      </a:r>
                      <a:r>
                        <a:rPr lang="sk-SK" sz="1400" u="none" strike="noStrike" dirty="0">
                          <a:effectLst/>
                        </a:rPr>
                        <a:t> KA</a:t>
                      </a:r>
                      <a:endParaRPr lang="sk-SK"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pt-BR" sz="1400" u="none" strike="noStrike" dirty="0">
                          <a:effectLst/>
                        </a:rPr>
                        <a:t>s časovým obmedzením - vek garanta</a:t>
                      </a:r>
                      <a:endParaRPr lang="pt-BR"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pl-PL" sz="1400" u="none" strike="noStrike" dirty="0">
                          <a:effectLst/>
                        </a:rPr>
                        <a:t>s časovým obmedzením na 2 roky</a:t>
                      </a:r>
                      <a:endParaRPr lang="pl-PL" sz="14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sk-SK" sz="1400" u="none" strike="noStrike" dirty="0">
                          <a:effectLst/>
                        </a:rPr>
                        <a:t>Spôsobilé s obmedzením SPOLU</a:t>
                      </a:r>
                      <a:endParaRPr lang="sk-SK" sz="1400" b="1" i="0" u="none" strike="noStrike" dirty="0">
                        <a:solidFill>
                          <a:srgbClr val="000000"/>
                        </a:solidFill>
                        <a:effectLst/>
                        <a:latin typeface="Calibri" panose="020F0502020204030204" pitchFamily="34" charset="0"/>
                      </a:endParaRPr>
                    </a:p>
                  </a:txBody>
                  <a:tcPr marL="9525" marR="9525" marT="9525" marB="0" anchor="ctr"/>
                </a:tc>
              </a:tr>
              <a:tr h="525202">
                <a:tc>
                  <a:txBody>
                    <a:bodyPr/>
                    <a:lstStyle/>
                    <a:p>
                      <a:pPr algn="ctr" fontAlgn="b"/>
                      <a:r>
                        <a:rPr lang="sk-SK" sz="2000" u="none" strike="noStrike" dirty="0">
                          <a:effectLst/>
                        </a:rPr>
                        <a:t>FPV</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2</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a:t>
                      </a:r>
                      <a:endParaRPr lang="sk-SK" sz="2000" b="1" i="0" u="none" strike="noStrike">
                        <a:solidFill>
                          <a:srgbClr val="000000"/>
                        </a:solidFill>
                        <a:effectLst/>
                        <a:latin typeface="Calibri" panose="020F0502020204030204" pitchFamily="34" charset="0"/>
                      </a:endParaRPr>
                    </a:p>
                  </a:txBody>
                  <a:tcPr marL="9525" marR="9525" marT="9525" marB="0" anchor="b"/>
                </a:tc>
              </a:tr>
              <a:tr h="525202">
                <a:tc>
                  <a:txBody>
                    <a:bodyPr/>
                    <a:lstStyle/>
                    <a:p>
                      <a:pPr algn="ctr" fontAlgn="b"/>
                      <a:r>
                        <a:rPr lang="sk-SK" sz="2000" u="none" strike="noStrike">
                          <a:effectLst/>
                        </a:rPr>
                        <a:t>FSŠ</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0</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0</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r>
              <a:tr h="525202">
                <a:tc>
                  <a:txBody>
                    <a:bodyPr/>
                    <a:lstStyle/>
                    <a:p>
                      <a:pPr algn="ctr" fontAlgn="b"/>
                      <a:r>
                        <a:rPr lang="sk-SK" sz="2000" u="none" strike="noStrike">
                          <a:effectLst/>
                        </a:rPr>
                        <a:t>FSVaZ</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3</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2</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2</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r>
              <a:tr h="525202">
                <a:tc>
                  <a:txBody>
                    <a:bodyPr/>
                    <a:lstStyle/>
                    <a:p>
                      <a:pPr algn="ctr" fontAlgn="b"/>
                      <a:r>
                        <a:rPr lang="sk-SK" sz="2000" u="none" strike="noStrike">
                          <a:effectLst/>
                        </a:rPr>
                        <a:t>FF</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14</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11</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9</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2</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a:t>
                      </a:r>
                      <a:endParaRPr lang="sk-SK" sz="2000" b="1" i="0" u="none" strike="noStrike">
                        <a:solidFill>
                          <a:srgbClr val="000000"/>
                        </a:solidFill>
                        <a:effectLst/>
                        <a:latin typeface="Calibri" panose="020F0502020204030204" pitchFamily="34" charset="0"/>
                      </a:endParaRPr>
                    </a:p>
                  </a:txBody>
                  <a:tcPr marL="9525" marR="9525" marT="9525" marB="0" anchor="b"/>
                </a:tc>
              </a:tr>
              <a:tr h="525202">
                <a:tc>
                  <a:txBody>
                    <a:bodyPr/>
                    <a:lstStyle/>
                    <a:p>
                      <a:pPr algn="ctr" fontAlgn="b"/>
                      <a:r>
                        <a:rPr lang="sk-SK" sz="2000" u="none" strike="noStrike">
                          <a:effectLst/>
                        </a:rPr>
                        <a:t>PF</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0</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0</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0</a:t>
                      </a:r>
                      <a:endParaRPr lang="sk-SK" sz="2000" b="1" i="0" u="none" strike="noStrike">
                        <a:solidFill>
                          <a:srgbClr val="000000"/>
                        </a:solidFill>
                        <a:effectLst/>
                        <a:latin typeface="Calibri" panose="020F0502020204030204" pitchFamily="34" charset="0"/>
                      </a:endParaRPr>
                    </a:p>
                  </a:txBody>
                  <a:tcPr marL="9525" marR="9525" marT="9525" marB="0" anchor="b"/>
                </a:tc>
              </a:tr>
              <a:tr h="525202">
                <a:tc>
                  <a:txBody>
                    <a:bodyPr/>
                    <a:lstStyle/>
                    <a:p>
                      <a:pPr algn="ctr" fontAlgn="b"/>
                      <a:r>
                        <a:rPr lang="sk-SK" sz="2000" u="none" strike="noStrike">
                          <a:effectLst/>
                        </a:rPr>
                        <a:t>SPOLU</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21</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17</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14</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a:effectLst/>
                        </a:rPr>
                        <a:t>2</a:t>
                      </a:r>
                      <a:endParaRPr lang="sk-SK" sz="20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1</a:t>
                      </a:r>
                      <a:endParaRPr lang="sk-SK"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sk-SK" sz="2000" u="none" strike="noStrike" dirty="0">
                          <a:effectLst/>
                        </a:rPr>
                        <a:t>3</a:t>
                      </a:r>
                      <a:endParaRPr lang="sk-SK" sz="2000" b="1" i="0" u="none" strike="noStrike" dirty="0">
                        <a:solidFill>
                          <a:srgbClr val="000000"/>
                        </a:solidFill>
                        <a:effectLst/>
                        <a:latin typeface="Calibri" panose="020F0502020204030204" pitchFamily="34" charset="0"/>
                      </a:endParaRPr>
                    </a:p>
                  </a:txBody>
                  <a:tcPr marL="9525" marR="9525" marT="9525" marB="0" anchor="b"/>
                </a:tc>
              </a:tr>
            </a:tbl>
          </a:graphicData>
        </a:graphic>
      </p:graphicFrame>
    </p:spTree>
    <p:extLst>
      <p:ext uri="{BB962C8B-B14F-4D97-AF65-F5344CB8AC3E}">
        <p14:creationId xmlns:p14="http://schemas.microsoft.com/office/powerpoint/2010/main" val="193768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931660"/>
          </a:xfrm>
        </p:spPr>
        <p:txBody>
          <a:bodyPr>
            <a:normAutofit/>
          </a:bodyPr>
          <a:lstStyle/>
          <a:p>
            <a:pPr algn="ctr"/>
            <a:r>
              <a:rPr lang="sk-SK" sz="2400" b="1" dirty="0" smtClean="0"/>
              <a:t>Prehľad o vyjadrení AK o nespôsobilosti </a:t>
            </a:r>
            <a:br>
              <a:rPr lang="sk-SK" sz="2400" b="1" dirty="0" smtClean="0"/>
            </a:br>
            <a:r>
              <a:rPr lang="sk-SK" sz="2400" b="1" dirty="0" smtClean="0"/>
              <a:t>študijných program a habilitačného konania a konania na vymenúvanie profesorov</a:t>
            </a:r>
            <a:endParaRPr lang="sk-SK" sz="2400" b="1" dirty="0"/>
          </a:p>
        </p:txBody>
      </p:sp>
      <p:graphicFrame>
        <p:nvGraphicFramePr>
          <p:cNvPr id="6" name="Zástupný symbol obsahu 5"/>
          <p:cNvGraphicFramePr>
            <a:graphicFrameLocks noGrp="1"/>
          </p:cNvGraphicFramePr>
          <p:nvPr>
            <p:ph idx="1"/>
            <p:extLst>
              <p:ext uri="{D42A27DB-BD31-4B8C-83A1-F6EECF244321}">
                <p14:modId xmlns:p14="http://schemas.microsoft.com/office/powerpoint/2010/main" val="2449437863"/>
              </p:ext>
            </p:extLst>
          </p:nvPr>
        </p:nvGraphicFramePr>
        <p:xfrm>
          <a:off x="590204" y="1820487"/>
          <a:ext cx="10947861" cy="4281055"/>
        </p:xfrm>
        <a:graphic>
          <a:graphicData uri="http://schemas.openxmlformats.org/drawingml/2006/table">
            <a:tbl>
              <a:tblPr/>
              <a:tblGrid>
                <a:gridCol w="764771"/>
                <a:gridCol w="1961803"/>
                <a:gridCol w="864524"/>
                <a:gridCol w="748145"/>
                <a:gridCol w="5527964"/>
                <a:gridCol w="1080654"/>
              </a:tblGrid>
              <a:tr h="1221971">
                <a:tc>
                  <a:txBody>
                    <a:bodyPr/>
                    <a:lstStyle/>
                    <a:p>
                      <a:pPr algn="ctr" fontAlgn="ctr"/>
                      <a:r>
                        <a:rPr lang="sk-SK" sz="1800" b="1" i="0" u="none" strike="noStrike" dirty="0">
                          <a:solidFill>
                            <a:srgbClr val="000000"/>
                          </a:solidFill>
                          <a:effectLst/>
                          <a:latin typeface="Calibri" panose="020F0502020204030204" pitchFamily="34" charset="0"/>
                        </a:rPr>
                        <a:t>fakulta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názov študijného programu / študijného odboru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stupeň štúdia / 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forma </a:t>
                      </a:r>
                      <a:br>
                        <a:rPr lang="sk-SK" sz="1800" b="1" i="0" u="none" strike="noStrike">
                          <a:solidFill>
                            <a:srgbClr val="000000"/>
                          </a:solidFill>
                          <a:effectLst/>
                          <a:latin typeface="Calibri" panose="020F0502020204030204" pitchFamily="34" charset="0"/>
                        </a:rPr>
                      </a:br>
                      <a:r>
                        <a:rPr lang="sk-SK" sz="1800" b="1" i="0" u="none" strike="noStrike">
                          <a:solidFill>
                            <a:srgbClr val="000000"/>
                          </a:solidFill>
                          <a:effectLst/>
                          <a:latin typeface="Calibri" panose="020F0502020204030204" pitchFamily="34" charset="0"/>
                        </a:rPr>
                        <a:t>štúdia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vyjadrenie AK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pozn.</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r>
              <a:tr h="3059084">
                <a:tc>
                  <a:txBody>
                    <a:bodyPr/>
                    <a:lstStyle/>
                    <a:p>
                      <a:pPr algn="ctr" fontAlgn="ctr"/>
                      <a:r>
                        <a:rPr lang="sk-SK" sz="1800" b="0" i="0" u="none" strike="noStrike">
                          <a:solidFill>
                            <a:srgbClr val="000000"/>
                          </a:solidFill>
                          <a:effectLst/>
                          <a:latin typeface="Calibri" panose="020F0502020204030204" pitchFamily="34" charset="0"/>
                        </a:rPr>
                        <a:t>FPV</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1" i="0" u="none" strike="noStrike">
                          <a:solidFill>
                            <a:srgbClr val="000000"/>
                          </a:solidFill>
                          <a:effectLst/>
                          <a:latin typeface="Calibri" panose="020F0502020204030204" pitchFamily="34" charset="0"/>
                        </a:rPr>
                        <a:t>počítačové modelovanie v prírodných vedách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denná a 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-KSP-A3 - personálne zabezpečenie výučby vysokoškolskými </a:t>
                      </a:r>
                      <a:r>
                        <a:rPr lang="sk-SK" sz="1800" b="0" i="0" u="none" strike="noStrike" dirty="0" smtClean="0">
                          <a:solidFill>
                            <a:srgbClr val="000000"/>
                          </a:solidFill>
                          <a:effectLst/>
                          <a:latin typeface="Calibri" panose="020F0502020204030204" pitchFamily="34" charset="0"/>
                        </a:rPr>
                        <a:t>učiteľmi</a:t>
                      </a:r>
                      <a:r>
                        <a:rPr lang="sk-SK" sz="1800" b="0" i="0" u="none" strike="noStrike" baseline="0" dirty="0" smtClean="0">
                          <a:solidFill>
                            <a:srgbClr val="000000"/>
                          </a:solidFill>
                          <a:effectLst/>
                          <a:latin typeface="Calibri" panose="020F0502020204030204" pitchFamily="34" charset="0"/>
                        </a:rPr>
                        <a:t> </a:t>
                      </a:r>
                      <a:r>
                        <a:rPr lang="sk-SK" sz="1800" b="0" i="0" u="none" strike="noStrike" dirty="0" smtClean="0">
                          <a:solidFill>
                            <a:srgbClr val="000000"/>
                          </a:solidFill>
                          <a:effectLst/>
                          <a:latin typeface="Calibri" panose="020F0502020204030204" pitchFamily="34" charset="0"/>
                        </a:rPr>
                        <a:t>v </a:t>
                      </a:r>
                      <a:r>
                        <a:rPr lang="sk-SK" sz="1800" b="0" i="0" u="none" strike="noStrike" dirty="0">
                          <a:solidFill>
                            <a:srgbClr val="000000"/>
                          </a:solidFill>
                          <a:effectLst/>
                          <a:latin typeface="Calibri" panose="020F0502020204030204" pitchFamily="34" charset="0"/>
                        </a:rPr>
                        <a:t>pracovnom pomere na ustanovený týždenný pracovný čas nie je na takej úrovni, aby dokázalo plynulo a trvalo udržiavať kvalitu vzdelávacieho procesu aj v dennej aj externej forme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nový  ŠP - 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r>
            </a:tbl>
          </a:graphicData>
        </a:graphic>
      </p:graphicFrame>
    </p:spTree>
    <p:extLst>
      <p:ext uri="{BB962C8B-B14F-4D97-AF65-F5344CB8AC3E}">
        <p14:creationId xmlns:p14="http://schemas.microsoft.com/office/powerpoint/2010/main" val="24978630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499399"/>
          </a:xfrm>
        </p:spPr>
        <p:txBody>
          <a:bodyPr>
            <a:normAutofit fontScale="90000"/>
          </a:bodyPr>
          <a:lstStyle/>
          <a:p>
            <a:endParaRPr lang="sk-SK" dirty="0"/>
          </a:p>
        </p:txBody>
      </p:sp>
      <p:graphicFrame>
        <p:nvGraphicFramePr>
          <p:cNvPr id="6" name="Zástupný symbol obsahu 5"/>
          <p:cNvGraphicFramePr>
            <a:graphicFrameLocks noGrp="1"/>
          </p:cNvGraphicFramePr>
          <p:nvPr>
            <p:ph idx="1"/>
            <p:extLst>
              <p:ext uri="{D42A27DB-BD31-4B8C-83A1-F6EECF244321}">
                <p14:modId xmlns:p14="http://schemas.microsoft.com/office/powerpoint/2010/main" val="3615529833"/>
              </p:ext>
            </p:extLst>
          </p:nvPr>
        </p:nvGraphicFramePr>
        <p:xfrm>
          <a:off x="548640" y="972589"/>
          <a:ext cx="10939549" cy="4962699"/>
        </p:xfrm>
        <a:graphic>
          <a:graphicData uri="http://schemas.openxmlformats.org/drawingml/2006/table">
            <a:tbl>
              <a:tblPr/>
              <a:tblGrid>
                <a:gridCol w="814647"/>
                <a:gridCol w="1986742"/>
                <a:gridCol w="989215"/>
                <a:gridCol w="881149"/>
                <a:gridCol w="5155948"/>
                <a:gridCol w="1111848"/>
              </a:tblGrid>
              <a:tr h="1265995">
                <a:tc>
                  <a:txBody>
                    <a:bodyPr/>
                    <a:lstStyle/>
                    <a:p>
                      <a:pPr algn="ctr" fontAlgn="ctr"/>
                      <a:r>
                        <a:rPr lang="sk-SK" sz="1800" b="1" i="0" u="none" strike="noStrike" dirty="0">
                          <a:solidFill>
                            <a:srgbClr val="000000"/>
                          </a:solidFill>
                          <a:effectLst/>
                          <a:latin typeface="Calibri" panose="020F0502020204030204" pitchFamily="34" charset="0"/>
                        </a:rPr>
                        <a:t>fakulta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názov študijného programu / študijného odboru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stupeň štúdia / 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forma </a:t>
                      </a:r>
                      <a:br>
                        <a:rPr lang="sk-SK" sz="1800" b="1" i="0" u="none" strike="noStrike">
                          <a:solidFill>
                            <a:srgbClr val="000000"/>
                          </a:solidFill>
                          <a:effectLst/>
                          <a:latin typeface="Calibri" panose="020F0502020204030204" pitchFamily="34" charset="0"/>
                        </a:rPr>
                      </a:br>
                      <a:r>
                        <a:rPr lang="sk-SK" sz="1800" b="1" i="0" u="none" strike="noStrike">
                          <a:solidFill>
                            <a:srgbClr val="000000"/>
                          </a:solidFill>
                          <a:effectLst/>
                          <a:latin typeface="Calibri" panose="020F0502020204030204" pitchFamily="34" charset="0"/>
                        </a:rPr>
                        <a:t>štúdia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vyjadrenie AK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pozn.</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r>
              <a:tr h="1671113">
                <a:tc>
                  <a:txBody>
                    <a:bodyPr/>
                    <a:lstStyle/>
                    <a:p>
                      <a:pPr algn="ctr" fontAlgn="ctr"/>
                      <a:r>
                        <a:rPr lang="sk-SK" sz="1800" b="0" i="0" u="none" strike="noStrike">
                          <a:solidFill>
                            <a:srgbClr val="000000"/>
                          </a:solidFill>
                          <a:effectLst/>
                          <a:latin typeface="Calibri" panose="020F0502020204030204" pitchFamily="34" charset="0"/>
                        </a:rPr>
                        <a:t>FSVaZ</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1" i="0" u="none" strike="noStrike" dirty="0">
                          <a:solidFill>
                            <a:srgbClr val="000000"/>
                          </a:solidFill>
                          <a:effectLst/>
                          <a:latin typeface="Calibri" panose="020F0502020204030204" pitchFamily="34" charset="0"/>
                        </a:rPr>
                        <a:t>sociálne služby a poradenstvo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dirty="0">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dirty="0">
                          <a:solidFill>
                            <a:srgbClr val="000000"/>
                          </a:solidFill>
                          <a:effectLst/>
                          <a:latin typeface="Calibri" panose="020F0502020204030204" pitchFamily="34" charset="0"/>
                        </a:rPr>
                        <a:t>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 KSP-A6 - garant ani </a:t>
                      </a:r>
                      <a:r>
                        <a:rPr lang="sk-SK" sz="1800" b="0" i="0" u="none" strike="noStrike" dirty="0" err="1">
                          <a:solidFill>
                            <a:srgbClr val="000000"/>
                          </a:solidFill>
                          <a:effectLst/>
                          <a:latin typeface="Calibri" panose="020F0502020204030204" pitchFamily="34" charset="0"/>
                        </a:rPr>
                        <a:t>spolugaranti</a:t>
                      </a:r>
                      <a:r>
                        <a:rPr lang="sk-SK" sz="1800" b="0" i="0" u="none" strike="noStrike" dirty="0">
                          <a:solidFill>
                            <a:srgbClr val="000000"/>
                          </a:solidFill>
                          <a:effectLst/>
                          <a:latin typeface="Calibri" panose="020F0502020204030204" pitchFamily="34" charset="0"/>
                        </a:rPr>
                        <a:t> nepublikujú v odbore 3.1.14. sociálne služby a poradenstvo.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dirty="0">
                          <a:solidFill>
                            <a:srgbClr val="000000"/>
                          </a:solidFill>
                          <a:effectLst/>
                          <a:latin typeface="Calibri" panose="020F0502020204030204" pitchFamily="34" charset="0"/>
                        </a:rPr>
                        <a:t>ŠP nebude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r>
              <a:tr h="2025591">
                <a:tc>
                  <a:txBody>
                    <a:bodyPr/>
                    <a:lstStyle/>
                    <a:p>
                      <a:pPr algn="ctr" fontAlgn="ctr"/>
                      <a:r>
                        <a:rPr lang="sk-SK" sz="1800" b="0" i="0" u="none" strike="noStrike">
                          <a:solidFill>
                            <a:srgbClr val="000000"/>
                          </a:solidFill>
                          <a:effectLst/>
                          <a:latin typeface="Calibri" panose="020F0502020204030204" pitchFamily="34" charset="0"/>
                        </a:rPr>
                        <a:t>FSVaZ</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1" i="0" u="none" strike="noStrike">
                          <a:solidFill>
                            <a:srgbClr val="000000"/>
                          </a:solidFill>
                          <a:effectLst/>
                          <a:latin typeface="Calibri" panose="020F0502020204030204" pitchFamily="34" charset="0"/>
                        </a:rPr>
                        <a:t>sociálne služby a poradenstvo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a:solidFill>
                            <a:srgbClr val="000000"/>
                          </a:solidFill>
                          <a:effectLst/>
                          <a:latin typeface="Calibri" panose="020F0502020204030204" pitchFamily="34" charset="0"/>
                        </a:rPr>
                        <a:t>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 KHKV-A5 - garant ani </a:t>
                      </a:r>
                      <a:r>
                        <a:rPr lang="sk-SK" sz="1800" b="0" i="0" u="none" strike="noStrike" dirty="0" err="1">
                          <a:solidFill>
                            <a:srgbClr val="000000"/>
                          </a:solidFill>
                          <a:effectLst/>
                          <a:latin typeface="Calibri" panose="020F0502020204030204" pitchFamily="34" charset="0"/>
                        </a:rPr>
                        <a:t>spolugaranti</a:t>
                      </a:r>
                      <a:r>
                        <a:rPr lang="sk-SK" sz="1800" b="0" i="0" u="none" strike="noStrike" dirty="0">
                          <a:solidFill>
                            <a:srgbClr val="000000"/>
                          </a:solidFill>
                          <a:effectLst/>
                          <a:latin typeface="Calibri" panose="020F0502020204030204" pitchFamily="34" charset="0"/>
                        </a:rPr>
                        <a:t> nepublikujú v odbore 3.1.14. sociálne služby a poradenstvo a žiaden z nich nezískal vedecko-pedagogický titul prof. resp. doc. v odbore 3.1.16. sociálne služby a poradenstvo.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dirty="0">
                          <a:solidFill>
                            <a:srgbClr val="000000"/>
                          </a:solidFill>
                          <a:effectLst/>
                          <a:latin typeface="Calibri" panose="020F0502020204030204" pitchFamily="34" charset="0"/>
                        </a:rPr>
                        <a:t>nové H+IK nebude opätovne predložené</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r>
            </a:tbl>
          </a:graphicData>
        </a:graphic>
      </p:graphicFrame>
    </p:spTree>
    <p:extLst>
      <p:ext uri="{BB962C8B-B14F-4D97-AF65-F5344CB8AC3E}">
        <p14:creationId xmlns:p14="http://schemas.microsoft.com/office/powerpoint/2010/main" val="4823570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299893"/>
          </a:xfrm>
        </p:spPr>
        <p:txBody>
          <a:bodyPr>
            <a:normAutofit fontScale="90000"/>
          </a:bodyPr>
          <a:lstStyle/>
          <a:p>
            <a:endParaRPr lang="sk-SK" dirty="0"/>
          </a:p>
        </p:txBody>
      </p:sp>
      <p:graphicFrame>
        <p:nvGraphicFramePr>
          <p:cNvPr id="8" name="Zástupný symbol obsahu 7"/>
          <p:cNvGraphicFramePr>
            <a:graphicFrameLocks noGrp="1"/>
          </p:cNvGraphicFramePr>
          <p:nvPr>
            <p:ph idx="1"/>
            <p:extLst>
              <p:ext uri="{D42A27DB-BD31-4B8C-83A1-F6EECF244321}">
                <p14:modId xmlns:p14="http://schemas.microsoft.com/office/powerpoint/2010/main" val="2222236961"/>
              </p:ext>
            </p:extLst>
          </p:nvPr>
        </p:nvGraphicFramePr>
        <p:xfrm>
          <a:off x="698268" y="1188720"/>
          <a:ext cx="10611082" cy="5079927"/>
        </p:xfrm>
        <a:graphic>
          <a:graphicData uri="http://schemas.openxmlformats.org/drawingml/2006/table">
            <a:tbl>
              <a:tblPr/>
              <a:tblGrid>
                <a:gridCol w="814648"/>
                <a:gridCol w="1995055"/>
                <a:gridCol w="964276"/>
                <a:gridCol w="1045719"/>
                <a:gridCol w="4739939"/>
                <a:gridCol w="1051445"/>
              </a:tblGrid>
              <a:tr h="1087883">
                <a:tc>
                  <a:txBody>
                    <a:bodyPr/>
                    <a:lstStyle/>
                    <a:p>
                      <a:pPr algn="ctr" fontAlgn="ctr"/>
                      <a:r>
                        <a:rPr lang="sk-SK" sz="1800" b="1" i="0" u="none" strike="noStrike" dirty="0">
                          <a:solidFill>
                            <a:srgbClr val="000000"/>
                          </a:solidFill>
                          <a:effectLst/>
                          <a:latin typeface="Calibri" panose="020F0502020204030204" pitchFamily="34" charset="0"/>
                        </a:rPr>
                        <a:t>fakulta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názov študijného programu / študijného odboru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stupeň štúdia / 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forma </a:t>
                      </a:r>
                      <a:br>
                        <a:rPr lang="sk-SK" sz="1800" b="1" i="0" u="none" strike="noStrike">
                          <a:solidFill>
                            <a:srgbClr val="000000"/>
                          </a:solidFill>
                          <a:effectLst/>
                          <a:latin typeface="Calibri" panose="020F0502020204030204" pitchFamily="34" charset="0"/>
                        </a:rPr>
                      </a:br>
                      <a:r>
                        <a:rPr lang="sk-SK" sz="1800" b="1" i="0" u="none" strike="noStrike">
                          <a:solidFill>
                            <a:srgbClr val="000000"/>
                          </a:solidFill>
                          <a:effectLst/>
                          <a:latin typeface="Calibri" panose="020F0502020204030204" pitchFamily="34" charset="0"/>
                        </a:rPr>
                        <a:t>štúdia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vyjadrenie AK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pozn.</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r>
              <a:tr h="1305460">
                <a:tc>
                  <a:txBody>
                    <a:bodyPr/>
                    <a:lstStyle/>
                    <a:p>
                      <a:pPr algn="ctr" fontAlgn="ctr"/>
                      <a:r>
                        <a:rPr lang="sk-SK" sz="1800" b="0" i="0" u="none" strike="noStrike">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1" i="0" u="none" strike="noStrike" dirty="0">
                          <a:solidFill>
                            <a:srgbClr val="000000"/>
                          </a:solidFill>
                          <a:effectLst/>
                          <a:latin typeface="Calibri" panose="020F0502020204030204" pitchFamily="34" charset="0"/>
                        </a:rPr>
                        <a:t>blízkovýchodné štúdiá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denná a 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 KSP-A6 - vedecký profil a výsledky garanta len čiastočne spadajú do študijného odboru, v ktorom sa uskutočňuje študijný program alebo do príbuzného študijného odboru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a:solidFill>
                            <a:srgbClr val="000000"/>
                          </a:solidFill>
                          <a:effectLst/>
                          <a:latin typeface="Calibri" panose="020F0502020204030204" pitchFamily="34" charset="0"/>
                        </a:rPr>
                        <a:t> ŠP 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r>
              <a:tr h="2610919">
                <a:tc>
                  <a:txBody>
                    <a:bodyPr/>
                    <a:lstStyle/>
                    <a:p>
                      <a:pPr algn="ctr" fontAlgn="ctr"/>
                      <a:r>
                        <a:rPr lang="sk-SK" sz="1800" b="0" i="0" u="none" strike="noStrike">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1" i="0" u="none" strike="noStrike">
                          <a:solidFill>
                            <a:srgbClr val="000000"/>
                          </a:solidFill>
                          <a:effectLst/>
                          <a:latin typeface="Calibri" panose="020F0502020204030204" pitchFamily="34" charset="0"/>
                        </a:rPr>
                        <a:t>sociológia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a:solidFill>
                            <a:srgbClr val="000000"/>
                          </a:solidFill>
                          <a:effectLst/>
                          <a:latin typeface="Calibri" panose="020F050202020403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a:solidFill>
                            <a:srgbClr val="000000"/>
                          </a:solidFill>
                          <a:effectLst/>
                          <a:latin typeface="Calibri" panose="020F0502020204030204" pitchFamily="34" charset="0"/>
                        </a:rPr>
                        <a:t>denná a 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 KSP-A3 - vysokoškolskí učitelia, zabezpečujúci minimálnu podmienku personálneho obsadenia sú zároveň vedúcimi pracovísk a pedagógmi na iných univerzitách, čím je spochybnená schopnosť napĺňať požiadavky vyplývajúce z tohto zabezpečenia. KSP-A6 - garant študijného programu pôsobí tiež ako garant na </a:t>
                      </a:r>
                      <a:r>
                        <a:rPr lang="sk-SK" sz="1800" b="0" i="0" u="none" strike="noStrike" dirty="0" err="1">
                          <a:solidFill>
                            <a:srgbClr val="000000"/>
                          </a:solidFill>
                          <a:effectLst/>
                          <a:latin typeface="Calibri" panose="020F0502020204030204" pitchFamily="34" charset="0"/>
                        </a:rPr>
                        <a:t>Sliezkej</a:t>
                      </a:r>
                      <a:r>
                        <a:rPr lang="sk-SK" sz="1800" b="0" i="0" u="none" strike="noStrike" dirty="0">
                          <a:solidFill>
                            <a:srgbClr val="000000"/>
                          </a:solidFill>
                          <a:effectLst/>
                          <a:latin typeface="Calibri" panose="020F0502020204030204" pitchFamily="34" charset="0"/>
                        </a:rPr>
                        <a:t> univerzite v </a:t>
                      </a:r>
                      <a:r>
                        <a:rPr lang="sk-SK" sz="1800" b="0" i="0" u="none" strike="noStrike" dirty="0" err="1">
                          <a:solidFill>
                            <a:srgbClr val="000000"/>
                          </a:solidFill>
                          <a:effectLst/>
                          <a:latin typeface="Calibri" panose="020F0502020204030204" pitchFamily="34" charset="0"/>
                        </a:rPr>
                        <a:t>Katowiciach</a:t>
                      </a:r>
                      <a:r>
                        <a:rPr lang="sk-SK" sz="1800" b="0" i="0" u="none" strike="noStrike" dirty="0">
                          <a:solidFill>
                            <a:srgbClr val="000000"/>
                          </a:solidFill>
                          <a:effectLst/>
                          <a:latin typeface="Calibri" panose="020F050202020403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dirty="0">
                          <a:solidFill>
                            <a:srgbClr val="000000"/>
                          </a:solidFill>
                          <a:effectLst/>
                          <a:latin typeface="Calibri" panose="020F0502020204030204" pitchFamily="34" charset="0"/>
                        </a:rPr>
                        <a:t>ŠP nebude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r>
            </a:tbl>
          </a:graphicData>
        </a:graphic>
      </p:graphicFrame>
    </p:spTree>
    <p:extLst>
      <p:ext uri="{BB962C8B-B14F-4D97-AF65-F5344CB8AC3E}">
        <p14:creationId xmlns:p14="http://schemas.microsoft.com/office/powerpoint/2010/main" val="16048868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241704"/>
          </a:xfrm>
        </p:spPr>
        <p:txBody>
          <a:bodyPr>
            <a:normAutofit fontScale="90000"/>
          </a:bodyPr>
          <a:lstStyle/>
          <a:p>
            <a:endParaRPr lang="sk-SK" dirty="0"/>
          </a:p>
        </p:txBody>
      </p:sp>
      <p:graphicFrame>
        <p:nvGraphicFramePr>
          <p:cNvPr id="6" name="Zástupný symbol obsahu 5"/>
          <p:cNvGraphicFramePr>
            <a:graphicFrameLocks noGrp="1"/>
          </p:cNvGraphicFramePr>
          <p:nvPr>
            <p:ph idx="1"/>
            <p:extLst>
              <p:ext uri="{D42A27DB-BD31-4B8C-83A1-F6EECF244321}">
                <p14:modId xmlns:p14="http://schemas.microsoft.com/office/powerpoint/2010/main" val="2980157429"/>
              </p:ext>
            </p:extLst>
          </p:nvPr>
        </p:nvGraphicFramePr>
        <p:xfrm>
          <a:off x="548640" y="773084"/>
          <a:ext cx="11064241" cy="5386647"/>
        </p:xfrm>
        <a:graphic>
          <a:graphicData uri="http://schemas.openxmlformats.org/drawingml/2006/table">
            <a:tbl>
              <a:tblPr/>
              <a:tblGrid>
                <a:gridCol w="681644"/>
                <a:gridCol w="2111432"/>
                <a:gridCol w="922713"/>
                <a:gridCol w="922713"/>
                <a:gridCol w="5203767"/>
                <a:gridCol w="1221972"/>
              </a:tblGrid>
              <a:tr h="798021">
                <a:tc>
                  <a:txBody>
                    <a:bodyPr/>
                    <a:lstStyle/>
                    <a:p>
                      <a:pPr algn="ctr" fontAlgn="ctr"/>
                      <a:r>
                        <a:rPr lang="sk-SK" sz="1700" b="1" i="0" u="none" strike="noStrike" dirty="0">
                          <a:solidFill>
                            <a:srgbClr val="000000"/>
                          </a:solidFill>
                          <a:effectLst/>
                          <a:latin typeface="Calibri" panose="020F0502020204030204" pitchFamily="34" charset="0"/>
                        </a:rPr>
                        <a:t>fakulta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700" b="1" i="0" u="none" strike="noStrike" dirty="0">
                          <a:solidFill>
                            <a:srgbClr val="000000"/>
                          </a:solidFill>
                          <a:effectLst/>
                          <a:latin typeface="Calibri" panose="020F0502020204030204" pitchFamily="34" charset="0"/>
                        </a:rPr>
                        <a:t>názov študijného programu / študijného odboru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700" b="1" i="0" u="none" strike="noStrike">
                          <a:solidFill>
                            <a:srgbClr val="000000"/>
                          </a:solidFill>
                          <a:effectLst/>
                          <a:latin typeface="Calibri" panose="020F0502020204030204" pitchFamily="34" charset="0"/>
                        </a:rPr>
                        <a:t>stupeň štúdia / 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700" b="1" i="0" u="none" strike="noStrike">
                          <a:solidFill>
                            <a:srgbClr val="000000"/>
                          </a:solidFill>
                          <a:effectLst/>
                          <a:latin typeface="Calibri" panose="020F0502020204030204" pitchFamily="34" charset="0"/>
                        </a:rPr>
                        <a:t>forma </a:t>
                      </a:r>
                      <a:br>
                        <a:rPr lang="sk-SK" sz="1700" b="1" i="0" u="none" strike="noStrike">
                          <a:solidFill>
                            <a:srgbClr val="000000"/>
                          </a:solidFill>
                          <a:effectLst/>
                          <a:latin typeface="Calibri" panose="020F0502020204030204" pitchFamily="34" charset="0"/>
                        </a:rPr>
                      </a:br>
                      <a:r>
                        <a:rPr lang="sk-SK" sz="1700" b="1" i="0" u="none" strike="noStrike">
                          <a:solidFill>
                            <a:srgbClr val="000000"/>
                          </a:solidFill>
                          <a:effectLst/>
                          <a:latin typeface="Calibri" panose="020F0502020204030204" pitchFamily="34" charset="0"/>
                        </a:rPr>
                        <a:t>štúdia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700" b="1" i="0" u="none" strike="noStrike" dirty="0">
                          <a:solidFill>
                            <a:srgbClr val="000000"/>
                          </a:solidFill>
                          <a:effectLst/>
                          <a:latin typeface="Calibri" panose="020F0502020204030204" pitchFamily="34" charset="0"/>
                        </a:rPr>
                        <a:t>vyjadrenie AK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700" b="1" i="0" u="none" strike="noStrike">
                          <a:solidFill>
                            <a:srgbClr val="000000"/>
                          </a:solidFill>
                          <a:effectLst/>
                          <a:latin typeface="Calibri" panose="020F0502020204030204" pitchFamily="34" charset="0"/>
                        </a:rPr>
                        <a:t>pozn.</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r>
              <a:tr h="2175919">
                <a:tc>
                  <a:txBody>
                    <a:bodyPr/>
                    <a:lstStyle/>
                    <a:p>
                      <a:pPr algn="ctr" fontAlgn="ctr"/>
                      <a:r>
                        <a:rPr lang="sk-SK" sz="1700" b="0" i="0" u="none" strike="noStrike">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700" b="1" i="0" u="none" strike="noStrike" dirty="0">
                          <a:solidFill>
                            <a:srgbClr val="000000"/>
                          </a:solidFill>
                          <a:effectLst/>
                          <a:latin typeface="Calibri" panose="020F0502020204030204" pitchFamily="34" charset="0"/>
                        </a:rPr>
                        <a:t>sociológia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700" b="0" i="0" u="none" strike="noStrike" dirty="0">
                          <a:solidFill>
                            <a:srgbClr val="000000"/>
                          </a:solidFill>
                          <a:effectLst/>
                          <a:latin typeface="Calibri" panose="020F050202020403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700" b="0" i="0" u="none" strike="noStrike" dirty="0">
                          <a:solidFill>
                            <a:srgbClr val="000000"/>
                          </a:solidFill>
                          <a:effectLst/>
                          <a:latin typeface="Calibri" panose="020F0502020204030204" pitchFamily="34" charset="0"/>
                        </a:rPr>
                        <a:t>denná a 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r>
                        <a:rPr lang="sk-SK" sz="1700" b="0" i="0" u="none" strike="noStrike" dirty="0">
                          <a:solidFill>
                            <a:srgbClr val="000000"/>
                          </a:solidFill>
                          <a:effectLst/>
                          <a:latin typeface="Calibri" panose="020F0502020204030204" pitchFamily="34" charset="0"/>
                        </a:rPr>
                        <a:t>nie je spôsobilá (§ 83 ods. 9 zákona) - KSP-A3 - vysokoškolskí učitelia, zabezpečujúci minimálnu podmienku personálneho obsadenia sú zároveň vedúcimi pracovísk a pedagógmi na iných univerzitách, čím je spochybnená schopnosť</a:t>
                      </a:r>
                      <a:br>
                        <a:rPr lang="sk-SK" sz="1700" b="0" i="0" u="none" strike="noStrike" dirty="0">
                          <a:solidFill>
                            <a:srgbClr val="000000"/>
                          </a:solidFill>
                          <a:effectLst/>
                          <a:latin typeface="Calibri" panose="020F0502020204030204" pitchFamily="34" charset="0"/>
                        </a:rPr>
                      </a:br>
                      <a:r>
                        <a:rPr lang="sk-SK" sz="1700" b="0" i="0" u="none" strike="noStrike" dirty="0">
                          <a:solidFill>
                            <a:srgbClr val="000000"/>
                          </a:solidFill>
                          <a:effectLst/>
                          <a:latin typeface="Calibri" panose="020F0502020204030204" pitchFamily="34" charset="0"/>
                        </a:rPr>
                        <a:t>napĺňať požiadavky vyplývajúce z tohto zabezpečenia. KSP-A6 - garant študijného programu pôsobí tiež ako garant na </a:t>
                      </a:r>
                      <a:r>
                        <a:rPr lang="sk-SK" sz="1700" b="0" i="0" u="none" strike="noStrike" dirty="0" err="1">
                          <a:solidFill>
                            <a:srgbClr val="000000"/>
                          </a:solidFill>
                          <a:effectLst/>
                          <a:latin typeface="Calibri" panose="020F0502020204030204" pitchFamily="34" charset="0"/>
                        </a:rPr>
                        <a:t>Sliezkej</a:t>
                      </a:r>
                      <a:r>
                        <a:rPr lang="sk-SK" sz="1700" b="0" i="0" u="none" strike="noStrike" dirty="0">
                          <a:solidFill>
                            <a:srgbClr val="000000"/>
                          </a:solidFill>
                          <a:effectLst/>
                          <a:latin typeface="Calibri" panose="020F0502020204030204" pitchFamily="34" charset="0"/>
                        </a:rPr>
                        <a:t> univerzite v </a:t>
                      </a:r>
                      <a:r>
                        <a:rPr lang="sk-SK" sz="1700" b="0" i="0" u="none" strike="noStrike" dirty="0" err="1">
                          <a:solidFill>
                            <a:srgbClr val="000000"/>
                          </a:solidFill>
                          <a:effectLst/>
                          <a:latin typeface="Calibri" panose="020F0502020204030204" pitchFamily="34" charset="0"/>
                        </a:rPr>
                        <a:t>Katowiciach</a:t>
                      </a:r>
                      <a:r>
                        <a:rPr lang="sk-SK" sz="1700" b="0" i="0" u="none" strike="noStrike" dirty="0">
                          <a:solidFill>
                            <a:srgbClr val="000000"/>
                          </a:solidFill>
                          <a:effectLst/>
                          <a:latin typeface="Calibri" panose="020F050202020403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700" b="0" i="0" u="none" strike="noStrike">
                          <a:solidFill>
                            <a:srgbClr val="000000"/>
                          </a:solidFill>
                          <a:effectLst/>
                          <a:latin typeface="Calibri" panose="020F0502020204030204" pitchFamily="34" charset="0"/>
                        </a:rPr>
                        <a:t>ŠP nebude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r>
              <a:tr h="2412707">
                <a:tc>
                  <a:txBody>
                    <a:bodyPr/>
                    <a:lstStyle/>
                    <a:p>
                      <a:pPr algn="ctr" fontAlgn="ctr"/>
                      <a:r>
                        <a:rPr lang="sk-SK" sz="1700" b="0" i="0" u="none" strike="noStrike">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700" b="1" i="0" u="none" strike="noStrike">
                          <a:solidFill>
                            <a:srgbClr val="000000"/>
                          </a:solidFill>
                          <a:effectLst/>
                          <a:latin typeface="Calibri" panose="020F0502020204030204" pitchFamily="34" charset="0"/>
                        </a:rPr>
                        <a:t>sociológia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700" b="0" i="0" u="none" strike="noStrike">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700" b="0" i="0" u="none" strike="noStrike">
                          <a:solidFill>
                            <a:srgbClr val="000000"/>
                          </a:solidFill>
                          <a:effectLst/>
                          <a:latin typeface="Calibri" panose="020F0502020204030204" pitchFamily="34" charset="0"/>
                        </a:rPr>
                        <a:t>denná a 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r>
                        <a:rPr lang="sk-SK" sz="1700" b="0" i="0" u="none" strike="noStrike" dirty="0">
                          <a:solidFill>
                            <a:srgbClr val="000000"/>
                          </a:solidFill>
                          <a:effectLst/>
                          <a:latin typeface="Calibri" panose="020F0502020204030204" pitchFamily="34" charset="0"/>
                        </a:rPr>
                        <a:t>nie je spôsobilá (§ 83 ods. 9 zákona) - KSP-A3 - vysokoškolskí učitelia, zabezpečujúci minimálnu podmienku personálneho obsadenia</a:t>
                      </a:r>
                      <a:br>
                        <a:rPr lang="sk-SK" sz="1700" b="0" i="0" u="none" strike="noStrike" dirty="0">
                          <a:solidFill>
                            <a:srgbClr val="000000"/>
                          </a:solidFill>
                          <a:effectLst/>
                          <a:latin typeface="Calibri" panose="020F0502020204030204" pitchFamily="34" charset="0"/>
                        </a:rPr>
                      </a:br>
                      <a:r>
                        <a:rPr lang="sk-SK" sz="1700" b="0" i="0" u="none" strike="noStrike" dirty="0">
                          <a:solidFill>
                            <a:srgbClr val="000000"/>
                          </a:solidFill>
                          <a:effectLst/>
                          <a:latin typeface="Calibri" panose="020F0502020204030204" pitchFamily="34" charset="0"/>
                        </a:rPr>
                        <a:t>sú zároveň vedúcimi pracovísk a pedagógmi na iných univerzitách, čím je spochybnená schopnosť napĺňať požiadavky vyplývajúce z tohto zabezpečenia. KSP-A6 - garant študijného programu pôsobí tiež ako garant na </a:t>
                      </a:r>
                      <a:r>
                        <a:rPr lang="sk-SK" sz="1700" b="0" i="0" u="none" strike="noStrike" dirty="0" err="1">
                          <a:solidFill>
                            <a:srgbClr val="000000"/>
                          </a:solidFill>
                          <a:effectLst/>
                          <a:latin typeface="Calibri" panose="020F0502020204030204" pitchFamily="34" charset="0"/>
                        </a:rPr>
                        <a:t>Sliezkej</a:t>
                      </a:r>
                      <a:r>
                        <a:rPr lang="sk-SK" sz="1700" b="0" i="0" u="none" strike="noStrike" dirty="0">
                          <a:solidFill>
                            <a:srgbClr val="000000"/>
                          </a:solidFill>
                          <a:effectLst/>
                          <a:latin typeface="Calibri" panose="020F0502020204030204" pitchFamily="34" charset="0"/>
                        </a:rPr>
                        <a:t> univerzite v </a:t>
                      </a:r>
                      <a:r>
                        <a:rPr lang="sk-SK" sz="1700" b="0" i="0" u="none" strike="noStrike" dirty="0" err="1">
                          <a:solidFill>
                            <a:srgbClr val="000000"/>
                          </a:solidFill>
                          <a:effectLst/>
                          <a:latin typeface="Calibri" panose="020F0502020204030204" pitchFamily="34" charset="0"/>
                        </a:rPr>
                        <a:t>Katowiciach</a:t>
                      </a:r>
                      <a:r>
                        <a:rPr lang="sk-SK" sz="1700" b="0" i="0" u="none" strike="noStrike" dirty="0">
                          <a:solidFill>
                            <a:srgbClr val="000000"/>
                          </a:solidFill>
                          <a:effectLst/>
                          <a:latin typeface="Calibri" panose="020F0502020204030204" pitchFamily="34" charset="0"/>
                        </a:rPr>
                        <a:t>. Taktiež </a:t>
                      </a:r>
                      <a:r>
                        <a:rPr lang="sk-SK" sz="1700" b="0" i="0" u="none" strike="noStrike" dirty="0" err="1">
                          <a:solidFill>
                            <a:srgbClr val="000000"/>
                          </a:solidFill>
                          <a:effectLst/>
                          <a:latin typeface="Calibri" panose="020F0502020204030204" pitchFamily="34" charset="0"/>
                        </a:rPr>
                        <a:t>spolugaranti</a:t>
                      </a:r>
                      <a:r>
                        <a:rPr lang="sk-SK" sz="1700" b="0" i="0" u="none" strike="noStrike" dirty="0">
                          <a:solidFill>
                            <a:srgbClr val="000000"/>
                          </a:solidFill>
                          <a:effectLst/>
                          <a:latin typeface="Calibri" panose="020F0502020204030204" pitchFamily="34" charset="0"/>
                        </a:rPr>
                        <a:t> pôsobia ako vedúci pracovísk na Sliezskej univerzite.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700" b="0" i="0" u="none" strike="noStrike" dirty="0">
                          <a:solidFill>
                            <a:srgbClr val="000000"/>
                          </a:solidFill>
                          <a:effectLst/>
                          <a:latin typeface="Calibri" panose="020F0502020204030204" pitchFamily="34" charset="0"/>
                        </a:rPr>
                        <a:t>ŠP nebude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r>
            </a:tbl>
          </a:graphicData>
        </a:graphic>
      </p:graphicFrame>
    </p:spTree>
    <p:extLst>
      <p:ext uri="{BB962C8B-B14F-4D97-AF65-F5344CB8AC3E}">
        <p14:creationId xmlns:p14="http://schemas.microsoft.com/office/powerpoint/2010/main" val="38907623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183515"/>
          </a:xfrm>
        </p:spPr>
        <p:txBody>
          <a:bodyPr>
            <a:normAutofit fontScale="90000"/>
          </a:bodyPr>
          <a:lstStyle/>
          <a:p>
            <a:endParaRPr lang="sk-SK" dirty="0"/>
          </a:p>
        </p:txBody>
      </p:sp>
      <p:graphicFrame>
        <p:nvGraphicFramePr>
          <p:cNvPr id="6" name="Zástupný symbol obsahu 5"/>
          <p:cNvGraphicFramePr>
            <a:graphicFrameLocks noGrp="1"/>
          </p:cNvGraphicFramePr>
          <p:nvPr>
            <p:ph idx="1"/>
            <p:extLst>
              <p:ext uri="{D42A27DB-BD31-4B8C-83A1-F6EECF244321}">
                <p14:modId xmlns:p14="http://schemas.microsoft.com/office/powerpoint/2010/main" val="4070933010"/>
              </p:ext>
            </p:extLst>
          </p:nvPr>
        </p:nvGraphicFramePr>
        <p:xfrm>
          <a:off x="440575" y="980902"/>
          <a:ext cx="10868775" cy="5270268"/>
        </p:xfrm>
        <a:graphic>
          <a:graphicData uri="http://schemas.openxmlformats.org/drawingml/2006/table">
            <a:tbl>
              <a:tblPr/>
              <a:tblGrid>
                <a:gridCol w="731520"/>
                <a:gridCol w="2044930"/>
                <a:gridCol w="914400"/>
                <a:gridCol w="897775"/>
                <a:gridCol w="5054138"/>
                <a:gridCol w="1226012"/>
              </a:tblGrid>
              <a:tr h="1054053">
                <a:tc>
                  <a:txBody>
                    <a:bodyPr/>
                    <a:lstStyle/>
                    <a:p>
                      <a:pPr algn="ctr" fontAlgn="ctr"/>
                      <a:r>
                        <a:rPr lang="sk-SK" sz="1800" b="1" i="0" u="none" strike="noStrike" dirty="0">
                          <a:solidFill>
                            <a:srgbClr val="000000"/>
                          </a:solidFill>
                          <a:effectLst/>
                          <a:latin typeface="Calibri" panose="020F0502020204030204" pitchFamily="34" charset="0"/>
                        </a:rPr>
                        <a:t>fakulta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názov študijného programu / študijného odboru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stupeň štúdia / 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forma </a:t>
                      </a:r>
                      <a:br>
                        <a:rPr lang="sk-SK" sz="1800" b="1" i="0" u="none" strike="noStrike">
                          <a:solidFill>
                            <a:srgbClr val="000000"/>
                          </a:solidFill>
                          <a:effectLst/>
                          <a:latin typeface="Calibri" panose="020F0502020204030204" pitchFamily="34" charset="0"/>
                        </a:rPr>
                      </a:br>
                      <a:r>
                        <a:rPr lang="sk-SK" sz="1800" b="1" i="0" u="none" strike="noStrike">
                          <a:solidFill>
                            <a:srgbClr val="000000"/>
                          </a:solidFill>
                          <a:effectLst/>
                          <a:latin typeface="Calibri" panose="020F0502020204030204" pitchFamily="34" charset="0"/>
                        </a:rPr>
                        <a:t>štúdia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vyjadrenie AK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pozn.</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r>
              <a:tr h="1264864">
                <a:tc>
                  <a:txBody>
                    <a:bodyPr/>
                    <a:lstStyle/>
                    <a:p>
                      <a:pPr algn="ctr" fontAlgn="ctr"/>
                      <a:r>
                        <a:rPr lang="sk-SK" sz="1800" b="0" i="0" u="none" strike="noStrike" dirty="0">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1" i="0" u="none" strike="noStrike" dirty="0">
                          <a:solidFill>
                            <a:srgbClr val="000000"/>
                          </a:solidFill>
                          <a:effectLst/>
                          <a:latin typeface="Calibri" panose="020F0502020204030204" pitchFamily="34" charset="0"/>
                        </a:rPr>
                        <a:t>politológia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denná a 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 KSP-A6 - nie je zabezpečené garantovanie ŠP v zmysle predmetného kritéria (oznámenie o úmrtí </a:t>
                      </a:r>
                      <a:r>
                        <a:rPr lang="sk-SK" sz="1800" b="0" i="0" u="none" strike="noStrike" dirty="0" err="1">
                          <a:solidFill>
                            <a:srgbClr val="000000"/>
                          </a:solidFill>
                          <a:effectLst/>
                          <a:latin typeface="Calibri" panose="020F0502020204030204" pitchFamily="34" charset="0"/>
                        </a:rPr>
                        <a:t>spolugaranta</a:t>
                      </a:r>
                      <a:r>
                        <a:rPr lang="sk-SK" sz="1800" b="0" i="0" u="none" strike="noStrike" dirty="0">
                          <a:solidFill>
                            <a:srgbClr val="000000"/>
                          </a:solidFill>
                          <a:effectLst/>
                          <a:latin typeface="Calibri" panose="020F0502020204030204" pitchFamily="34" charset="0"/>
                        </a:rPr>
                        <a:t> I. Dubničku); VŠ zatiaľ nepodala návrh na nového </a:t>
                      </a:r>
                      <a:r>
                        <a:rPr lang="sk-SK" sz="1800" b="0" i="0" u="none" strike="noStrike" dirty="0" err="1">
                          <a:solidFill>
                            <a:srgbClr val="000000"/>
                          </a:solidFill>
                          <a:effectLst/>
                          <a:latin typeface="Calibri" panose="020F0502020204030204" pitchFamily="34" charset="0"/>
                        </a:rPr>
                        <a:t>spolugaranta</a:t>
                      </a:r>
                      <a:r>
                        <a:rPr lang="sk-SK" sz="1800" b="0" i="0" u="none" strike="noStrike" dirty="0">
                          <a:solidFill>
                            <a:srgbClr val="000000"/>
                          </a:solidFill>
                          <a:effectLst/>
                          <a:latin typeface="Calibri" panose="020F050202020403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a:solidFill>
                            <a:srgbClr val="000000"/>
                          </a:solidFill>
                          <a:effectLst/>
                          <a:latin typeface="Calibri" panose="020F0502020204030204" pitchFamily="34" charset="0"/>
                        </a:rPr>
                        <a:t>ŠP 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r>
              <a:tr h="2951351">
                <a:tc>
                  <a:txBody>
                    <a:bodyPr/>
                    <a:lstStyle/>
                    <a:p>
                      <a:pPr algn="ctr" fontAlgn="ctr"/>
                      <a:r>
                        <a:rPr lang="sk-SK" sz="1800" b="0" i="0" u="none" strike="noStrike">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1" i="0" u="none" strike="noStrike">
                          <a:solidFill>
                            <a:srgbClr val="000000"/>
                          </a:solidFill>
                          <a:effectLst/>
                          <a:latin typeface="Calibri" panose="020F0502020204030204" pitchFamily="34" charset="0"/>
                        </a:rPr>
                        <a:t>kultúrne dedičstvo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a:solidFill>
                            <a:srgbClr val="000000"/>
                          </a:solidFill>
                          <a:effectLst/>
                          <a:latin typeface="Calibri" panose="020F0502020204030204" pitchFamily="34" charset="0"/>
                        </a:rPr>
                        <a:t>denná a 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 KSP-B1, B2 - študijný program neprináša do výučby nič nové, je z veľkej časti identický s ďalšími programami, ktoré na UKF v Nitre existujú. Personálne obsadenie kopíruje etnologické pracovisko, jeho vedecké aktivity kopírujú etnologické výstupy. Študijný program neprináša žiadne nové vedecké pohľady, ktoré by sa nemohli uplatniť v rámci doktorandského ŠP kulturológia alebo v spolupráci so ŠP muzeológia, ktoré sú na UKF v Nitre akreditované.</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dirty="0">
                          <a:solidFill>
                            <a:srgbClr val="000000"/>
                          </a:solidFill>
                          <a:effectLst/>
                          <a:latin typeface="Calibri" panose="020F0502020204030204" pitchFamily="34" charset="0"/>
                        </a:rPr>
                        <a:t>nový ŠP - nebude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r>
            </a:tbl>
          </a:graphicData>
        </a:graphic>
      </p:graphicFrame>
    </p:spTree>
    <p:extLst>
      <p:ext uri="{BB962C8B-B14F-4D97-AF65-F5344CB8AC3E}">
        <p14:creationId xmlns:p14="http://schemas.microsoft.com/office/powerpoint/2010/main" val="7499098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3976664899"/>
              </p:ext>
            </p:extLst>
          </p:nvPr>
        </p:nvGraphicFramePr>
        <p:xfrm>
          <a:off x="532016" y="831272"/>
          <a:ext cx="10777334" cy="5428211"/>
        </p:xfrm>
        <a:graphic>
          <a:graphicData uri="http://schemas.openxmlformats.org/drawingml/2006/table">
            <a:tbl>
              <a:tblPr/>
              <a:tblGrid>
                <a:gridCol w="748144"/>
                <a:gridCol w="1928553"/>
                <a:gridCol w="1064029"/>
                <a:gridCol w="964276"/>
                <a:gridCol w="4763193"/>
                <a:gridCol w="1309139"/>
              </a:tblGrid>
              <a:tr h="1180046">
                <a:tc>
                  <a:txBody>
                    <a:bodyPr/>
                    <a:lstStyle/>
                    <a:p>
                      <a:pPr algn="ctr" fontAlgn="ctr"/>
                      <a:r>
                        <a:rPr lang="sk-SK" sz="1800" b="1" i="0" u="none" strike="noStrike" dirty="0">
                          <a:solidFill>
                            <a:srgbClr val="000000"/>
                          </a:solidFill>
                          <a:effectLst/>
                          <a:latin typeface="Calibri" panose="020F0502020204030204" pitchFamily="34" charset="0"/>
                        </a:rPr>
                        <a:t>fakulta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názov študijného programu / študijného odboru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stupeň štúdia / 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forma </a:t>
                      </a:r>
                      <a:br>
                        <a:rPr lang="sk-SK" sz="1800" b="1" i="0" u="none" strike="noStrike">
                          <a:solidFill>
                            <a:srgbClr val="000000"/>
                          </a:solidFill>
                          <a:effectLst/>
                          <a:latin typeface="Calibri" panose="020F0502020204030204" pitchFamily="34" charset="0"/>
                        </a:rPr>
                      </a:br>
                      <a:r>
                        <a:rPr lang="sk-SK" sz="1800" b="1" i="0" u="none" strike="noStrike">
                          <a:solidFill>
                            <a:srgbClr val="000000"/>
                          </a:solidFill>
                          <a:effectLst/>
                          <a:latin typeface="Calibri" panose="020F0502020204030204" pitchFamily="34" charset="0"/>
                        </a:rPr>
                        <a:t>štúdia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vyjadrenie AK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pozn.</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r>
              <a:tr h="1416055">
                <a:tc>
                  <a:txBody>
                    <a:bodyPr/>
                    <a:lstStyle/>
                    <a:p>
                      <a:pPr algn="ctr" fontAlgn="ctr"/>
                      <a:r>
                        <a:rPr lang="sk-SK" sz="1800" b="0" i="0" u="none" strike="noStrike">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1" i="0" u="none" strike="noStrike" dirty="0">
                          <a:solidFill>
                            <a:srgbClr val="000000"/>
                          </a:solidFill>
                          <a:effectLst/>
                          <a:latin typeface="Calibri" panose="020F0502020204030204" pitchFamily="34" charset="0"/>
                        </a:rPr>
                        <a:t>marketingová komunikácia a reklama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denná a 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r>
                        <a:rPr lang="pl-PL" sz="1800" b="0" i="0" u="none" strike="noStrike" dirty="0">
                          <a:solidFill>
                            <a:srgbClr val="000000"/>
                          </a:solidFill>
                          <a:effectLst/>
                          <a:latin typeface="Calibri" panose="020F0502020204030204" pitchFamily="34" charset="0"/>
                        </a:rPr>
                        <a:t>nie je spôsobilá (§ 83 ods. 9 zákona) - KSP-A1, A3, A6 nesplnené</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a:solidFill>
                            <a:srgbClr val="000000"/>
                          </a:solidFill>
                          <a:effectLst/>
                          <a:latin typeface="Calibri" panose="020F0502020204030204" pitchFamily="34" charset="0"/>
                        </a:rPr>
                        <a:t>ŠP 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r>
              <a:tr h="2832110">
                <a:tc>
                  <a:txBody>
                    <a:bodyPr/>
                    <a:lstStyle/>
                    <a:p>
                      <a:pPr algn="ctr" fontAlgn="ctr"/>
                      <a:r>
                        <a:rPr lang="sk-SK" sz="1800" b="0" i="0" u="none" strike="noStrike">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1" i="0" u="none" strike="noStrike">
                          <a:solidFill>
                            <a:srgbClr val="000000"/>
                          </a:solidFill>
                          <a:effectLst/>
                          <a:latin typeface="Calibri" panose="020F0502020204030204" pitchFamily="34" charset="0"/>
                        </a:rPr>
                        <a:t>anglistika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a:solidFill>
                            <a:srgbClr val="000000"/>
                          </a:solidFill>
                          <a:effectLst/>
                          <a:latin typeface="Calibri" panose="020F0502020204030204" pitchFamily="34" charset="0"/>
                        </a:rPr>
                        <a:t>denná a externá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 KSP-A3, KSP-A6: druhá prof./prvá </a:t>
                      </a:r>
                      <a:r>
                        <a:rPr lang="sk-SK" sz="1800" b="0" i="0" u="none" strike="noStrike" dirty="0" err="1">
                          <a:solidFill>
                            <a:srgbClr val="000000"/>
                          </a:solidFill>
                          <a:effectLst/>
                          <a:latin typeface="Calibri" panose="020F0502020204030204" pitchFamily="34" charset="0"/>
                        </a:rPr>
                        <a:t>spolugarantka</a:t>
                      </a:r>
                      <a:r>
                        <a:rPr lang="sk-SK" sz="1800" b="0" i="0" u="none" strike="noStrike" dirty="0">
                          <a:solidFill>
                            <a:srgbClr val="000000"/>
                          </a:solidFill>
                          <a:effectLst/>
                          <a:latin typeface="Calibri" panose="020F0502020204030204" pitchFamily="34" charset="0"/>
                        </a:rPr>
                        <a:t> je prof. v ŠO technológia vzdelávania, doc. v</a:t>
                      </a:r>
                      <a:br>
                        <a:rPr lang="sk-SK" sz="1800" b="0" i="0" u="none" strike="noStrike" dirty="0">
                          <a:solidFill>
                            <a:srgbClr val="000000"/>
                          </a:solidFill>
                          <a:effectLst/>
                          <a:latin typeface="Calibri" panose="020F0502020204030204" pitchFamily="34" charset="0"/>
                        </a:rPr>
                      </a:br>
                      <a:r>
                        <a:rPr lang="sk-SK" sz="1800" b="0" i="0" u="none" strike="noStrike" dirty="0">
                          <a:solidFill>
                            <a:srgbClr val="000000"/>
                          </a:solidFill>
                          <a:effectLst/>
                          <a:latin typeface="Calibri" panose="020F0502020204030204" pitchFamily="34" charset="0"/>
                        </a:rPr>
                        <a:t>ŠO teória vyučovania ruského jazyka; nepublikuje v ŠO anglistika, neuvádza najvýznamnejšie publikované vedecké práce </a:t>
                      </a:r>
                      <a:r>
                        <a:rPr lang="sk-SK" sz="1800" b="0" i="0" u="none" strike="noStrike" dirty="0" err="1">
                          <a:solidFill>
                            <a:srgbClr val="000000"/>
                          </a:solidFill>
                          <a:effectLst/>
                          <a:latin typeface="Calibri" panose="020F0502020204030204" pitchFamily="34" charset="0"/>
                        </a:rPr>
                        <a:t>ano</a:t>
                      </a:r>
                      <a:r>
                        <a:rPr lang="sk-SK" sz="1800" b="0" i="0" u="none" strike="noStrike" dirty="0">
                          <a:solidFill>
                            <a:srgbClr val="000000"/>
                          </a:solidFill>
                          <a:effectLst/>
                          <a:latin typeface="Calibri" panose="020F0502020204030204" pitchFamily="34" charset="0"/>
                        </a:rPr>
                        <a:t> výstupy; v dokumentácii nemá zaradenú </a:t>
                      </a:r>
                      <a:r>
                        <a:rPr lang="sk-SK" sz="1800" b="0" i="0" u="none" strike="noStrike" dirty="0" smtClean="0">
                          <a:solidFill>
                            <a:srgbClr val="000000"/>
                          </a:solidFill>
                          <a:effectLst/>
                          <a:latin typeface="Calibri" panose="020F0502020204030204" pitchFamily="34" charset="0"/>
                        </a:rPr>
                        <a:t>VPCH, </a:t>
                      </a:r>
                      <a:r>
                        <a:rPr lang="sk-SK" sz="1800" b="0" i="0" u="none" strike="noStrike" dirty="0">
                          <a:solidFill>
                            <a:srgbClr val="000000"/>
                          </a:solidFill>
                          <a:effectLst/>
                          <a:latin typeface="Calibri" panose="020F0502020204030204" pitchFamily="34" charset="0"/>
                        </a:rPr>
                        <a:t>v ILP nie je nasadená na zabezpečovanie žiadneho predmetu; PZ má uzatvorenú do 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ŠP bude opätovne predložený</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r>
            </a:tbl>
          </a:graphicData>
        </a:graphic>
      </p:graphicFrame>
    </p:spTree>
    <p:extLst>
      <p:ext uri="{BB962C8B-B14F-4D97-AF65-F5344CB8AC3E}">
        <p14:creationId xmlns:p14="http://schemas.microsoft.com/office/powerpoint/2010/main" val="12358643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216766"/>
          </a:xfrm>
        </p:spPr>
        <p:txBody>
          <a:bodyPr>
            <a:normAutofit fontScale="90000"/>
          </a:bodyPr>
          <a:lstStyle/>
          <a:p>
            <a:endParaRPr lang="sk-SK" dirty="0"/>
          </a:p>
        </p:txBody>
      </p:sp>
      <p:graphicFrame>
        <p:nvGraphicFramePr>
          <p:cNvPr id="4" name="Zástupný symbol obsahu 3"/>
          <p:cNvGraphicFramePr>
            <a:graphicFrameLocks noGrp="1"/>
          </p:cNvGraphicFramePr>
          <p:nvPr>
            <p:ph idx="1"/>
            <p:extLst>
              <p:ext uri="{D42A27DB-BD31-4B8C-83A1-F6EECF244321}">
                <p14:modId xmlns:p14="http://schemas.microsoft.com/office/powerpoint/2010/main" val="2414606117"/>
              </p:ext>
            </p:extLst>
          </p:nvPr>
        </p:nvGraphicFramePr>
        <p:xfrm>
          <a:off x="465513" y="748146"/>
          <a:ext cx="10843837" cy="5611090"/>
        </p:xfrm>
        <a:graphic>
          <a:graphicData uri="http://schemas.openxmlformats.org/drawingml/2006/table">
            <a:tbl>
              <a:tblPr/>
              <a:tblGrid>
                <a:gridCol w="756458"/>
                <a:gridCol w="1870364"/>
                <a:gridCol w="1105592"/>
                <a:gridCol w="706582"/>
                <a:gridCol w="5120640"/>
                <a:gridCol w="1284201"/>
              </a:tblGrid>
              <a:tr h="967430">
                <a:tc>
                  <a:txBody>
                    <a:bodyPr/>
                    <a:lstStyle/>
                    <a:p>
                      <a:pPr algn="ctr" fontAlgn="ctr"/>
                      <a:r>
                        <a:rPr lang="sk-SK" sz="1800" b="1" i="0" u="none" strike="noStrike" dirty="0">
                          <a:solidFill>
                            <a:srgbClr val="000000"/>
                          </a:solidFill>
                          <a:effectLst/>
                          <a:latin typeface="Calibri" panose="020F0502020204030204" pitchFamily="34" charset="0"/>
                        </a:rPr>
                        <a:t>fakulta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názov študijného programu / študijného odboru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stupeň štúdia / 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dirty="0">
                          <a:solidFill>
                            <a:srgbClr val="000000"/>
                          </a:solidFill>
                          <a:effectLst/>
                          <a:latin typeface="Calibri" panose="020F0502020204030204" pitchFamily="34" charset="0"/>
                        </a:rPr>
                        <a:t>forma </a:t>
                      </a:r>
                      <a:br>
                        <a:rPr lang="sk-SK" sz="1800" b="1" i="0" u="none" strike="noStrike" dirty="0">
                          <a:solidFill>
                            <a:srgbClr val="000000"/>
                          </a:solidFill>
                          <a:effectLst/>
                          <a:latin typeface="Calibri" panose="020F0502020204030204" pitchFamily="34" charset="0"/>
                        </a:rPr>
                      </a:br>
                      <a:r>
                        <a:rPr lang="sk-SK" sz="1800" b="1" i="0" u="none" strike="noStrike" dirty="0">
                          <a:solidFill>
                            <a:srgbClr val="000000"/>
                          </a:solidFill>
                          <a:effectLst/>
                          <a:latin typeface="Calibri" panose="020F0502020204030204" pitchFamily="34" charset="0"/>
                        </a:rPr>
                        <a:t>štúdia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vyjadrenie AK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c>
                  <a:txBody>
                    <a:bodyPr/>
                    <a:lstStyle/>
                    <a:p>
                      <a:pPr algn="ctr" fontAlgn="ctr"/>
                      <a:r>
                        <a:rPr lang="sk-SK" sz="1800" b="1" i="0" u="none" strike="noStrike">
                          <a:solidFill>
                            <a:srgbClr val="000000"/>
                          </a:solidFill>
                          <a:effectLst/>
                          <a:latin typeface="Calibri" panose="020F0502020204030204" pitchFamily="34" charset="0"/>
                        </a:rPr>
                        <a:t>pozn.</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1F2"/>
                    </a:solidFill>
                  </a:tcPr>
                </a:tc>
              </a:tr>
              <a:tr h="1934858">
                <a:tc>
                  <a:txBody>
                    <a:bodyPr/>
                    <a:lstStyle/>
                    <a:p>
                      <a:pPr algn="ctr" fontAlgn="ctr"/>
                      <a:r>
                        <a:rPr lang="sk-SK" sz="1800" b="0" i="0" u="none" strike="noStrike" dirty="0">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1" i="0" u="none" strike="noStrike" dirty="0">
                          <a:solidFill>
                            <a:srgbClr val="000000"/>
                          </a:solidFill>
                          <a:effectLst/>
                          <a:latin typeface="Calibri" panose="020F0502020204030204" pitchFamily="34" charset="0"/>
                        </a:rPr>
                        <a:t>sociológia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dirty="0">
                          <a:solidFill>
                            <a:srgbClr val="000000"/>
                          </a:solidFill>
                          <a:effectLst/>
                          <a:latin typeface="Calibri" panose="020F0502020204030204" pitchFamily="34" charset="0"/>
                        </a:rPr>
                        <a:t>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ctr"/>
                      <a:r>
                        <a:rPr lang="sk-SK" sz="1800" b="0" i="0" u="none" strike="noStrike">
                          <a:solidFill>
                            <a:srgbClr val="000000"/>
                          </a:solidFill>
                          <a:effectLst/>
                          <a:latin typeface="Calibri" panose="020F0502020204030204" pitchFamily="34" charset="0"/>
                        </a:rPr>
                        <a:t>nie je spôsobilá (§ 83 ods. 9 zákona) - KHKV-A2 - Fakulta nepreukazuje nepretržitú výskumnú činnosť v problematike príslušného študijného odboru akceptovanú na medzinárodnej úrovni. KHKV-A5 - garant a spolugaranti pôsobia ako garanti, vedúci pracovísk a pedagógovia aj na iných vysokých školách (Poľsko).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sk-SK" sz="1800" b="0" i="0" u="none" strike="noStrike">
                          <a:solidFill>
                            <a:srgbClr val="000000"/>
                          </a:solidFill>
                          <a:effectLst/>
                          <a:latin typeface="Calibri" panose="020F0502020204030204" pitchFamily="34" charset="0"/>
                        </a:rPr>
                        <a:t>nové H+IK - nebude opätovne predložené</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r>
              <a:tr h="1489840">
                <a:tc>
                  <a:txBody>
                    <a:bodyPr/>
                    <a:lstStyle/>
                    <a:p>
                      <a:pPr algn="ctr" fontAlgn="ctr"/>
                      <a:r>
                        <a:rPr lang="sk-SK" sz="1800" b="0" i="0" u="none" strike="noStrike">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1" i="0" u="none" strike="noStrike">
                          <a:solidFill>
                            <a:srgbClr val="000000"/>
                          </a:solidFill>
                          <a:effectLst/>
                          <a:latin typeface="Calibri" panose="020F0502020204030204" pitchFamily="34" charset="0"/>
                        </a:rPr>
                        <a:t>masmediálne štúdiá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 KHKV-A1, KHKV-A2 nesplnené.</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a:solidFill>
                            <a:srgbClr val="000000"/>
                          </a:solidFill>
                          <a:effectLst/>
                          <a:latin typeface="Calibri" panose="020F0502020204030204" pitchFamily="34" charset="0"/>
                        </a:rPr>
                        <a:t>H+IK bude opätovne predložené</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r>
              <a:tr h="1218962">
                <a:tc>
                  <a:txBody>
                    <a:bodyPr/>
                    <a:lstStyle/>
                    <a:p>
                      <a:pPr algn="ctr" fontAlgn="ctr"/>
                      <a:r>
                        <a:rPr lang="sk-SK" sz="1800" b="0" i="0" u="none" strike="noStrike">
                          <a:solidFill>
                            <a:srgbClr val="000000"/>
                          </a:solidFill>
                          <a:effectLst/>
                          <a:latin typeface="Calibri" panose="020F0502020204030204" pitchFamily="34" charset="0"/>
                        </a:rPr>
                        <a:t>FF</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1" i="0" u="none" strike="noStrike">
                          <a:solidFill>
                            <a:srgbClr val="000000"/>
                          </a:solidFill>
                          <a:effectLst/>
                          <a:latin typeface="Calibri" panose="020F0502020204030204" pitchFamily="34" charset="0"/>
                        </a:rPr>
                        <a:t>cudzie jazyky a kultúry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a:solidFill>
                            <a:srgbClr val="000000"/>
                          </a:solidFill>
                          <a:effectLst/>
                          <a:latin typeface="Calibri" panose="020F0502020204030204" pitchFamily="34" charset="0"/>
                        </a:rPr>
                        <a:t>H+IK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a:solidFill>
                            <a:srgbClr val="000000"/>
                          </a:solidFill>
                          <a:effectLst/>
                          <a:latin typeface="Calibri" panose="020F050202020403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ctr"/>
                      <a:r>
                        <a:rPr lang="sk-SK" sz="1800" b="0" i="0" u="none" strike="noStrike" dirty="0">
                          <a:solidFill>
                            <a:srgbClr val="000000"/>
                          </a:solidFill>
                          <a:effectLst/>
                          <a:latin typeface="Calibri" panose="020F0502020204030204" pitchFamily="34" charset="0"/>
                        </a:rPr>
                        <a:t>nie je spôsobilá (§ 83 ods. 9 zákona) - KHKV-A1, KHKV-A2 nesplnené</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sk-SK" sz="1800" b="0" i="0" u="none" strike="noStrike" dirty="0">
                          <a:solidFill>
                            <a:srgbClr val="000000"/>
                          </a:solidFill>
                          <a:effectLst/>
                          <a:latin typeface="Calibri" panose="020F0502020204030204" pitchFamily="34" charset="0"/>
                        </a:rPr>
                        <a:t>H+IK bude opätovne predložené</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r>
            </a:tbl>
          </a:graphicData>
        </a:graphic>
      </p:graphicFrame>
    </p:spTree>
    <p:extLst>
      <p:ext uri="{BB962C8B-B14F-4D97-AF65-F5344CB8AC3E}">
        <p14:creationId xmlns:p14="http://schemas.microsoft.com/office/powerpoint/2010/main" val="39339536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657340"/>
          </a:xfrm>
        </p:spPr>
        <p:txBody>
          <a:bodyPr>
            <a:normAutofit/>
          </a:bodyPr>
          <a:lstStyle/>
          <a:p>
            <a:pPr algn="ctr"/>
            <a:r>
              <a:rPr lang="sk-SK" sz="2800" b="1" dirty="0" smtClean="0"/>
              <a:t>Záverečné hodnotenie</a:t>
            </a:r>
            <a:endParaRPr lang="sk-SK" sz="2800" b="1" dirty="0"/>
          </a:p>
        </p:txBody>
      </p:sp>
      <p:sp>
        <p:nvSpPr>
          <p:cNvPr id="3" name="Zástupný symbol obsahu 2"/>
          <p:cNvSpPr>
            <a:spLocks noGrp="1"/>
          </p:cNvSpPr>
          <p:nvPr>
            <p:ph idx="1"/>
          </p:nvPr>
        </p:nvSpPr>
        <p:spPr>
          <a:xfrm>
            <a:off x="838200" y="1135668"/>
            <a:ext cx="10515600" cy="5057313"/>
          </a:xfrm>
        </p:spPr>
        <p:txBody>
          <a:bodyPr>
            <a:normAutofit/>
          </a:bodyPr>
          <a:lstStyle/>
          <a:p>
            <a:pPr marL="0" indent="0">
              <a:buNone/>
            </a:pPr>
            <a:r>
              <a:rPr lang="sk-SK" sz="2000" dirty="0"/>
              <a:t>Akreditačná komisia na základe hodnotenia plnenia kritérií uplatňovaných pri vyjadrovaní sa o zaradení vysokej školy, vydaných rozhodnutím Ministerstva školstva SR 4. 4. 2013, konštatuje, že Univerzita Konštantína Filozofa v Nitre </a:t>
            </a:r>
            <a:r>
              <a:rPr lang="sk-SK" sz="2000" b="1" dirty="0"/>
              <a:t>spĺňa kritériá KZU-1, KZU-2 a nespĺňa kritérium KZU-3 </a:t>
            </a:r>
            <a:r>
              <a:rPr lang="sk-SK" sz="2000" dirty="0"/>
              <a:t>na zaradenie medzi univerzitné vysoké školy. </a:t>
            </a:r>
          </a:p>
          <a:p>
            <a:pPr marL="0" indent="0">
              <a:buNone/>
            </a:pPr>
            <a:endParaRPr lang="sk-SK" sz="2000" dirty="0" smtClean="0"/>
          </a:p>
          <a:p>
            <a:pPr marL="0" indent="0" algn="ctr">
              <a:buNone/>
            </a:pPr>
            <a:r>
              <a:rPr lang="sk-SK" sz="2000" b="1" dirty="0" smtClean="0"/>
              <a:t>Vyjadrenie </a:t>
            </a:r>
            <a:r>
              <a:rPr lang="sk-SK" sz="2000" b="1" dirty="0"/>
              <a:t>Akreditačnej komisie k začleneniu vysokej školy</a:t>
            </a:r>
            <a:endParaRPr lang="sk-SK" sz="2000" dirty="0"/>
          </a:p>
          <a:p>
            <a:pPr marL="0" indent="0" algn="ctr">
              <a:buNone/>
            </a:pPr>
            <a:r>
              <a:rPr lang="sk-SK" sz="2000" dirty="0"/>
              <a:t>(§ 84 ods. 4 písm. e) v súčinnosti s § 2 ods. 13 a 14 zákona o vysokých školách)</a:t>
            </a:r>
          </a:p>
          <a:p>
            <a:pPr marL="0" indent="0" algn="ctr">
              <a:buNone/>
            </a:pPr>
            <a:r>
              <a:rPr lang="sk-SK" sz="2000" dirty="0"/>
              <a:t> </a:t>
            </a:r>
          </a:p>
          <a:p>
            <a:pPr marL="0" indent="0" algn="ctr">
              <a:buNone/>
            </a:pPr>
            <a:r>
              <a:rPr lang="sk-SK" sz="2000" dirty="0"/>
              <a:t>Na základe vyhodnotenia plnenia kritérií Akreditačná komisia konštatuje, že Univerzita Konštantína Filozofa v Nitre nespĺňa kritériá na zaradenie medzi univerzitné vysoké školy a ani medzi odborné vysoké školy a </a:t>
            </a:r>
            <a:r>
              <a:rPr lang="sk-SK" sz="2000" b="1" dirty="0"/>
              <a:t>odporúča </a:t>
            </a:r>
            <a:r>
              <a:rPr lang="sk-SK" sz="2000" dirty="0"/>
              <a:t>ju </a:t>
            </a:r>
            <a:r>
              <a:rPr lang="sk-SK" sz="2000" b="1" dirty="0"/>
              <a:t>zaradiť</a:t>
            </a:r>
            <a:endParaRPr lang="sk-SK" sz="2000" dirty="0"/>
          </a:p>
          <a:p>
            <a:pPr marL="0" indent="0" algn="ctr">
              <a:buNone/>
            </a:pPr>
            <a:r>
              <a:rPr lang="sk-SK" sz="2000" b="1" dirty="0" smtClean="0"/>
              <a:t>medzi </a:t>
            </a:r>
            <a:r>
              <a:rPr lang="sk-SK" sz="2000" b="1" dirty="0"/>
              <a:t>vysoké školy, ktoré nie sú začlenené medzi univerzitné vysoké </a:t>
            </a:r>
            <a:r>
              <a:rPr lang="sk-SK" sz="2000" b="1" dirty="0" smtClean="0"/>
              <a:t>školy a </a:t>
            </a:r>
            <a:r>
              <a:rPr lang="sk-SK" sz="2000" b="1" dirty="0"/>
              <a:t>ani medzi odborné vysoké školy.</a:t>
            </a:r>
            <a:endParaRPr lang="sk-SK" sz="2000" dirty="0"/>
          </a:p>
          <a:p>
            <a:pPr marL="0" indent="0">
              <a:buNone/>
            </a:pPr>
            <a:endParaRPr lang="sk-SK" sz="2000" dirty="0"/>
          </a:p>
        </p:txBody>
      </p:sp>
    </p:spTree>
    <p:extLst>
      <p:ext uri="{BB962C8B-B14F-4D97-AF65-F5344CB8AC3E}">
        <p14:creationId xmlns:p14="http://schemas.microsoft.com/office/powerpoint/2010/main" val="16138141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24000" y="115888"/>
            <a:ext cx="8229600" cy="792162"/>
          </a:xfrm>
        </p:spPr>
        <p:txBody>
          <a:bodyPr>
            <a:normAutofit/>
          </a:bodyPr>
          <a:lstStyle/>
          <a:p>
            <a:pPr marL="342900" indent="-342900">
              <a:lnSpc>
                <a:spcPct val="80000"/>
              </a:lnSpc>
              <a:defRPr/>
            </a:pPr>
            <a:r>
              <a:rPr lang="en-GB" altLang="sk-SK" sz="3200" b="1" dirty="0" smtClean="0">
                <a:solidFill>
                  <a:schemeClr val="accent1">
                    <a:lumMod val="50000"/>
                  </a:schemeClr>
                </a:solidFill>
              </a:rPr>
              <a:t>UKF </a:t>
            </a:r>
            <a:r>
              <a:rPr lang="sk-SK" altLang="sk-SK" sz="3200" b="1" dirty="0" smtClean="0">
                <a:solidFill>
                  <a:schemeClr val="accent1">
                    <a:lumMod val="50000"/>
                  </a:schemeClr>
                </a:solidFill>
              </a:rPr>
              <a:t>v medzinárodných </a:t>
            </a:r>
            <a:r>
              <a:rPr lang="sk-SK" altLang="sk-SK" sz="3200" b="1" dirty="0" err="1" smtClean="0">
                <a:solidFill>
                  <a:schemeClr val="accent1">
                    <a:lumMod val="50000"/>
                  </a:schemeClr>
                </a:solidFill>
              </a:rPr>
              <a:t>rankingoch</a:t>
            </a:r>
            <a:endParaRPr lang="en-GB" sz="3200" b="1" dirty="0">
              <a:solidFill>
                <a:schemeClr val="accent1">
                  <a:lumMod val="50000"/>
                </a:schemeClr>
              </a:solidFill>
            </a:endParaRPr>
          </a:p>
        </p:txBody>
      </p:sp>
      <p:pic>
        <p:nvPicPr>
          <p:cNvPr id="29699" name="Picture 2" descr="ukf foto 3"/>
          <p:cNvPicPr>
            <a:picLocks noGrp="1" noChangeAspect="1" noChangeArrowheads="1"/>
          </p:cNvPicPr>
          <p:nvPr>
            <p:ph idx="1"/>
          </p:nvPr>
        </p:nvPicPr>
        <p:blipFill>
          <a:blip r:embed="rId2">
            <a:lum bright="-10000"/>
            <a:extLst>
              <a:ext uri="{28A0092B-C50C-407E-A947-70E740481C1C}">
                <a14:useLocalDpi xmlns:a14="http://schemas.microsoft.com/office/drawing/2010/main" val="0"/>
              </a:ext>
            </a:extLst>
          </a:blip>
          <a:srcRect/>
          <a:stretch>
            <a:fillRect/>
          </a:stretch>
        </p:blipFill>
        <p:spPr>
          <a:xfrm>
            <a:off x="1524000" y="3643314"/>
            <a:ext cx="9144000" cy="3214687"/>
          </a:xfrm>
          <a:noFill/>
        </p:spPr>
      </p:pic>
      <p:pic>
        <p:nvPicPr>
          <p:cNvPr id="29700" name="Picture 4" descr="grad-hor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68400"/>
            <a:ext cx="9144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1"/>
          <p:cNvSpPr>
            <a:spLocks noChangeArrowheads="1"/>
          </p:cNvSpPr>
          <p:nvPr/>
        </p:nvSpPr>
        <p:spPr bwMode="auto">
          <a:xfrm>
            <a:off x="1916113" y="1916113"/>
            <a:ext cx="771525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buFontTx/>
              <a:buNone/>
              <a:defRPr/>
            </a:pPr>
            <a:r>
              <a:rPr lang="sk-SK" altLang="sk-SK" sz="2400" dirty="0">
                <a:solidFill>
                  <a:srgbClr val="C00000"/>
                </a:solidFill>
              </a:rPr>
              <a:t>UKF </a:t>
            </a:r>
            <a:r>
              <a:rPr lang="sk-SK" altLang="sk-SK" sz="2400" dirty="0" smtClean="0">
                <a:solidFill>
                  <a:srgbClr val="C00000"/>
                </a:solidFill>
              </a:rPr>
              <a:t>úspešne hodnotená v:</a:t>
            </a:r>
            <a:endParaRPr lang="sk-SK" altLang="sk-SK" sz="2400" dirty="0">
              <a:solidFill>
                <a:srgbClr val="C00000"/>
              </a:solidFill>
            </a:endParaRPr>
          </a:p>
          <a:p>
            <a:pPr marL="514350" indent="-514350">
              <a:buFontTx/>
              <a:buAutoNum type="arabicPeriod"/>
              <a:defRPr/>
            </a:pPr>
            <a:r>
              <a:rPr lang="en-GB" altLang="sk-SK" sz="2400" dirty="0"/>
              <a:t>Scimago </a:t>
            </a:r>
            <a:r>
              <a:rPr lang="en-GB" altLang="sk-SK" sz="2400" dirty="0"/>
              <a:t>Institutions Rankings (SIR)</a:t>
            </a:r>
          </a:p>
          <a:p>
            <a:pPr marL="514350" indent="-514350">
              <a:buFontTx/>
              <a:buAutoNum type="arabicPeriod"/>
              <a:defRPr/>
            </a:pPr>
            <a:r>
              <a:rPr lang="en-GB" altLang="sk-SK" sz="2400" dirty="0"/>
              <a:t>University Ranking by Academic Performance </a:t>
            </a:r>
            <a:r>
              <a:rPr lang="sk-SK" altLang="sk-SK" sz="2400" dirty="0"/>
              <a:t>(</a:t>
            </a:r>
            <a:r>
              <a:rPr lang="en-GB" altLang="sk-SK" sz="2400" dirty="0"/>
              <a:t>URAP</a:t>
            </a:r>
            <a:r>
              <a:rPr lang="sk-SK" altLang="sk-SK" sz="2400" dirty="0"/>
              <a:t>)</a:t>
            </a:r>
            <a:endParaRPr lang="en-GB" altLang="sk-SK" sz="2400" dirty="0"/>
          </a:p>
          <a:p>
            <a:pPr marL="514350" indent="-514350">
              <a:buFontTx/>
              <a:buAutoNum type="arabicPeriod"/>
              <a:defRPr/>
            </a:pPr>
            <a:r>
              <a:rPr lang="en-GB" altLang="sk-SK" sz="2400" dirty="0"/>
              <a:t>World Academies Rank</a:t>
            </a:r>
            <a:r>
              <a:rPr lang="sk-SK" altLang="sk-SK" sz="2400" dirty="0"/>
              <a:t>  </a:t>
            </a:r>
            <a:endParaRPr lang="en-GB" altLang="sk-SK" sz="2400" dirty="0"/>
          </a:p>
          <a:p>
            <a:pPr marL="514350" indent="-514350">
              <a:buFontTx/>
              <a:buAutoNum type="arabicPeriod"/>
              <a:defRPr/>
            </a:pPr>
            <a:r>
              <a:rPr lang="en-GB" altLang="sk-SK" sz="2400" dirty="0"/>
              <a:t>Ranking </a:t>
            </a:r>
            <a:r>
              <a:rPr lang="en-GB" altLang="sk-SK" sz="2400" dirty="0"/>
              <a:t>Web of Universities</a:t>
            </a:r>
            <a:r>
              <a:rPr lang="sk-SK" altLang="sk-SK" sz="2400" dirty="0"/>
              <a:t> </a:t>
            </a:r>
            <a:r>
              <a:rPr lang="en-GB" altLang="sk-SK" sz="2400" dirty="0"/>
              <a:t> </a:t>
            </a:r>
          </a:p>
          <a:p>
            <a:pPr marL="514350" indent="-514350">
              <a:buFontTx/>
              <a:buAutoNum type="arabicPeriod"/>
              <a:defRPr/>
            </a:pPr>
            <a:r>
              <a:rPr lang="en-GB" altLang="sk-SK" sz="2400" dirty="0"/>
              <a:t>4 International Colleges &amp; Universities</a:t>
            </a:r>
            <a:r>
              <a:rPr lang="sk-SK" altLang="sk-SK" sz="2400" dirty="0"/>
              <a:t> </a:t>
            </a:r>
            <a:r>
              <a:rPr lang="en-GB" altLang="sk-SK" sz="2400" dirty="0"/>
              <a:t> </a:t>
            </a:r>
          </a:p>
          <a:p>
            <a:pPr marL="514350" indent="-514350">
              <a:buFontTx/>
              <a:buAutoNum type="arabicPeriod"/>
              <a:defRPr/>
            </a:pPr>
            <a:r>
              <a:rPr lang="en-GB" altLang="sk-SK" sz="2400" dirty="0"/>
              <a:t>EduRoute University Ranking</a:t>
            </a:r>
          </a:p>
          <a:p>
            <a:pPr>
              <a:spcBef>
                <a:spcPct val="0"/>
              </a:spcBef>
              <a:buFontTx/>
              <a:buNone/>
              <a:defRPr/>
            </a:pPr>
            <a:endParaRPr lang="en-GB" altLang="sk-SK" sz="2400" dirty="0">
              <a:cs typeface="Arial" charset="0"/>
            </a:endParaRPr>
          </a:p>
        </p:txBody>
      </p:sp>
    </p:spTree>
    <p:extLst>
      <p:ext uri="{BB962C8B-B14F-4D97-AF65-F5344CB8AC3E}">
        <p14:creationId xmlns:p14="http://schemas.microsoft.com/office/powerpoint/2010/main" val="12271718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260648"/>
            <a:ext cx="8229600" cy="720080"/>
          </a:xfrm>
        </p:spPr>
        <p:txBody>
          <a:bodyPr>
            <a:noAutofit/>
          </a:bodyPr>
          <a:lstStyle/>
          <a:p>
            <a:r>
              <a:rPr lang="sk-SK" sz="2800" b="1" dirty="0">
                <a:solidFill>
                  <a:srgbClr val="C00000"/>
                </a:solidFill>
                <a:effectLst>
                  <a:outerShdw blurRad="38100" dist="38100" dir="2700000" algn="tl">
                    <a:srgbClr val="000000">
                      <a:alpha val="43137"/>
                    </a:srgbClr>
                  </a:outerShdw>
                </a:effectLst>
              </a:rPr>
              <a:t/>
            </a:r>
            <a:br>
              <a:rPr lang="sk-SK" sz="2800" b="1" dirty="0">
                <a:solidFill>
                  <a:srgbClr val="C00000"/>
                </a:solidFill>
                <a:effectLst>
                  <a:outerShdw blurRad="38100" dist="38100" dir="2700000" algn="tl">
                    <a:srgbClr val="000000">
                      <a:alpha val="43137"/>
                    </a:srgbClr>
                  </a:outerShdw>
                </a:effectLst>
              </a:rPr>
            </a:br>
            <a:r>
              <a:rPr lang="sk-SK" sz="2800" b="1" dirty="0">
                <a:solidFill>
                  <a:srgbClr val="C00000"/>
                </a:solidFill>
                <a:effectLst>
                  <a:outerShdw blurRad="38100" dist="38100" dir="2700000" algn="tl">
                    <a:srgbClr val="000000">
                      <a:alpha val="43137"/>
                    </a:srgbClr>
                  </a:outerShdw>
                </a:effectLst>
              </a:rPr>
              <a:t>UKF v Nitre – hodnotenie </a:t>
            </a:r>
            <a:r>
              <a:rPr lang="en-US" sz="2800" b="1" dirty="0">
                <a:solidFill>
                  <a:srgbClr val="C00000"/>
                </a:solidFill>
                <a:effectLst>
                  <a:outerShdw blurRad="38100" dist="38100" dir="2700000" algn="tl">
                    <a:srgbClr val="000000">
                      <a:alpha val="43137"/>
                    </a:srgbClr>
                  </a:outerShdw>
                </a:effectLst>
              </a:rPr>
              <a:t>SCIMAGO</a:t>
            </a:r>
            <a:r>
              <a:rPr lang="sk-SK" sz="2800" b="1" dirty="0">
                <a:solidFill>
                  <a:srgbClr val="C00000"/>
                </a:solidFill>
                <a:effectLst>
                  <a:outerShdw blurRad="38100" dist="38100" dir="2700000" algn="tl">
                    <a:srgbClr val="000000">
                      <a:alpha val="43137"/>
                    </a:srgbClr>
                  </a:outerShdw>
                </a:effectLst>
              </a:rPr>
              <a:t/>
            </a:r>
            <a:br>
              <a:rPr lang="sk-SK" sz="2800" b="1" dirty="0">
                <a:solidFill>
                  <a:srgbClr val="C00000"/>
                </a:solidFill>
                <a:effectLst>
                  <a:outerShdw blurRad="38100" dist="38100" dir="2700000" algn="tl">
                    <a:srgbClr val="000000">
                      <a:alpha val="43137"/>
                    </a:srgbClr>
                  </a:outerShdw>
                </a:effectLst>
              </a:rPr>
            </a:br>
            <a:endParaRPr lang="sk-SK" sz="2800" b="1" dirty="0">
              <a:solidFill>
                <a:srgbClr val="C00000"/>
              </a:solidFill>
              <a:effectLst>
                <a:outerShdw blurRad="38100" dist="38100" dir="2700000" algn="tl">
                  <a:srgbClr val="000000">
                    <a:alpha val="43137"/>
                  </a:srgbClr>
                </a:outerShdw>
              </a:effectLst>
            </a:endParaRPr>
          </a:p>
        </p:txBody>
      </p:sp>
      <p:sp>
        <p:nvSpPr>
          <p:cNvPr id="3" name="Zástupný symbol obsahu 2"/>
          <p:cNvSpPr>
            <a:spLocks noGrp="1"/>
          </p:cNvSpPr>
          <p:nvPr>
            <p:ph idx="1"/>
          </p:nvPr>
        </p:nvSpPr>
        <p:spPr>
          <a:xfrm>
            <a:off x="1775520" y="908720"/>
            <a:ext cx="8568952" cy="5544616"/>
          </a:xfrm>
        </p:spPr>
        <p:txBody>
          <a:bodyPr>
            <a:normAutofit lnSpcReduction="10000"/>
          </a:bodyPr>
          <a:lstStyle/>
          <a:p>
            <a:pPr marL="0" indent="0">
              <a:buNone/>
            </a:pPr>
            <a:r>
              <a:rPr lang="en-US" b="1" i="1" dirty="0" smtClean="0">
                <a:solidFill>
                  <a:schemeClr val="tx2"/>
                </a:solidFill>
                <a:effectLst>
                  <a:outerShdw blurRad="38100" dist="38100" dir="2700000" algn="tl">
                    <a:srgbClr val="000000">
                      <a:alpha val="43137"/>
                    </a:srgbClr>
                  </a:outerShdw>
                </a:effectLst>
              </a:rPr>
              <a:t>Scimago Institutions Rankings</a:t>
            </a:r>
            <a:r>
              <a:rPr lang="sk-SK" b="1" i="1" dirty="0" smtClean="0">
                <a:solidFill>
                  <a:schemeClr val="tx2"/>
                </a:solidFill>
                <a:effectLst>
                  <a:outerShdw blurRad="38100" dist="38100" dir="2700000" algn="tl">
                    <a:srgbClr val="000000">
                      <a:alpha val="43137"/>
                    </a:srgbClr>
                  </a:outerShdw>
                </a:effectLst>
              </a:rPr>
              <a:t> (SIR)</a:t>
            </a:r>
          </a:p>
          <a:p>
            <a:pPr>
              <a:buFont typeface="Wingdings" pitchFamily="2" charset="2"/>
              <a:buChar char="Ø"/>
            </a:pPr>
            <a:r>
              <a:rPr lang="sk-SK" sz="1600" dirty="0"/>
              <a:t>hodnotiace centrum s celosvetovým pôsobením pre tvorbu bibliometrických analýz a rankingov univerzít a vedeckých inštitúcií, hodnotenie vyše 5100 inštitúcií z toho 2782 vysokých škôl z celého sveta, zo Slovenska sa dostalo do hodnotenia 9 VŠ (podmienka minimálne 100 výstupov v databáze Scopus od </a:t>
            </a:r>
            <a:r>
              <a:rPr lang="sk-SK" sz="1600" dirty="0" err="1"/>
              <a:t>Elsevier</a:t>
            </a:r>
            <a:r>
              <a:rPr lang="sk-SK" sz="1600" dirty="0"/>
              <a:t>) a SAV Bratislava ako celok</a:t>
            </a:r>
          </a:p>
          <a:p>
            <a:pPr marL="0" indent="0">
              <a:buNone/>
            </a:pPr>
            <a:r>
              <a:rPr lang="sk-SK" sz="2000" b="1" dirty="0">
                <a:solidFill>
                  <a:srgbClr val="C00000"/>
                </a:solidFill>
                <a:effectLst>
                  <a:outerShdw blurRad="38100" dist="38100" dir="2700000" algn="tl">
                    <a:srgbClr val="000000">
                      <a:alpha val="43137"/>
                    </a:srgbClr>
                  </a:outerShdw>
                </a:effectLst>
              </a:rPr>
              <a:t>Silné stránky UKF v hodnotení SIR</a:t>
            </a:r>
          </a:p>
          <a:p>
            <a:pPr lvl="1">
              <a:buFont typeface="Courier New" pitchFamily="49" charset="0"/>
              <a:buChar char="o"/>
            </a:pPr>
            <a:r>
              <a:rPr lang="sk-SK" sz="1600" b="1" dirty="0"/>
              <a:t>Normalizovaný impakt: 4.38 - 2. miesto  </a:t>
            </a:r>
            <a:r>
              <a:rPr lang="sk-SK" sz="1600" dirty="0"/>
              <a:t>za TU v Košiciach (7.34)</a:t>
            </a:r>
          </a:p>
          <a:p>
            <a:pPr lvl="1">
              <a:buFont typeface="Courier New" pitchFamily="49" charset="0"/>
              <a:buChar char="o"/>
            </a:pPr>
            <a:r>
              <a:rPr lang="sk-SK" sz="1600" b="1" dirty="0"/>
              <a:t>Miera excelentnosti: 15.15 – 3. miesto </a:t>
            </a:r>
            <a:r>
              <a:rPr lang="sk-SK" sz="1600" dirty="0"/>
              <a:t>za UK Bratislava (20.30) a SZU Bratislava (16.12)</a:t>
            </a:r>
          </a:p>
          <a:p>
            <a:pPr lvl="1">
              <a:buFont typeface="Courier New" pitchFamily="49" charset="0"/>
              <a:buChar char="o"/>
            </a:pPr>
            <a:r>
              <a:rPr lang="sk-SK" sz="1600" b="1" dirty="0"/>
              <a:t>Excelentnosť v spojení s vedúcim postavením vo vede: 11.58 – 3. miesto </a:t>
            </a:r>
            <a:r>
              <a:rPr lang="sk-SK" sz="1600" dirty="0"/>
              <a:t>za TU Košice (22.67) a UPJŠ Košice (11.62)</a:t>
            </a:r>
          </a:p>
          <a:p>
            <a:pPr marL="0" indent="0">
              <a:buNone/>
            </a:pPr>
            <a:r>
              <a:rPr lang="sk-SK" sz="2000" b="1" dirty="0">
                <a:effectLst>
                  <a:outerShdw blurRad="38100" dist="38100" dir="2700000" algn="tl">
                    <a:srgbClr val="000000">
                      <a:alpha val="43137"/>
                    </a:srgbClr>
                  </a:outerShdw>
                </a:effectLst>
              </a:rPr>
              <a:t>Veľmi dobré umiestnenie</a:t>
            </a:r>
          </a:p>
          <a:p>
            <a:pPr lvl="1">
              <a:buFont typeface="Wingdings" pitchFamily="2" charset="2"/>
              <a:buChar char="§"/>
            </a:pPr>
            <a:r>
              <a:rPr lang="sk-SK" sz="1600" dirty="0"/>
              <a:t>medzinárodná spolupráca: 35.99 (5. miesto) </a:t>
            </a:r>
          </a:p>
          <a:p>
            <a:pPr lvl="1">
              <a:buFont typeface="Wingdings" pitchFamily="2" charset="2"/>
              <a:buChar char="§"/>
            </a:pPr>
            <a:r>
              <a:rPr lang="sk-SK" sz="1600" dirty="0"/>
              <a:t>miera špecializácie: 25.78 (6. miesto) </a:t>
            </a:r>
          </a:p>
          <a:p>
            <a:pPr lvl="1">
              <a:buFont typeface="Wingdings" pitchFamily="2" charset="2"/>
              <a:buChar char="§"/>
            </a:pPr>
            <a:r>
              <a:rPr lang="sk-SK" sz="1600" dirty="0"/>
              <a:t>vedúce postavenie vo vede: 62.63 (7. miesto) </a:t>
            </a:r>
          </a:p>
          <a:p>
            <a:pPr marL="0" indent="0">
              <a:buNone/>
            </a:pPr>
            <a:r>
              <a:rPr lang="sk-SK" sz="2000" b="1" dirty="0">
                <a:effectLst>
                  <a:outerShdw blurRad="38100" dist="38100" dir="2700000" algn="tl">
                    <a:srgbClr val="000000">
                      <a:alpha val="43137"/>
                    </a:srgbClr>
                  </a:outerShdw>
                </a:effectLst>
              </a:rPr>
              <a:t>Hodnotenie doplňujúcich ukazovateľov:</a:t>
            </a:r>
          </a:p>
          <a:p>
            <a:pPr lvl="1">
              <a:buFont typeface="Wingdings" pitchFamily="2" charset="2"/>
              <a:buChar char="§"/>
            </a:pPr>
            <a:r>
              <a:rPr lang="sk-SK" sz="1600" dirty="0"/>
              <a:t>miera inovácie a viditeľnosť na webe:  0.09 (6. miesto)</a:t>
            </a:r>
          </a:p>
          <a:p>
            <a:pPr marL="0" indent="0">
              <a:buNone/>
            </a:pPr>
            <a:r>
              <a:rPr lang="sk-SK" sz="2000" b="1" dirty="0">
                <a:effectLst>
                  <a:outerShdw blurRad="38100" dist="38100" dir="2700000" algn="tl">
                    <a:srgbClr val="000000">
                      <a:alpha val="43137"/>
                    </a:srgbClr>
                  </a:outerShdw>
                </a:effectLst>
              </a:rPr>
              <a:t>Celkové hodnotenie:</a:t>
            </a:r>
          </a:p>
          <a:p>
            <a:pPr lvl="1">
              <a:buFont typeface="Wingdings" pitchFamily="2" charset="2"/>
              <a:buChar char="v"/>
            </a:pPr>
            <a:r>
              <a:rPr lang="sk-SK" sz="1600" dirty="0"/>
              <a:t>Z celkových 9 kategórií sa UKF umiestnila na prvých piatich miestach v 7 kategóriách  </a:t>
            </a:r>
          </a:p>
          <a:p>
            <a:endParaRPr lang="sk-SK" sz="2000" dirty="0"/>
          </a:p>
          <a:p>
            <a:pPr marL="0" indent="0">
              <a:buNone/>
            </a:pPr>
            <a:endParaRPr lang="sk-SK" dirty="0"/>
          </a:p>
        </p:txBody>
      </p:sp>
    </p:spTree>
    <p:extLst>
      <p:ext uri="{BB962C8B-B14F-4D97-AF65-F5344CB8AC3E}">
        <p14:creationId xmlns:p14="http://schemas.microsoft.com/office/powerpoint/2010/main" val="40958570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31938" y="20638"/>
            <a:ext cx="8229600" cy="576262"/>
          </a:xfrm>
        </p:spPr>
        <p:txBody>
          <a:bodyPr>
            <a:normAutofit fontScale="90000"/>
          </a:bodyPr>
          <a:lstStyle/>
          <a:p>
            <a:pPr marL="342900" indent="-342900">
              <a:lnSpc>
                <a:spcPct val="80000"/>
              </a:lnSpc>
              <a:defRPr/>
            </a:pPr>
            <a:r>
              <a:rPr lang="sk-SK" sz="3600" b="1" dirty="0">
                <a:solidFill>
                  <a:schemeClr val="accent1">
                    <a:lumMod val="50000"/>
                  </a:schemeClr>
                </a:solidFill>
              </a:rPr>
              <a:t/>
            </a:r>
            <a:br>
              <a:rPr lang="sk-SK" sz="3600" b="1" dirty="0">
                <a:solidFill>
                  <a:schemeClr val="accent1">
                    <a:lumMod val="50000"/>
                  </a:schemeClr>
                </a:solidFill>
              </a:rPr>
            </a:br>
            <a:r>
              <a:rPr lang="en-GB" altLang="sk-SK" sz="3200" b="1" dirty="0">
                <a:solidFill>
                  <a:schemeClr val="accent1">
                    <a:lumMod val="50000"/>
                  </a:schemeClr>
                </a:solidFill>
              </a:rPr>
              <a:t>UKF </a:t>
            </a:r>
            <a:r>
              <a:rPr lang="sk-SK" altLang="sk-SK" sz="3200" b="1" dirty="0">
                <a:solidFill>
                  <a:schemeClr val="accent1">
                    <a:lumMod val="50000"/>
                  </a:schemeClr>
                </a:solidFill>
              </a:rPr>
              <a:t>in URAP</a:t>
            </a:r>
            <a:r>
              <a:rPr lang="en-GB" altLang="sk-SK" sz="3200" b="1" dirty="0">
                <a:solidFill>
                  <a:schemeClr val="accent1">
                    <a:lumMod val="50000"/>
                  </a:schemeClr>
                </a:solidFill>
              </a:rPr>
              <a:t> </a:t>
            </a:r>
            <a:r>
              <a:rPr lang="sk-SK" altLang="sk-SK" sz="3200" b="1" dirty="0">
                <a:solidFill>
                  <a:schemeClr val="accent1">
                    <a:lumMod val="50000"/>
                  </a:schemeClr>
                </a:solidFill>
              </a:rPr>
              <a:t>R</a:t>
            </a:r>
            <a:r>
              <a:rPr lang="en-GB" altLang="sk-SK" sz="3200" b="1" dirty="0" err="1">
                <a:solidFill>
                  <a:schemeClr val="accent1">
                    <a:lumMod val="50000"/>
                  </a:schemeClr>
                </a:solidFill>
              </a:rPr>
              <a:t>anking</a:t>
            </a:r>
            <a:r>
              <a:rPr lang="sk-SK" altLang="sk-SK" sz="3200" b="1" dirty="0">
                <a:solidFill>
                  <a:schemeClr val="accent1">
                    <a:lumMod val="50000"/>
                  </a:schemeClr>
                </a:solidFill>
              </a:rPr>
              <a:t> </a:t>
            </a:r>
            <a:endParaRPr lang="en-GB" sz="3200" b="1" dirty="0">
              <a:solidFill>
                <a:schemeClr val="accent1">
                  <a:lumMod val="50000"/>
                </a:schemeClr>
              </a:solidFill>
            </a:endParaRPr>
          </a:p>
        </p:txBody>
      </p:sp>
      <p:pic>
        <p:nvPicPr>
          <p:cNvPr id="31747" name="Picture 2" descr="ukf foto 3"/>
          <p:cNvPicPr>
            <a:picLocks noGrp="1" noChangeAspect="1" noChangeArrowheads="1"/>
          </p:cNvPicPr>
          <p:nvPr>
            <p:ph idx="1"/>
          </p:nvPr>
        </p:nvPicPr>
        <p:blipFill>
          <a:blip r:embed="rId2">
            <a:lum bright="-10000"/>
            <a:extLst>
              <a:ext uri="{28A0092B-C50C-407E-A947-70E740481C1C}">
                <a14:useLocalDpi xmlns:a14="http://schemas.microsoft.com/office/drawing/2010/main" val="0"/>
              </a:ext>
            </a:extLst>
          </a:blip>
          <a:srcRect/>
          <a:stretch>
            <a:fillRect/>
          </a:stretch>
        </p:blipFill>
        <p:spPr>
          <a:xfrm>
            <a:off x="1524000" y="3643314"/>
            <a:ext cx="9144000" cy="3214687"/>
          </a:xfrm>
          <a:noFill/>
        </p:spPr>
      </p:pic>
      <p:pic>
        <p:nvPicPr>
          <p:cNvPr id="31748" name="Picture 4" descr="grad-horn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68400"/>
            <a:ext cx="9144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1"/>
          <p:cNvSpPr>
            <a:spLocks noChangeArrowheads="1"/>
          </p:cNvSpPr>
          <p:nvPr/>
        </p:nvSpPr>
        <p:spPr bwMode="auto">
          <a:xfrm>
            <a:off x="1916113" y="1749734"/>
            <a:ext cx="771525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FontTx/>
              <a:buNone/>
              <a:defRPr/>
            </a:pPr>
            <a:r>
              <a:rPr lang="en-US" sz="2000" dirty="0">
                <a:latin typeface="+mn-lt"/>
              </a:rPr>
              <a:t>According to the </a:t>
            </a:r>
            <a:r>
              <a:rPr lang="en-US" sz="2000" dirty="0">
                <a:latin typeface="+mn-lt"/>
              </a:rPr>
              <a:t>URAP</a:t>
            </a:r>
            <a:r>
              <a:rPr lang="sk-SK" sz="2000" dirty="0">
                <a:latin typeface="+mn-lt"/>
              </a:rPr>
              <a:t>,</a:t>
            </a:r>
            <a:r>
              <a:rPr lang="en-US" sz="2000" dirty="0">
                <a:latin typeface="+mn-lt"/>
              </a:rPr>
              <a:t> </a:t>
            </a:r>
            <a:r>
              <a:rPr lang="sk-SK" sz="2000" dirty="0">
                <a:latin typeface="+mn-lt"/>
              </a:rPr>
              <a:t>UKF</a:t>
            </a:r>
            <a:r>
              <a:rPr lang="en-US" sz="2000" dirty="0">
                <a:latin typeface="+mn-lt"/>
              </a:rPr>
              <a:t> is one of the 6 best higher education institutions in Slovakia. </a:t>
            </a:r>
            <a:endParaRPr lang="sk-SK" sz="2000" dirty="0">
              <a:latin typeface="+mn-lt"/>
            </a:endParaRPr>
          </a:p>
          <a:p>
            <a:pPr>
              <a:buFontTx/>
              <a:buNone/>
              <a:defRPr/>
            </a:pPr>
            <a:endParaRPr lang="sk-SK" sz="2000" dirty="0">
              <a:latin typeface="+mn-lt"/>
            </a:endParaRPr>
          </a:p>
          <a:p>
            <a:pPr>
              <a:buFontTx/>
              <a:buNone/>
              <a:defRPr/>
            </a:pPr>
            <a:r>
              <a:rPr lang="en-US" sz="2000" i="1" dirty="0">
                <a:latin typeface="+mn-lt"/>
              </a:rPr>
              <a:t>URAP is Turkish ranking system established at Informatics Institute of Middle East Technical University in 2009</a:t>
            </a:r>
            <a:r>
              <a:rPr lang="sk-SK" sz="2000" i="1" dirty="0">
                <a:latin typeface="+mn-lt"/>
              </a:rPr>
              <a:t>, </a:t>
            </a:r>
            <a:r>
              <a:rPr lang="en-US" sz="2000" i="1" dirty="0">
                <a:latin typeface="+mn-lt"/>
              </a:rPr>
              <a:t>primarily oriented on research performance of higher education institutions and evaluates 2500 higher education institutions with highest volume of publications of which the rank of the best 2000 institutions is made up. </a:t>
            </a:r>
            <a:endParaRPr lang="sk-SK" sz="2000" i="1" dirty="0">
              <a:latin typeface="+mn-lt"/>
            </a:endParaRPr>
          </a:p>
          <a:p>
            <a:pPr>
              <a:buFontTx/>
              <a:buNone/>
              <a:defRPr/>
            </a:pPr>
            <a:endParaRPr lang="sk-SK" sz="2000" i="1" dirty="0">
              <a:latin typeface="+mn-lt"/>
            </a:endParaRPr>
          </a:p>
          <a:p>
            <a:pPr>
              <a:buFontTx/>
              <a:buNone/>
              <a:defRPr/>
            </a:pPr>
            <a:r>
              <a:rPr lang="en-GB" sz="2000" dirty="0">
                <a:solidFill>
                  <a:srgbClr val="C00000"/>
                </a:solidFill>
                <a:latin typeface="+mn-lt"/>
              </a:rPr>
              <a:t>UKF ranked on 1797th position within the world rank. </a:t>
            </a:r>
          </a:p>
          <a:p>
            <a:pPr>
              <a:buFontTx/>
              <a:buNone/>
              <a:defRPr/>
            </a:pPr>
            <a:endParaRPr lang="en-GB" sz="2000" dirty="0">
              <a:latin typeface="+mn-lt"/>
            </a:endParaRPr>
          </a:p>
          <a:p>
            <a:pPr>
              <a:buFontTx/>
              <a:buNone/>
              <a:defRPr/>
            </a:pPr>
            <a:r>
              <a:rPr lang="en-GB" sz="2000" dirty="0">
                <a:latin typeface="+mn-lt"/>
              </a:rPr>
              <a:t>More information at</a:t>
            </a:r>
            <a:r>
              <a:rPr lang="sk-SK" sz="2000" dirty="0">
                <a:latin typeface="+mn-lt"/>
              </a:rPr>
              <a:t>: </a:t>
            </a:r>
            <a:r>
              <a:rPr lang="en-US" sz="2000" dirty="0">
                <a:latin typeface="+mn-lt"/>
                <a:hlinkClick r:id="rId4"/>
              </a:rPr>
              <a:t>http://www.urapcenter.org.</a:t>
            </a:r>
            <a:r>
              <a:rPr lang="en-US" sz="2000" dirty="0">
                <a:latin typeface="+mn-lt"/>
              </a:rPr>
              <a:t> </a:t>
            </a:r>
          </a:p>
          <a:p>
            <a:pPr>
              <a:defRPr/>
            </a:pPr>
            <a:endParaRPr lang="sk-SK" sz="2000" dirty="0"/>
          </a:p>
          <a:p>
            <a:pPr>
              <a:spcBef>
                <a:spcPct val="0"/>
              </a:spcBef>
              <a:buFontTx/>
              <a:buNone/>
              <a:defRPr/>
            </a:pPr>
            <a:endParaRPr lang="en-GB" altLang="sk-SK" sz="2400" dirty="0">
              <a:cs typeface="Arial" charset="0"/>
            </a:endParaRPr>
          </a:p>
        </p:txBody>
      </p:sp>
    </p:spTree>
    <p:extLst>
      <p:ext uri="{BB962C8B-B14F-4D97-AF65-F5344CB8AC3E}">
        <p14:creationId xmlns:p14="http://schemas.microsoft.com/office/powerpoint/2010/main" val="42507605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31938" y="20638"/>
            <a:ext cx="8229600" cy="576262"/>
          </a:xfrm>
        </p:spPr>
        <p:txBody>
          <a:bodyPr>
            <a:normAutofit fontScale="90000"/>
          </a:bodyPr>
          <a:lstStyle/>
          <a:p>
            <a:pPr marL="342900" indent="-342900">
              <a:lnSpc>
                <a:spcPct val="80000"/>
              </a:lnSpc>
              <a:defRPr/>
            </a:pPr>
            <a:r>
              <a:rPr lang="sk-SK" sz="3600" b="1" dirty="0">
                <a:solidFill>
                  <a:schemeClr val="accent1">
                    <a:lumMod val="50000"/>
                  </a:schemeClr>
                </a:solidFill>
              </a:rPr>
              <a:t/>
            </a:r>
            <a:br>
              <a:rPr lang="sk-SK" sz="3600" b="1" dirty="0">
                <a:solidFill>
                  <a:schemeClr val="accent1">
                    <a:lumMod val="50000"/>
                  </a:schemeClr>
                </a:solidFill>
              </a:rPr>
            </a:br>
            <a:r>
              <a:rPr lang="sk-SK" sz="3200" b="1" dirty="0"/>
              <a:t>Univerzita úspešná v rebríčku URAP </a:t>
            </a:r>
            <a:endParaRPr lang="en-GB" sz="3200" b="1" dirty="0">
              <a:solidFill>
                <a:schemeClr val="accent1">
                  <a:lumMod val="50000"/>
                </a:schemeClr>
              </a:solidFill>
            </a:endParaRPr>
          </a:p>
        </p:txBody>
      </p:sp>
      <p:pic>
        <p:nvPicPr>
          <p:cNvPr id="31748" name="Picture 4" descr="grad-horn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68400"/>
            <a:ext cx="9144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1"/>
          <p:cNvSpPr>
            <a:spLocks noChangeArrowheads="1"/>
          </p:cNvSpPr>
          <p:nvPr/>
        </p:nvSpPr>
        <p:spPr bwMode="auto">
          <a:xfrm>
            <a:off x="1907060" y="2104596"/>
            <a:ext cx="771525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2225">
                <a:solidFill>
                  <a:srgbClr val="000000"/>
                </a:solidFill>
                <a:miter lim="800000"/>
                <a:headEnd/>
                <a:tailEnd/>
              </a14:hiddenLine>
            </a:ext>
          </a:extLst>
        </p:spPr>
        <p:txBody>
          <a:bodyPr anchor="ct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buNone/>
            </a:pPr>
            <a:r>
              <a:rPr lang="sk-SK" sz="2000" dirty="0" smtClean="0"/>
              <a:t>Podľa </a:t>
            </a:r>
            <a:r>
              <a:rPr lang="sk-SK" sz="2000" dirty="0"/>
              <a:t>rebríčka URAP (</a:t>
            </a:r>
            <a:r>
              <a:rPr lang="sk-SK" sz="2000" dirty="0" err="1"/>
              <a:t>University</a:t>
            </a:r>
            <a:r>
              <a:rPr lang="sk-SK" sz="2000" dirty="0"/>
              <a:t> </a:t>
            </a:r>
            <a:r>
              <a:rPr lang="sk-SK" sz="2000" dirty="0" err="1"/>
              <a:t>Ranking</a:t>
            </a:r>
            <a:r>
              <a:rPr lang="sk-SK" sz="2000" dirty="0"/>
              <a:t> by </a:t>
            </a:r>
            <a:r>
              <a:rPr lang="sk-SK" sz="2000" dirty="0" err="1"/>
              <a:t>Academic</a:t>
            </a:r>
            <a:r>
              <a:rPr lang="sk-SK" sz="2000" dirty="0"/>
              <a:t> </a:t>
            </a:r>
            <a:r>
              <a:rPr lang="sk-SK" sz="2000" dirty="0" err="1"/>
              <a:t>Performance</a:t>
            </a:r>
            <a:r>
              <a:rPr lang="sk-SK" sz="2000" dirty="0"/>
              <a:t>) je Univerzita Konštantína Filozofa v Nitre jednou zo šiestich najlepších slovenských vysokých škôl. </a:t>
            </a:r>
            <a:endParaRPr lang="sk-SK" sz="2000" dirty="0" smtClean="0"/>
          </a:p>
          <a:p>
            <a:pPr>
              <a:buNone/>
            </a:pPr>
            <a:r>
              <a:rPr lang="sk-SK" sz="2000" dirty="0" smtClean="0"/>
              <a:t>URAP </a:t>
            </a:r>
            <a:r>
              <a:rPr lang="sk-SK" sz="2000" dirty="0"/>
              <a:t>je turecký rebríček zostavovaný Inštitútom informatiky na </a:t>
            </a:r>
            <a:r>
              <a:rPr lang="sk-SK" sz="2000" dirty="0" err="1"/>
              <a:t>Middle</a:t>
            </a:r>
            <a:r>
              <a:rPr lang="sk-SK" sz="2000" dirty="0"/>
              <a:t> East </a:t>
            </a:r>
            <a:r>
              <a:rPr lang="sk-SK" sz="2000" dirty="0" err="1"/>
              <a:t>Technical</a:t>
            </a:r>
            <a:r>
              <a:rPr lang="sk-SK" sz="2000" dirty="0"/>
              <a:t> </a:t>
            </a:r>
            <a:r>
              <a:rPr lang="sk-SK" sz="2000" dirty="0" err="1"/>
              <a:t>University</a:t>
            </a:r>
            <a:r>
              <a:rPr lang="sk-SK" sz="2000" dirty="0"/>
              <a:t>. Primárne sa zameriava len na výskumný výkon vysokých škôl a hodnotí 2500 vysokých škôl sveta s najvyšším počtom publikácií, z ktorých zostavuje rebríček najlepších 2000. </a:t>
            </a:r>
            <a:endParaRPr lang="sk-SK" sz="2000" dirty="0" smtClean="0"/>
          </a:p>
          <a:p>
            <a:pPr>
              <a:buNone/>
            </a:pPr>
            <a:r>
              <a:rPr lang="sk-SK" sz="2000" dirty="0" smtClean="0"/>
              <a:t>Univerzita </a:t>
            </a:r>
            <a:r>
              <a:rPr lang="sk-SK" sz="2000" dirty="0"/>
              <a:t>Konštantína Filozofa v Nitre sa umiestnila na 1797. mieste. </a:t>
            </a:r>
            <a:endParaRPr lang="sk-SK" sz="2000" dirty="0" smtClean="0"/>
          </a:p>
          <a:p>
            <a:pPr>
              <a:buNone/>
            </a:pPr>
            <a:r>
              <a:rPr lang="sk-SK" sz="2000" dirty="0" smtClean="0"/>
              <a:t>Viac </a:t>
            </a:r>
            <a:r>
              <a:rPr lang="sk-SK" sz="2000" dirty="0"/>
              <a:t>informácií nájdete na: </a:t>
            </a:r>
            <a:r>
              <a:rPr lang="sk-SK" sz="2000" u="sng" dirty="0">
                <a:hlinkClick r:id="rId3"/>
              </a:rPr>
              <a:t>http://www.urapcenter.org</a:t>
            </a:r>
            <a:endParaRPr lang="sk-SK" sz="2000" dirty="0"/>
          </a:p>
          <a:p>
            <a:pPr>
              <a:defRPr/>
            </a:pPr>
            <a:endParaRPr lang="sk-SK" sz="2000" dirty="0"/>
          </a:p>
          <a:p>
            <a:pPr>
              <a:spcBef>
                <a:spcPct val="0"/>
              </a:spcBef>
              <a:buFontTx/>
              <a:buNone/>
              <a:defRPr/>
            </a:pPr>
            <a:endParaRPr lang="en-GB" altLang="sk-SK" sz="2400" dirty="0">
              <a:cs typeface="Arial" charset="0"/>
            </a:endParaRPr>
          </a:p>
        </p:txBody>
      </p:sp>
    </p:spTree>
    <p:extLst>
      <p:ext uri="{BB962C8B-B14F-4D97-AF65-F5344CB8AC3E}">
        <p14:creationId xmlns:p14="http://schemas.microsoft.com/office/powerpoint/2010/main" val="164705142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Hodnotenie AK</a:t>
            </a:r>
            <a:endParaRPr lang="sk-SK" dirty="0"/>
          </a:p>
        </p:txBody>
      </p:sp>
      <p:sp>
        <p:nvSpPr>
          <p:cNvPr id="3" name="Zástupný symbol obsahu 2"/>
          <p:cNvSpPr>
            <a:spLocks noGrp="1"/>
          </p:cNvSpPr>
          <p:nvPr>
            <p:ph idx="1"/>
          </p:nvPr>
        </p:nvSpPr>
        <p:spPr/>
        <p:txBody>
          <a:bodyPr>
            <a:normAutofit fontScale="92500" lnSpcReduction="10000"/>
          </a:bodyPr>
          <a:lstStyle/>
          <a:p>
            <a:r>
              <a:rPr lang="sk-SK" dirty="0" smtClean="0"/>
              <a:t>„Vo </a:t>
            </a:r>
            <a:r>
              <a:rPr lang="sk-SK" dirty="0"/>
              <a:t>vedeckovýskumnej a ďalšej tvorivej činnosti boli na UKF dosiahnuté významné výsledky, ktoré v porovnaní s uplynulým obdobím svedčia o priaznivo rastúcej tendencii. V roku 2013 bolo na UKF riešených 61 výskumných projektov, z toho 51 projektov VEGA a 10 projektov APVV. Okrem výskumných projektov pracovníci UKF riešili 102 ďalších projektov, z toho 50 projektov KEGA, 15 medzinárodných kultúrno-edukačných projektov, 17 projektov financovaných Ministerstvom kultúry SR, Úradom vlády SR a inštitúciami Nitrianskeho regiónu, 1 rozvojový projekt Ministerstva školstva, vedy, výskumu a športu SR, 19 projektov zo štrukturálnych fondov EÚ (podpora vo výške 3 351 324,- €), vďaka ktorým sa budujú výskumné laboratóriá a špecializované učebne. Za celé hodnotené obdobie bol finančný prínos z projektovej činnosti pre UKF celkovo 20 842 855,- €. </a:t>
            </a:r>
            <a:r>
              <a:rPr lang="sk-SK" dirty="0" smtClean="0"/>
              <a:t>„</a:t>
            </a:r>
            <a:endParaRPr lang="sk-SK" dirty="0"/>
          </a:p>
        </p:txBody>
      </p:sp>
    </p:spTree>
    <p:extLst>
      <p:ext uri="{BB962C8B-B14F-4D97-AF65-F5344CB8AC3E}">
        <p14:creationId xmlns:p14="http://schemas.microsoft.com/office/powerpoint/2010/main" val="2012672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dirty="0"/>
              <a:t>Analýza činnosti – </a:t>
            </a:r>
            <a:r>
              <a:rPr lang="sk-SK" b="1" dirty="0" smtClean="0"/>
              <a:t>silné stránky</a:t>
            </a:r>
            <a:r>
              <a:rPr lang="sk-SK" b="1" dirty="0"/>
              <a:t/>
            </a:r>
            <a:br>
              <a:rPr lang="sk-SK" b="1" dirty="0"/>
            </a:br>
            <a:r>
              <a:rPr lang="sk-SK" b="1" dirty="0"/>
              <a:t> </a:t>
            </a:r>
            <a:r>
              <a:rPr lang="sk-SK" sz="3100" b="1" dirty="0"/>
              <a:t>(správa AK)</a:t>
            </a:r>
            <a:endParaRPr lang="sk-SK" dirty="0"/>
          </a:p>
        </p:txBody>
      </p:sp>
      <p:sp>
        <p:nvSpPr>
          <p:cNvPr id="3" name="Zástupný symbol obsahu 2"/>
          <p:cNvSpPr>
            <a:spLocks noGrp="1"/>
          </p:cNvSpPr>
          <p:nvPr>
            <p:ph idx="1"/>
          </p:nvPr>
        </p:nvSpPr>
        <p:spPr/>
        <p:txBody>
          <a:bodyPr>
            <a:normAutofit fontScale="70000" lnSpcReduction="20000"/>
          </a:bodyPr>
          <a:lstStyle/>
          <a:p>
            <a:endParaRPr lang="sk-SK" dirty="0"/>
          </a:p>
          <a:p>
            <a:r>
              <a:rPr lang="sk-SK" dirty="0" smtClean="0"/>
              <a:t>55-ročná </a:t>
            </a:r>
            <a:r>
              <a:rPr lang="sk-SK" dirty="0"/>
              <a:t>kontinuálna tradícia vysokoškolského vzdelávania, vedy a výskumu, </a:t>
            </a:r>
          </a:p>
          <a:p>
            <a:r>
              <a:rPr lang="sk-SK" dirty="0" smtClean="0"/>
              <a:t>dôsledné </a:t>
            </a:r>
            <a:r>
              <a:rPr lang="sk-SK" dirty="0"/>
              <a:t>uplatňovanie zásad vysokoškolského vzdelávania na báze kreditového systému ECTS v zmysle Bolonskej deklarácie na všetkých stupňoch štúdia, </a:t>
            </a:r>
          </a:p>
          <a:p>
            <a:r>
              <a:rPr lang="sk-SK" dirty="0" smtClean="0"/>
              <a:t>stabilné </a:t>
            </a:r>
            <a:r>
              <a:rPr lang="sk-SK" dirty="0"/>
              <a:t>a kvalifikované personálne obsadenie v daných oblastiach výskumu, entuziazmus vedeckovýskumných a pedagogických pracovníkov, </a:t>
            </a:r>
          </a:p>
          <a:p>
            <a:r>
              <a:rPr lang="sk-SK" dirty="0" smtClean="0"/>
              <a:t>široká </a:t>
            </a:r>
            <a:r>
              <a:rPr lang="sk-SK" dirty="0"/>
              <a:t>a diverzifikovaná ponuka moderných študijných programov vrátane študijných programov 3. stupňa, dostatočné kapacity pre celoživotné vzdelávanie, </a:t>
            </a:r>
          </a:p>
          <a:p>
            <a:r>
              <a:rPr lang="sk-SK" dirty="0" smtClean="0"/>
              <a:t>trvalé </a:t>
            </a:r>
            <a:r>
              <a:rPr lang="sk-SK" dirty="0"/>
              <a:t>predpoklady na vytváranie medziodborových študijných programov, </a:t>
            </a:r>
          </a:p>
          <a:p>
            <a:r>
              <a:rPr lang="sk-SK" dirty="0" smtClean="0"/>
              <a:t>nadregionálny </a:t>
            </a:r>
            <a:r>
              <a:rPr lang="sk-SK" dirty="0"/>
              <a:t>význam a jedinečnosť vybraných študijných programov, </a:t>
            </a:r>
          </a:p>
          <a:p>
            <a:r>
              <a:rPr lang="sk-SK" dirty="0" smtClean="0"/>
              <a:t>dlhoročná </a:t>
            </a:r>
            <a:r>
              <a:rPr lang="sk-SK" dirty="0"/>
              <a:t>a úspešná tradícia vo vysokoškolskom vzdelávaní učiteľov a komplexné skúsenosti v príprave pedagógov pre národnostné školstvo, </a:t>
            </a:r>
          </a:p>
          <a:p>
            <a:r>
              <a:rPr lang="sk-SK" dirty="0" smtClean="0"/>
              <a:t>tradícia </a:t>
            </a:r>
            <a:r>
              <a:rPr lang="sk-SK" dirty="0"/>
              <a:t>vzdelávania pedagógov a sociálnych pracovníkov pre rómske etnikum, </a:t>
            </a:r>
          </a:p>
          <a:p>
            <a:r>
              <a:rPr lang="sk-SK" dirty="0" smtClean="0"/>
              <a:t>objektívny </a:t>
            </a:r>
            <a:r>
              <a:rPr lang="sk-SK" dirty="0"/>
              <a:t>a náročný prístup v prijímacom konaní vo všetkých stupňoch štúdia, </a:t>
            </a:r>
          </a:p>
          <a:p>
            <a:endParaRPr lang="sk-SK" dirty="0"/>
          </a:p>
        </p:txBody>
      </p:sp>
    </p:spTree>
    <p:extLst>
      <p:ext uri="{BB962C8B-B14F-4D97-AF65-F5344CB8AC3E}">
        <p14:creationId xmlns:p14="http://schemas.microsoft.com/office/powerpoint/2010/main" val="2091001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b="1" dirty="0"/>
              <a:t>Analýza činnosti – </a:t>
            </a:r>
            <a:r>
              <a:rPr lang="sk-SK" b="1" dirty="0" smtClean="0"/>
              <a:t>silné stránky</a:t>
            </a:r>
            <a:r>
              <a:rPr lang="sk-SK" b="1" dirty="0"/>
              <a:t/>
            </a:r>
            <a:br>
              <a:rPr lang="sk-SK" b="1" dirty="0"/>
            </a:br>
            <a:r>
              <a:rPr lang="sk-SK" b="1" dirty="0"/>
              <a:t> </a:t>
            </a:r>
            <a:r>
              <a:rPr lang="sk-SK" sz="3100" b="1" dirty="0"/>
              <a:t>(správa AK)</a:t>
            </a:r>
            <a:endParaRPr lang="sk-SK" dirty="0"/>
          </a:p>
        </p:txBody>
      </p:sp>
      <p:sp>
        <p:nvSpPr>
          <p:cNvPr id="3" name="Zástupný symbol obsahu 2"/>
          <p:cNvSpPr>
            <a:spLocks noGrp="1"/>
          </p:cNvSpPr>
          <p:nvPr>
            <p:ph idx="1"/>
          </p:nvPr>
        </p:nvSpPr>
        <p:spPr/>
        <p:txBody>
          <a:bodyPr>
            <a:normAutofit fontScale="40000" lnSpcReduction="20000"/>
          </a:bodyPr>
          <a:lstStyle/>
          <a:p>
            <a:endParaRPr lang="sk-SK" dirty="0"/>
          </a:p>
          <a:p>
            <a:r>
              <a:rPr lang="sk-SK" dirty="0" smtClean="0"/>
              <a:t>aktivity </a:t>
            </a:r>
            <a:r>
              <a:rPr lang="sk-SK" dirty="0"/>
              <a:t>študentov v oblasti vedeckej, umeleckej a ďalšej tvorivej činnosti, rozvinutá študentská vedecká aktivita s primeranou úrovňou a podpora mladej vedy, </a:t>
            </a:r>
          </a:p>
          <a:p>
            <a:r>
              <a:rPr lang="sk-SK" dirty="0" smtClean="0"/>
              <a:t>stabilizovaná </a:t>
            </a:r>
            <a:r>
              <a:rPr lang="sk-SK" dirty="0"/>
              <a:t>a optimalizovaná štruktúra riadenia UKF na všetkých úrovniach, </a:t>
            </a:r>
          </a:p>
          <a:p>
            <a:r>
              <a:rPr lang="sk-SK" dirty="0" smtClean="0"/>
              <a:t>právo </a:t>
            </a:r>
            <a:r>
              <a:rPr lang="sk-SK" dirty="0"/>
              <a:t>uskutočňovať habilitačné konanie a vymenúvacie konanie za profesora v 19 študijných odboroch, </a:t>
            </a:r>
          </a:p>
          <a:p>
            <a:r>
              <a:rPr lang="sk-SK" dirty="0" smtClean="0"/>
              <a:t>unikátnosť </a:t>
            </a:r>
            <a:r>
              <a:rPr lang="sk-SK" dirty="0"/>
              <a:t>niektorých pracovísk a odborov UKF (</a:t>
            </a:r>
            <a:r>
              <a:rPr lang="sk-SK" dirty="0" err="1"/>
              <a:t>translatológia</a:t>
            </a:r>
            <a:r>
              <a:rPr lang="sk-SK" dirty="0"/>
              <a:t>, porovnávacie štúdiá, molekulárna biológia, genetika, niektoré oblasti fyziky a chémie), </a:t>
            </a:r>
          </a:p>
          <a:p>
            <a:r>
              <a:rPr lang="sk-SK" dirty="0" smtClean="0"/>
              <a:t>skúsenosti </a:t>
            </a:r>
            <a:r>
              <a:rPr lang="sk-SK" dirty="0"/>
              <a:t>s medzinárodnými projektmi v oblasti vzdelávania (TEMPUS, Leonardo, CEEPUS, SOCRATES – ERASMUS), </a:t>
            </a:r>
          </a:p>
          <a:p>
            <a:r>
              <a:rPr lang="sk-SK" dirty="0" smtClean="0"/>
              <a:t>podstatný </a:t>
            </a:r>
            <a:r>
              <a:rPr lang="sk-SK" dirty="0"/>
              <a:t>pokrok v publikovaní medzinárodne akceptovaných výstupov a v riešení výskumných projektov orientovaných do budúcnosti, výrazný prírastok ohlasov na viacerých fakultách UKF v databáze </a:t>
            </a:r>
            <a:r>
              <a:rPr lang="sk-SK" dirty="0" err="1"/>
              <a:t>WoS</a:t>
            </a:r>
            <a:r>
              <a:rPr lang="sk-SK" dirty="0"/>
              <a:t>, </a:t>
            </a:r>
          </a:p>
          <a:p>
            <a:r>
              <a:rPr lang="sk-SK" dirty="0" smtClean="0"/>
              <a:t>pozitívne </a:t>
            </a:r>
            <a:r>
              <a:rPr lang="sk-SK" dirty="0"/>
              <a:t>vnímanie UKF ako vzdelávacieho, kultúrneho, umeleckého a mestotvorného centra zo strany verejnosti, </a:t>
            </a:r>
          </a:p>
          <a:p>
            <a:r>
              <a:rPr lang="sk-SK" dirty="0" smtClean="0"/>
              <a:t>účinný </a:t>
            </a:r>
            <a:r>
              <a:rPr lang="sk-SK" dirty="0"/>
              <a:t>rozvoj zahraničných mobilít študentov a zamestnancov, </a:t>
            </a:r>
          </a:p>
          <a:p>
            <a:r>
              <a:rPr lang="sk-SK" dirty="0" smtClean="0"/>
              <a:t>intenzívne </a:t>
            </a:r>
            <a:r>
              <a:rPr lang="sk-SK" dirty="0"/>
              <a:t>budovanie materiálno-technického vybavenia laboratórií a učební, solídne vybavené laboratóriá fyziky, chémie a biológie; kontinuálna modernizácia prístrojového vybavenia s cieľom koncentrovať vedeckovýskumné kapacity, </a:t>
            </a:r>
          </a:p>
          <a:p>
            <a:r>
              <a:rPr lang="sk-SK" dirty="0" smtClean="0"/>
              <a:t>vytvorenie </a:t>
            </a:r>
            <a:r>
              <a:rPr lang="sk-SK" dirty="0"/>
              <a:t>a profesionálne prevádzkovanie modernej univerzitnej knižnice s potrebnými zdrojmi, hodnotnými akvizíciami a efektívnou výpožičnou službou, </a:t>
            </a:r>
          </a:p>
          <a:p>
            <a:r>
              <a:rPr lang="sk-SK" dirty="0" smtClean="0"/>
              <a:t>systémová </a:t>
            </a:r>
            <a:r>
              <a:rPr lang="sk-SK" dirty="0"/>
              <a:t>integrácia a funkčná kompatibilita informačných systémov, </a:t>
            </a:r>
          </a:p>
          <a:p>
            <a:r>
              <a:rPr lang="sk-SK" dirty="0" smtClean="0"/>
              <a:t>dobrá </a:t>
            </a:r>
            <a:r>
              <a:rPr lang="sk-SK" dirty="0"/>
              <a:t>hardvérová a softvérová počítačová vybavenosť pracovísk, stály prístup k vysokorýchlostnému internetu, účinná konektivita a zasieťovanie pracovísk, </a:t>
            </a:r>
          </a:p>
          <a:p>
            <a:r>
              <a:rPr lang="sk-SK" dirty="0" smtClean="0"/>
              <a:t>jestvovanie </a:t>
            </a:r>
            <a:r>
              <a:rPr lang="sk-SK" dirty="0"/>
              <a:t>odborne a metodicky zdatných pracovísk v oblasti IKT, </a:t>
            </a:r>
          </a:p>
          <a:p>
            <a:r>
              <a:rPr lang="sk-SK" dirty="0" smtClean="0"/>
              <a:t>existencia </a:t>
            </a:r>
            <a:r>
              <a:rPr lang="sk-SK" dirty="0"/>
              <a:t>ECL (národného skúšobného centra Európskeho konzorcia pre certifikáciu moderných jazykov), </a:t>
            </a:r>
          </a:p>
          <a:p>
            <a:r>
              <a:rPr lang="sk-SK" dirty="0" smtClean="0"/>
              <a:t>dostatočná </a:t>
            </a:r>
            <a:r>
              <a:rPr lang="sk-SK" dirty="0"/>
              <a:t>ponuka stravovacích kapacít s primeraným štandardom pre študentov a zamestnancov. </a:t>
            </a:r>
          </a:p>
          <a:p>
            <a:endParaRPr lang="sk-SK" dirty="0"/>
          </a:p>
        </p:txBody>
      </p:sp>
    </p:spTree>
    <p:extLst>
      <p:ext uri="{BB962C8B-B14F-4D97-AF65-F5344CB8AC3E}">
        <p14:creationId xmlns:p14="http://schemas.microsoft.com/office/powerpoint/2010/main" val="24821281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6"/>
            <a:ext cx="10515600" cy="1173964"/>
          </a:xfrm>
        </p:spPr>
        <p:txBody>
          <a:bodyPr>
            <a:normAutofit fontScale="90000"/>
          </a:bodyPr>
          <a:lstStyle/>
          <a:p>
            <a:r>
              <a:rPr lang="sk-SK" dirty="0"/>
              <a:t/>
            </a:r>
            <a:br>
              <a:rPr lang="sk-SK" dirty="0"/>
            </a:br>
            <a:r>
              <a:rPr lang="sk-SK" b="1" dirty="0"/>
              <a:t>Analýza </a:t>
            </a:r>
            <a:r>
              <a:rPr lang="sk-SK" b="1" dirty="0" smtClean="0"/>
              <a:t>činnosti – slabé stránky</a:t>
            </a:r>
            <a:br>
              <a:rPr lang="sk-SK" b="1" dirty="0" smtClean="0"/>
            </a:br>
            <a:r>
              <a:rPr lang="sk-SK" b="1" dirty="0" smtClean="0"/>
              <a:t> </a:t>
            </a:r>
            <a:r>
              <a:rPr lang="sk-SK" sz="3100" b="1" dirty="0" smtClean="0"/>
              <a:t>(správa AK)</a:t>
            </a:r>
            <a:r>
              <a:rPr lang="sk-SK" sz="3100" dirty="0"/>
              <a:t/>
            </a:r>
            <a:br>
              <a:rPr lang="sk-SK" sz="3100" dirty="0"/>
            </a:br>
            <a:endParaRPr lang="sk-SK" dirty="0"/>
          </a:p>
        </p:txBody>
      </p:sp>
      <p:sp>
        <p:nvSpPr>
          <p:cNvPr id="3" name="Zástupný symbol obsahu 2"/>
          <p:cNvSpPr>
            <a:spLocks noGrp="1"/>
          </p:cNvSpPr>
          <p:nvPr>
            <p:ph idx="1"/>
          </p:nvPr>
        </p:nvSpPr>
        <p:spPr/>
        <p:txBody>
          <a:bodyPr>
            <a:normAutofit fontScale="55000" lnSpcReduction="20000"/>
          </a:bodyPr>
          <a:lstStyle/>
          <a:p>
            <a:r>
              <a:rPr lang="sk-SK" dirty="0" smtClean="0"/>
              <a:t>nízky </a:t>
            </a:r>
            <a:r>
              <a:rPr lang="sk-SK" dirty="0"/>
              <a:t>počet kompaktných študijných programov v cudzích jazykoch pre zahraničných záujemcov o štúdium, </a:t>
            </a:r>
          </a:p>
          <a:p>
            <a:r>
              <a:rPr lang="sk-SK" dirty="0" smtClean="0"/>
              <a:t>stále </a:t>
            </a:r>
            <a:r>
              <a:rPr lang="sk-SK" dirty="0"/>
              <a:t>nedostatočný medzinárodný rozmer vedy a výskumu v niektorých vedných sférach a oblastiach výskumu, </a:t>
            </a:r>
          </a:p>
          <a:p>
            <a:r>
              <a:rPr lang="sk-SK" dirty="0" smtClean="0"/>
              <a:t>chýbajúce </a:t>
            </a:r>
            <a:r>
              <a:rPr lang="sk-SK" dirty="0"/>
              <a:t>publikačné výstupy jednej tretiny doktorandov </a:t>
            </a:r>
          </a:p>
          <a:p>
            <a:r>
              <a:rPr lang="sk-SK" dirty="0" smtClean="0"/>
              <a:t>vysoký </a:t>
            </a:r>
            <a:r>
              <a:rPr lang="sk-SK" dirty="0"/>
              <a:t>počet študentov v OV 6 a OV 12 v externej forme štúdia, </a:t>
            </a:r>
          </a:p>
          <a:p>
            <a:r>
              <a:rPr lang="sk-SK" dirty="0" smtClean="0"/>
              <a:t>rast </a:t>
            </a:r>
            <a:r>
              <a:rPr lang="sk-SK" dirty="0" err="1"/>
              <a:t>vnútrouniverzitnej</a:t>
            </a:r>
            <a:r>
              <a:rPr lang="sk-SK" dirty="0"/>
              <a:t> konkurencie a nevyhranená úroveň jednoznačnej odborovej profilácie fakúlt, </a:t>
            </a:r>
          </a:p>
          <a:p>
            <a:r>
              <a:rPr lang="sk-SK" dirty="0" smtClean="0"/>
              <a:t>slabšie </a:t>
            </a:r>
            <a:r>
              <a:rPr lang="sk-SK" dirty="0"/>
              <a:t>jazykovo-komunikačné kompetencie časti zamestnancov, </a:t>
            </a:r>
          </a:p>
          <a:p>
            <a:r>
              <a:rPr lang="sk-SK" dirty="0" smtClean="0"/>
              <a:t>niektoré </a:t>
            </a:r>
            <a:r>
              <a:rPr lang="sk-SK" dirty="0"/>
              <a:t>prednášky a nosné disciplíny sú zabezpečované zamestnancami, ktorí v oblasti výskumu nepôsobia (nepracujú a nepublikujú), </a:t>
            </a:r>
          </a:p>
          <a:p>
            <a:r>
              <a:rPr lang="sk-SK" dirty="0" smtClean="0"/>
              <a:t>občasné </a:t>
            </a:r>
            <a:r>
              <a:rPr lang="sk-SK" dirty="0"/>
              <a:t>sklony zaraďovať výstupy vedeckovýskumných aktivít do vyšších hladín, než je povolené (nie všetky publikácie doktorandov v kategórii A zodpovedajú kritériám), </a:t>
            </a:r>
          </a:p>
          <a:p>
            <a:r>
              <a:rPr lang="sk-SK" dirty="0" smtClean="0"/>
              <a:t>ubytovacie </a:t>
            </a:r>
            <a:r>
              <a:rPr lang="sk-SK" dirty="0"/>
              <a:t>kapacity nie sú dostatočné vzhľadom na požiadavky študentov, </a:t>
            </a:r>
          </a:p>
          <a:p>
            <a:r>
              <a:rPr lang="sk-SK" dirty="0" smtClean="0"/>
              <a:t>angažovanie </a:t>
            </a:r>
            <a:r>
              <a:rPr lang="sk-SK" dirty="0"/>
              <a:t>niektorých – zvlášť zahraničných – spolupracovníkov na plný zamestnanecký úväzok, ale s ich veľmi zriedkavou dochádzkou na univerzitu, pričom pracovisko vykazuje ich výsledky, </a:t>
            </a:r>
          </a:p>
          <a:p>
            <a:r>
              <a:rPr lang="sk-SK" dirty="0" smtClean="0"/>
              <a:t>chýbanie </a:t>
            </a:r>
            <a:r>
              <a:rPr lang="sk-SK" dirty="0"/>
              <a:t>vhodného zázemia na možnosť angažovať nových mladých perspektívnych zamestnancov alebo špičkových odborníkov pre prácu na UKF. </a:t>
            </a:r>
          </a:p>
        </p:txBody>
      </p:sp>
    </p:spTree>
    <p:extLst>
      <p:ext uri="{BB962C8B-B14F-4D97-AF65-F5344CB8AC3E}">
        <p14:creationId xmlns:p14="http://schemas.microsoft.com/office/powerpoint/2010/main" val="4434657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Opatrenia</a:t>
            </a:r>
            <a:endParaRPr lang="sk-SK" dirty="0"/>
          </a:p>
        </p:txBody>
      </p:sp>
      <p:sp>
        <p:nvSpPr>
          <p:cNvPr id="3" name="Zástupný symbol obsahu 2"/>
          <p:cNvSpPr>
            <a:spLocks noGrp="1"/>
          </p:cNvSpPr>
          <p:nvPr>
            <p:ph idx="1"/>
          </p:nvPr>
        </p:nvSpPr>
        <p:spPr/>
        <p:txBody>
          <a:bodyPr>
            <a:normAutofit/>
          </a:bodyPr>
          <a:lstStyle/>
          <a:p>
            <a:r>
              <a:rPr lang="sk-SK" dirty="0" smtClean="0"/>
              <a:t>Krátkodobé riešenia</a:t>
            </a:r>
          </a:p>
          <a:p>
            <a:pPr lvl="1"/>
            <a:r>
              <a:rPr lang="sk-SK" dirty="0" smtClean="0"/>
              <a:t>znížiť počet oblasti výskumu započítavaných do KZU 3</a:t>
            </a:r>
          </a:p>
          <a:p>
            <a:pPr lvl="1"/>
            <a:r>
              <a:rPr lang="sk-SK" dirty="0" smtClean="0"/>
              <a:t>zvýšiť počet oblasti výskumu s doktorandským štúdiom</a:t>
            </a:r>
          </a:p>
          <a:p>
            <a:pPr lvl="1"/>
            <a:endParaRPr lang="sk-SK" dirty="0" smtClean="0"/>
          </a:p>
          <a:p>
            <a:pPr marL="1371600" lvl="3" indent="0">
              <a:buNone/>
            </a:pPr>
            <a:endParaRPr lang="sk-SK" dirty="0"/>
          </a:p>
          <a:p>
            <a:endParaRPr lang="sk-SK" dirty="0"/>
          </a:p>
        </p:txBody>
      </p:sp>
    </p:spTree>
    <p:extLst>
      <p:ext uri="{BB962C8B-B14F-4D97-AF65-F5344CB8AC3E}">
        <p14:creationId xmlns:p14="http://schemas.microsoft.com/office/powerpoint/2010/main" val="3137435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Dlhodobé </a:t>
            </a:r>
            <a:r>
              <a:rPr lang="sk-SK" dirty="0" smtClean="0"/>
              <a:t>opatrenia</a:t>
            </a:r>
            <a:endParaRPr lang="sk-SK" dirty="0"/>
          </a:p>
        </p:txBody>
      </p:sp>
      <p:sp>
        <p:nvSpPr>
          <p:cNvPr id="3" name="Zástupný symbol obsahu 2"/>
          <p:cNvSpPr>
            <a:spLocks noGrp="1"/>
          </p:cNvSpPr>
          <p:nvPr>
            <p:ph idx="1"/>
          </p:nvPr>
        </p:nvSpPr>
        <p:spPr/>
        <p:txBody>
          <a:bodyPr>
            <a:normAutofit/>
          </a:bodyPr>
          <a:lstStyle/>
          <a:p>
            <a:pPr lvl="1"/>
            <a:r>
              <a:rPr lang="sk-SK" dirty="0" smtClean="0"/>
              <a:t>prehodnotiť a znížiť </a:t>
            </a:r>
            <a:r>
              <a:rPr lang="sk-SK" dirty="0"/>
              <a:t>počet oblasti výskumu započítavaných do KZU 3</a:t>
            </a:r>
          </a:p>
          <a:p>
            <a:pPr lvl="1"/>
            <a:r>
              <a:rPr lang="sk-SK" dirty="0"/>
              <a:t>zvýšiť počet oblasti výskumu s doktorandským </a:t>
            </a:r>
            <a:r>
              <a:rPr lang="sk-SK" dirty="0" smtClean="0"/>
              <a:t>štúdiom</a:t>
            </a:r>
          </a:p>
          <a:p>
            <a:pPr lvl="1"/>
            <a:r>
              <a:rPr lang="sk-SK" dirty="0" smtClean="0"/>
              <a:t>zvýšiť publikačnú aktivitu pracovníkov</a:t>
            </a:r>
          </a:p>
          <a:p>
            <a:pPr lvl="1"/>
            <a:r>
              <a:rPr lang="sk-SK" dirty="0" smtClean="0"/>
              <a:t>zvýšiť publikačnú aktivitu doktorandov a zaviesť jej monitoring</a:t>
            </a:r>
          </a:p>
          <a:p>
            <a:pPr lvl="1"/>
            <a:r>
              <a:rPr lang="sk-SK" dirty="0" smtClean="0"/>
              <a:t>prehodnotiť garantov štúdia</a:t>
            </a:r>
          </a:p>
          <a:p>
            <a:pPr lvl="1"/>
            <a:r>
              <a:rPr lang="sk-SK" dirty="0" smtClean="0"/>
              <a:t>prehodnotiť ponuku externého štúdia</a:t>
            </a:r>
          </a:p>
          <a:p>
            <a:pPr lvl="1"/>
            <a:r>
              <a:rPr lang="sk-SK" dirty="0" smtClean="0"/>
              <a:t>upraviť štruktúru ponúkaných študijných programov</a:t>
            </a:r>
          </a:p>
          <a:p>
            <a:pPr lvl="1"/>
            <a:r>
              <a:rPr lang="sk-SK" dirty="0" smtClean="0"/>
              <a:t>prehodnotiť štruktúru vedných oblastí na fakultách</a:t>
            </a:r>
            <a:endParaRPr lang="sk-SK" dirty="0"/>
          </a:p>
          <a:p>
            <a:pPr marL="1371600" lvl="3" indent="0">
              <a:buNone/>
            </a:pPr>
            <a:endParaRPr lang="sk-SK" dirty="0"/>
          </a:p>
          <a:p>
            <a:endParaRPr lang="sk-SK" dirty="0"/>
          </a:p>
        </p:txBody>
      </p:sp>
    </p:spTree>
    <p:extLst>
      <p:ext uri="{BB962C8B-B14F-4D97-AF65-F5344CB8AC3E}">
        <p14:creationId xmlns:p14="http://schemas.microsoft.com/office/powerpoint/2010/main" val="132359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dirty="0"/>
          </a:p>
        </p:txBody>
      </p:sp>
      <p:sp>
        <p:nvSpPr>
          <p:cNvPr id="3" name="Zástupný symbol obsahu 2"/>
          <p:cNvSpPr>
            <a:spLocks noGrp="1"/>
          </p:cNvSpPr>
          <p:nvPr>
            <p:ph idx="1"/>
          </p:nvPr>
        </p:nvSpPr>
        <p:spPr/>
        <p:txBody>
          <a:bodyPr>
            <a:normAutofit/>
          </a:bodyPr>
          <a:lstStyle/>
          <a:p>
            <a:pPr marL="0" indent="0" algn="ctr">
              <a:buNone/>
            </a:pPr>
            <a:endParaRPr lang="sk-SK" sz="4400" dirty="0" smtClean="0"/>
          </a:p>
          <a:p>
            <a:pPr marL="0" indent="0" algn="ctr">
              <a:buNone/>
            </a:pPr>
            <a:endParaRPr lang="sk-SK" sz="4400" dirty="0"/>
          </a:p>
          <a:p>
            <a:pPr marL="0" indent="0" algn="ctr">
              <a:buNone/>
            </a:pPr>
            <a:r>
              <a:rPr lang="sk-SK" sz="4400" dirty="0" smtClean="0"/>
              <a:t>Ďakujem za pozornosť!</a:t>
            </a:r>
            <a:endParaRPr lang="sk-SK" sz="4400" dirty="0"/>
          </a:p>
        </p:txBody>
      </p:sp>
    </p:spTree>
    <p:extLst>
      <p:ext uri="{BB962C8B-B14F-4D97-AF65-F5344CB8AC3E}">
        <p14:creationId xmlns:p14="http://schemas.microsoft.com/office/powerpoint/2010/main" val="2317863616"/>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TotalTime>
  <Words>3832</Words>
  <Application>Microsoft Office PowerPoint</Application>
  <PresentationFormat>Širokouhlá</PresentationFormat>
  <Paragraphs>913</Paragraphs>
  <Slides>41</Slides>
  <Notes>0</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41</vt:i4>
      </vt:variant>
    </vt:vector>
  </HeadingPairs>
  <TitlesOfParts>
    <vt:vector size="48" baseType="lpstr">
      <vt:lpstr>Arial</vt:lpstr>
      <vt:lpstr>Calibri</vt:lpstr>
      <vt:lpstr>Calibri Light</vt:lpstr>
      <vt:lpstr>Courier New</vt:lpstr>
      <vt:lpstr>Times New Roman</vt:lpstr>
      <vt:lpstr>Wingdings</vt:lpstr>
      <vt:lpstr>Motív Office</vt:lpstr>
      <vt:lpstr>ZASADNUTIE AKADEMICKEJ OBCE  UKF V NITRE</vt:lpstr>
      <vt:lpstr>Komplexná akreditácia UKF v Nitre </vt:lpstr>
      <vt:lpstr> Plnenie kritéria KZU-1  (výsledky hodnotenia úrovne výskumnej činnosti vysokej školy) pri vyjadrovaní sa o zaradení vysokej školy medzi univerzitné VŠ a celkový profil kvality výskumnej činnosti fakulty v hodnotenej oblasti výskumu   </vt:lpstr>
      <vt:lpstr>KZU-1: Výsledky hodnotenia úrovne výskumnej činnosti vysokej školy</vt:lpstr>
      <vt:lpstr>KZU-1  Fakulta prírodných vied</vt:lpstr>
      <vt:lpstr>KZU-1 Fakulta sociálnych vied a zdravotníctva</vt:lpstr>
      <vt:lpstr>KZU-1 Fakulta stredoeurópskych štúdií </vt:lpstr>
      <vt:lpstr>KZU-1 Filozofická fakulta</vt:lpstr>
      <vt:lpstr>KZU-1 Pedagogická fakulta</vt:lpstr>
      <vt:lpstr> Plnenie kritéria KZU-2  (výstupy výskumu / umeleckej činnosti študentov a absolventov doktorandského štúdia) pri vyjadrovaní sa o zaradení vysokej školy medzi univerzitné VŠ: </vt:lpstr>
      <vt:lpstr>KZU-2: Výstupy výskumu študentov a absolventov doktorandského štúdia  </vt:lpstr>
      <vt:lpstr>KZU-2 Fakulta prírodných vied</vt:lpstr>
      <vt:lpstr>KZU-2 Fakulta sociálnych vied a zdravotníctva</vt:lpstr>
      <vt:lpstr>KZU-2 Fakulta stredoeurópskych štúdií </vt:lpstr>
      <vt:lpstr>KZU-2 Filozofická fakulta</vt:lpstr>
      <vt:lpstr>KZU-2 Pedagogická fakulta </vt:lpstr>
      <vt:lpstr>KZU-3: Podiel oblastí výskumu, v ktorých vysoká škola poskytuje aj doktorandské študijné programy  </vt:lpstr>
      <vt:lpstr>Prezentácia programu PowerPoint</vt:lpstr>
      <vt:lpstr>Vyjadrenie Akreditačnej komisie  k vnútornému systému kvality a k jeho uplatňovaniu  (podľa § 84 ods. 4 písm. f) zákona)  </vt:lpstr>
      <vt:lpstr>Analýza výsledného hodnotenia AK o spôsobilosti študijných programov a habilitačného konania a konania na vymenúvanie profesorov predložených do komplexnej akreditácie 2014</vt:lpstr>
      <vt:lpstr>Analýza výsledného hodnotenia AK o spôsobilosti študijných programov s obmedzením</vt:lpstr>
      <vt:lpstr>Analýza výsledného hodnotenia AK o HaI  spôsobilosti s obmedzením</vt:lpstr>
      <vt:lpstr>Prehľad o vyjadrení AK o nespôsobilosti  študijných program a habilitačného konania a konania na vymenúvanie profesorov</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Záverečné hodnotenie</vt:lpstr>
      <vt:lpstr>UKF v medzinárodných rankingoch</vt:lpstr>
      <vt:lpstr> UKF v Nitre – hodnotenie SCIMAGO </vt:lpstr>
      <vt:lpstr> UKF in URAP Ranking </vt:lpstr>
      <vt:lpstr> Univerzita úspešná v rebríčku URAP </vt:lpstr>
      <vt:lpstr>Hodnotenie AK</vt:lpstr>
      <vt:lpstr>Analýza činnosti – silné stránky  (správa AK)</vt:lpstr>
      <vt:lpstr>Analýza činnosti – silné stránky  (správa AK)</vt:lpstr>
      <vt:lpstr> Analýza činnosti – slabé stránky  (správa AK) </vt:lpstr>
      <vt:lpstr>Opatrenia</vt:lpstr>
      <vt:lpstr>Dlhodobé opatrenia</vt:lpstr>
      <vt:lpstr>Prezentácia programu PowerPoint</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Komplexná akreditácia UKF v Nitre</dc:title>
  <dc:creator>mchmelova</dc:creator>
  <cp:lastModifiedBy>Ľubomír Zelenický</cp:lastModifiedBy>
  <cp:revision>40</cp:revision>
  <cp:lastPrinted>2015-09-28T11:29:13Z</cp:lastPrinted>
  <dcterms:created xsi:type="dcterms:W3CDTF">2015-09-24T11:30:25Z</dcterms:created>
  <dcterms:modified xsi:type="dcterms:W3CDTF">2015-10-05T06:50:40Z</dcterms:modified>
</cp:coreProperties>
</file>