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8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464FE-1C7E-4055-87CB-15023575715C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82F89-6FB7-4C6F-84D6-1086BC8FEEFA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08612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D12EF-16E9-401C-98FC-3CD41829DFC3}" type="slidenum">
              <a:rPr lang="sk-SK" smtClean="0"/>
              <a:t>22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91061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ĺž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bdĺžni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bdĺž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á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á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Obdĺž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bdĺž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3" name="Obdĺžni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bdĺž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á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á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Zástupný symbol obsah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2" name="Zástupný symbol obsah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vná spojnica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Obdĺž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Obdĺž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Obdĺž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Obdĺž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bdĺž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Zástupný symbol obsah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6" name="Zástupný symbol obsah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Ová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á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23" name="Nadpis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Obdĺž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bdĺž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Obdĺž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Obdĺžni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Obdĺž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Obdĺž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Obdĺž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bdĺž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8" name="Obdĺž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Zástupný symbol obsah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Ová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á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21" name="Obdĺžni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sk-SK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vná spojnica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Obdĺž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Obdĺž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Obdĺž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bdĺž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á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á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dirty="0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22" name="Obdĺžni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sk-SK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Obdĺž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Obdĺž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bdĺž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Obdĺžni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bdĺž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á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á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Obdĺžni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Obdĺž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Obdĺž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Obdĺžni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F92E2F3-A957-4897-AE39-228CC061DCDB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8" name="Obdĺž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á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á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3356992"/>
            <a:ext cx="7992888" cy="3168352"/>
          </a:xfrm>
        </p:spPr>
        <p:txBody>
          <a:bodyPr>
            <a:normAutofit/>
          </a:bodyPr>
          <a:lstStyle/>
          <a:p>
            <a:r>
              <a:rPr lang="sk-SK" sz="2000" dirty="0" smtClean="0">
                <a:solidFill>
                  <a:srgbClr val="002060"/>
                </a:solidFill>
              </a:rPr>
              <a:t>Správa o vzdelávacej činnosti</a:t>
            </a:r>
          </a:p>
          <a:p>
            <a:r>
              <a:rPr lang="sk-SK" sz="2000" dirty="0" smtClean="0">
                <a:solidFill>
                  <a:srgbClr val="002060"/>
                </a:solidFill>
              </a:rPr>
              <a:t>Za akademický rok 2013/2014</a:t>
            </a:r>
          </a:p>
          <a:p>
            <a:endParaRPr lang="sk-SK" cap="none" dirty="0" smtClean="0">
              <a:solidFill>
                <a:srgbClr val="002060"/>
              </a:solidFill>
            </a:endParaRPr>
          </a:p>
          <a:p>
            <a:endParaRPr lang="sk-SK" cap="none" dirty="0">
              <a:solidFill>
                <a:srgbClr val="002060"/>
              </a:solidFill>
            </a:endParaRPr>
          </a:p>
          <a:p>
            <a:r>
              <a:rPr lang="sk-SK" cap="none" dirty="0" smtClean="0">
                <a:solidFill>
                  <a:srgbClr val="002060"/>
                </a:solidFill>
              </a:rPr>
              <a:t>Zasadnutie Vedeckej rady UKF v Nitre</a:t>
            </a:r>
          </a:p>
          <a:p>
            <a:r>
              <a:rPr lang="sk-SK" cap="none" dirty="0" smtClean="0">
                <a:solidFill>
                  <a:srgbClr val="002060"/>
                </a:solidFill>
              </a:rPr>
              <a:t>5.3.2015</a:t>
            </a:r>
          </a:p>
          <a:p>
            <a:endParaRPr lang="sk-SK" cap="none" dirty="0">
              <a:solidFill>
                <a:srgbClr val="002060"/>
              </a:solidFill>
            </a:endParaRPr>
          </a:p>
          <a:p>
            <a:endParaRPr lang="sk-SK" cap="none" dirty="0" smtClean="0">
              <a:solidFill>
                <a:srgbClr val="002060"/>
              </a:solidFill>
            </a:endParaRPr>
          </a:p>
          <a:p>
            <a:endParaRPr lang="sk-SK" cap="none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 descr="D:\Moje dokumenty\Obrázky\banner-BIG-1-w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4" y="188640"/>
            <a:ext cx="8784976" cy="257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Moje dokumenty\Obrázky\logo_ukf_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138" y="5445224"/>
            <a:ext cx="800060" cy="81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71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200897" cy="936104"/>
          </a:xfrm>
        </p:spPr>
        <p:txBody>
          <a:bodyPr>
            <a:normAutofit fontScale="90000"/>
          </a:bodyPr>
          <a:lstStyle/>
          <a:p>
            <a:r>
              <a:rPr lang="sk-SK" dirty="0"/>
              <a:t>Prijímacie </a:t>
            </a:r>
            <a:r>
              <a:rPr lang="sk-SK" dirty="0" smtClean="0"/>
              <a:t>konanie</a:t>
            </a:r>
            <a:br>
              <a:rPr lang="sk-SK" dirty="0" smtClean="0"/>
            </a:br>
            <a:r>
              <a:rPr lang="sk-SK" sz="2025" i="1" dirty="0"/>
              <a:t>Prijímacie skúšky na UKF pre akad. rok 2014/2015 </a:t>
            </a:r>
            <a:br>
              <a:rPr lang="sk-SK" sz="2025" i="1" dirty="0"/>
            </a:br>
            <a:r>
              <a:rPr lang="sk-SK" sz="2025" i="1" dirty="0"/>
              <a:t>(1. stupeň vysokoškolského štúdia)</a:t>
            </a:r>
            <a:endParaRPr lang="sk-SK" sz="2025" dirty="0"/>
          </a:p>
        </p:txBody>
      </p:sp>
      <p:graphicFrame>
        <p:nvGraphicFramePr>
          <p:cNvPr id="8" name="Zástupný symbol obsah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379238"/>
              </p:ext>
            </p:extLst>
          </p:nvPr>
        </p:nvGraphicFramePr>
        <p:xfrm>
          <a:off x="323527" y="1628802"/>
          <a:ext cx="8496944" cy="468051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834450"/>
                <a:gridCol w="1052096"/>
                <a:gridCol w="1188674"/>
                <a:gridCol w="1188674"/>
                <a:gridCol w="1026542"/>
                <a:gridCol w="1068836"/>
                <a:gridCol w="1068836"/>
                <a:gridCol w="1068836"/>
              </a:tblGrid>
              <a:tr h="6998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Fakulta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štúdia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Prihlásení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Zúčastnení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Prijatí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v riadnom kole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návratiek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Prijatí v odvolacom kole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Zapísaní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FPV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724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665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604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FSVaZ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406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FSŠ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377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371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271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177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1865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1656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1232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696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648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363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361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361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248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891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719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508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459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406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189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135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4762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4316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3021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1866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184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1745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521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442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62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 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b="1" dirty="0" smtClean="0">
                          <a:effectLst/>
                        </a:rPr>
                        <a:t>d+e  spolu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5514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5066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3731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2387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186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2187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503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552" y="188641"/>
            <a:ext cx="7200897" cy="1008111"/>
          </a:xfrm>
        </p:spPr>
        <p:txBody>
          <a:bodyPr>
            <a:normAutofit fontScale="90000"/>
          </a:bodyPr>
          <a:lstStyle/>
          <a:p>
            <a:r>
              <a:rPr lang="sk-SK" dirty="0"/>
              <a:t>Prijímacie </a:t>
            </a:r>
            <a:r>
              <a:rPr lang="sk-SK" dirty="0" smtClean="0"/>
              <a:t>konanie</a:t>
            </a:r>
            <a:br>
              <a:rPr lang="sk-SK" dirty="0" smtClean="0"/>
            </a:br>
            <a:r>
              <a:rPr lang="sk-SK" sz="2025" i="1" dirty="0"/>
              <a:t>Prijímacie skúšky na UKF pre akad. rok 2014/2015 </a:t>
            </a:r>
            <a:br>
              <a:rPr lang="sk-SK" sz="2025" i="1" dirty="0"/>
            </a:br>
            <a:r>
              <a:rPr lang="sk-SK" sz="2025" i="1" dirty="0"/>
              <a:t>(2. stupeň vysokoškolského štúdia)</a:t>
            </a:r>
            <a:endParaRPr lang="sk-SK" sz="2025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303203"/>
              </p:ext>
            </p:extLst>
          </p:nvPr>
        </p:nvGraphicFramePr>
        <p:xfrm>
          <a:off x="323526" y="1628802"/>
          <a:ext cx="8496945" cy="475252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834451"/>
                <a:gridCol w="1052095"/>
                <a:gridCol w="1188674"/>
                <a:gridCol w="1188674"/>
                <a:gridCol w="1026540"/>
                <a:gridCol w="1068837"/>
                <a:gridCol w="1068837"/>
                <a:gridCol w="1068837"/>
              </a:tblGrid>
              <a:tr h="8911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Fakulta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Forma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štúdia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Prihlásení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Zúčastnení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Prijatí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v riadnom kole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návratiek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Prijatí v odvolacom kole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Zapísaní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FPV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289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255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FSVaZ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191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142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144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FSŠ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624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614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609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502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475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331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331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331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275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257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382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382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351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309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278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1604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1594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1522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1279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1199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562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562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543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443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431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2970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 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b="1" dirty="0" smtClean="0">
                          <a:effectLst/>
                        </a:rPr>
                        <a:t>d+e  spolu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2166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2156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2065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1722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39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1630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580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534400" cy="936104"/>
          </a:xfrm>
        </p:spPr>
        <p:txBody>
          <a:bodyPr>
            <a:noAutofit/>
          </a:bodyPr>
          <a:lstStyle/>
          <a:p>
            <a:r>
              <a:rPr lang="sk-SK" sz="2100" dirty="0" smtClean="0"/>
              <a:t/>
            </a:r>
            <a:br>
              <a:rPr lang="sk-SK" sz="2100" dirty="0" smtClean="0"/>
            </a:br>
            <a:r>
              <a:rPr lang="sk-SK" sz="2100" dirty="0"/>
              <a:t/>
            </a:r>
            <a:br>
              <a:rPr lang="sk-SK" sz="2100" dirty="0"/>
            </a:br>
            <a:r>
              <a:rPr lang="sk-SK" sz="2100" dirty="0" smtClean="0"/>
              <a:t/>
            </a:r>
            <a:br>
              <a:rPr lang="sk-SK" sz="2100" dirty="0" smtClean="0"/>
            </a:br>
            <a:r>
              <a:rPr lang="sk-SK" sz="2100" dirty="0" smtClean="0"/>
              <a:t>Prijímacie </a:t>
            </a:r>
            <a:r>
              <a:rPr lang="sk-SK" sz="2100" dirty="0"/>
              <a:t>konanie</a:t>
            </a:r>
            <a:br>
              <a:rPr lang="sk-SK" sz="2100" dirty="0"/>
            </a:br>
            <a:r>
              <a:rPr lang="sk-SK" sz="2100" i="1" dirty="0"/>
              <a:t>Prijímacie skúšky na UKF pre akad. rok 2014/2015 </a:t>
            </a:r>
            <a:br>
              <a:rPr lang="sk-SK" sz="2100" i="1" dirty="0"/>
            </a:br>
            <a:r>
              <a:rPr lang="sk-SK" sz="2100" i="1" dirty="0"/>
              <a:t>(3. stupeň vysokoškolského štúdia)</a:t>
            </a:r>
            <a:endParaRPr lang="sk-SK" sz="21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509224"/>
              </p:ext>
            </p:extLst>
          </p:nvPr>
        </p:nvGraphicFramePr>
        <p:xfrm>
          <a:off x="301752" y="1556792"/>
          <a:ext cx="8446711" cy="482453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829517"/>
                <a:gridCol w="1045875"/>
                <a:gridCol w="1181646"/>
                <a:gridCol w="1181646"/>
                <a:gridCol w="1020473"/>
                <a:gridCol w="1062518"/>
                <a:gridCol w="1062518"/>
                <a:gridCol w="1062518"/>
              </a:tblGrid>
              <a:tr h="8929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Fakulta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Forma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štúdia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Prihlásení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Zúčastnení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Prijatí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v riadnom kole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návratiek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Prijatí v odvolacom kole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Zapísaní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FPV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FSVaZ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FSŠ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160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149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3024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 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b="1" dirty="0" smtClean="0">
                          <a:effectLst/>
                        </a:rPr>
                        <a:t>d+e spolu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182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168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74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63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9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73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309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2700" i="1" dirty="0"/>
              <a:t>Počet študentov na UKF v akademickom roku 2013/14 podľa stavu k 31. 10. 2013</a:t>
            </a:r>
            <a:endParaRPr lang="sk-SK" sz="2700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067637"/>
              </p:ext>
            </p:extLst>
          </p:nvPr>
        </p:nvGraphicFramePr>
        <p:xfrm>
          <a:off x="301754" y="1628800"/>
          <a:ext cx="8590724" cy="46805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0487"/>
                <a:gridCol w="584953"/>
                <a:gridCol w="747439"/>
                <a:gridCol w="621842"/>
                <a:gridCol w="622720"/>
                <a:gridCol w="747439"/>
                <a:gridCol w="621842"/>
                <a:gridCol w="622720"/>
                <a:gridCol w="669269"/>
                <a:gridCol w="700012"/>
                <a:gridCol w="622720"/>
                <a:gridCol w="669269"/>
                <a:gridCol w="700012"/>
              </a:tblGrid>
              <a:tr h="53788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grid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Stupeň štúdia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37526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1.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2.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3.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Spolu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5400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Forma štúdia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Denné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Externé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Spolu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Denné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Externé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Spolu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Denné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Externé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Spolu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Denné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Externé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Spolu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53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FPV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971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177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1148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521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79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600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92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121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1584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285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1869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53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FSVaZ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665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175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840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246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226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472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14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11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925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412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1337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53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FSŠ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399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21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420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212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56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268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6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14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619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83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702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53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FF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1822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846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2668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1012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523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1535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79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90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169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2913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1459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4372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53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PF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1193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295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1488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547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164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711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30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1765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489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2254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537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UKF 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5050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1514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</a:rPr>
                        <a:t>6564</a:t>
                      </a:r>
                      <a:endParaRPr lang="sk-SK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2538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1048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</a:rPr>
                        <a:t>3586</a:t>
                      </a:r>
                      <a:endParaRPr lang="sk-SK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218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166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</a:rPr>
                        <a:t>384</a:t>
                      </a:r>
                      <a:endParaRPr lang="sk-SK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7806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2728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</a:rPr>
                        <a:t>10534</a:t>
                      </a:r>
                      <a:endParaRPr lang="sk-SK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744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Autofit/>
          </a:bodyPr>
          <a:lstStyle/>
          <a:p>
            <a:r>
              <a:rPr lang="sk-SK" sz="2100" b="1" dirty="0"/>
              <a:t/>
            </a:r>
            <a:br>
              <a:rPr lang="sk-SK" sz="2100" b="1" dirty="0"/>
            </a:br>
            <a:r>
              <a:rPr lang="sk-SK" sz="2100" b="1" dirty="0" smtClean="0"/>
              <a:t/>
            </a:r>
            <a:br>
              <a:rPr lang="sk-SK" sz="2100" b="1" dirty="0" smtClean="0"/>
            </a:br>
            <a:r>
              <a:rPr lang="sk-SK" sz="2100" b="1" dirty="0"/>
              <a:t/>
            </a:r>
            <a:br>
              <a:rPr lang="sk-SK" sz="2100" b="1" dirty="0"/>
            </a:br>
            <a:r>
              <a:rPr lang="sk-SK" sz="2100" b="1" dirty="0" smtClean="0"/>
              <a:t/>
            </a:r>
            <a:br>
              <a:rPr lang="sk-SK" sz="2100" b="1" dirty="0" smtClean="0"/>
            </a:br>
            <a:r>
              <a:rPr lang="sk-SK" sz="2100" b="1" dirty="0"/>
              <a:t/>
            </a:r>
            <a:br>
              <a:rPr lang="sk-SK" sz="2100" b="1" dirty="0"/>
            </a:br>
            <a:r>
              <a:rPr lang="sk-SK" sz="2100" b="1" dirty="0" smtClean="0"/>
              <a:t/>
            </a:r>
            <a:br>
              <a:rPr lang="sk-SK" sz="2100" b="1" dirty="0" smtClean="0"/>
            </a:br>
            <a:r>
              <a:rPr lang="sk-SK" sz="1800" b="1" dirty="0" smtClean="0"/>
              <a:t>Počet </a:t>
            </a:r>
            <a:r>
              <a:rPr lang="sk-SK" sz="1800" b="1" dirty="0"/>
              <a:t>prihlásených a zapísaných uchádzačov o štúdium na fakultách UKF</a:t>
            </a:r>
            <a:r>
              <a:rPr lang="sk-SK" sz="1800" dirty="0"/>
              <a:t/>
            </a:r>
            <a:br>
              <a:rPr lang="sk-SK" sz="1800" dirty="0"/>
            </a:br>
            <a:r>
              <a:rPr lang="sk-SK" sz="1800" b="1" dirty="0"/>
              <a:t>pre akad. rok 2014/15</a:t>
            </a:r>
            <a:r>
              <a:rPr lang="sk-SK" sz="1800" dirty="0"/>
              <a:t/>
            </a:r>
            <a:br>
              <a:rPr lang="sk-SK" sz="1800" dirty="0"/>
            </a:br>
            <a:endParaRPr lang="sk-SK" sz="1800" dirty="0"/>
          </a:p>
        </p:txBody>
      </p:sp>
      <p:pic>
        <p:nvPicPr>
          <p:cNvPr id="7170" name="Graf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628800"/>
            <a:ext cx="8352928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835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38600"/>
          </a:xfrm>
        </p:spPr>
        <p:txBody>
          <a:bodyPr>
            <a:normAutofit fontScale="90000"/>
          </a:bodyPr>
          <a:lstStyle/>
          <a:p>
            <a:r>
              <a:rPr lang="sk-SK" i="1" dirty="0" smtClean="0"/>
              <a:t/>
            </a:r>
            <a:br>
              <a:rPr lang="sk-SK" i="1" dirty="0" smtClean="0"/>
            </a:br>
            <a:r>
              <a:rPr lang="sk-SK" i="1" dirty="0" smtClean="0"/>
              <a:t>Vývoj </a:t>
            </a:r>
            <a:r>
              <a:rPr lang="sk-SK" i="1" dirty="0"/>
              <a:t>počtu študentov </a:t>
            </a:r>
            <a:r>
              <a:rPr lang="sk-SK" i="1" dirty="0" smtClean="0"/>
              <a:t/>
            </a:r>
            <a:br>
              <a:rPr lang="sk-SK" i="1" dirty="0" smtClean="0"/>
            </a:br>
            <a:r>
              <a:rPr lang="sk-SK" i="1" dirty="0" smtClean="0"/>
              <a:t>(</a:t>
            </a:r>
            <a:r>
              <a:rPr lang="sk-SK" i="1" dirty="0"/>
              <a:t>stav k 31.10. daného roka)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06862"/>
              </p:ext>
            </p:extLst>
          </p:nvPr>
        </p:nvGraphicFramePr>
        <p:xfrm>
          <a:off x="301754" y="1628800"/>
          <a:ext cx="8534397" cy="48565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8279"/>
                <a:gridCol w="1117256"/>
                <a:gridCol w="1240714"/>
                <a:gridCol w="1117256"/>
                <a:gridCol w="1117256"/>
                <a:gridCol w="1117256"/>
                <a:gridCol w="1116380"/>
              </a:tblGrid>
              <a:tr h="6086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Stupeň/Rok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2008/09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2009/10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2010/11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2011/12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2012/13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2013/14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</a:tr>
              <a:tr h="7224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Bakalársky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8774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7912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7905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7763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7224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6564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</a:tr>
              <a:tr h="7674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Magisterský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2876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4044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3940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3939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3711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3586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</a:tr>
              <a:tr h="8725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Spojený 1+2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1171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</a:tr>
              <a:tr h="9893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Doktorandský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392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439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521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506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444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384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</a:tr>
              <a:tr h="8960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Spolu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0" dirty="0">
                          <a:effectLst/>
                        </a:rPr>
                        <a:t>13213</a:t>
                      </a:r>
                      <a:endParaRPr lang="sk-SK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12428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12366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12208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0" dirty="0">
                          <a:effectLst/>
                        </a:rPr>
                        <a:t>11379</a:t>
                      </a:r>
                      <a:endParaRPr lang="sk-SK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0" dirty="0">
                          <a:effectLst/>
                        </a:rPr>
                        <a:t>10534</a:t>
                      </a:r>
                      <a:endParaRPr lang="sk-SK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89020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 sz="1350" dirty="0"/>
          </a:p>
        </p:txBody>
      </p:sp>
    </p:spTree>
    <p:extLst>
      <p:ext uri="{BB962C8B-B14F-4D97-AF65-F5344CB8AC3E}">
        <p14:creationId xmlns:p14="http://schemas.microsoft.com/office/powerpoint/2010/main" val="3025753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sk-SK" sz="2700" dirty="0"/>
              <a:t>Výsledky štúdia a štátne skúšky</a:t>
            </a:r>
            <a:br>
              <a:rPr lang="sk-SK" sz="2700" dirty="0"/>
            </a:br>
            <a:r>
              <a:rPr lang="sk-SK" sz="2025" i="1" dirty="0"/>
              <a:t>Prehľad o počte odovzdaných záverečných prác v akad. roku 2013/14 </a:t>
            </a:r>
            <a:r>
              <a:rPr lang="sk-SK" sz="2025" i="1" dirty="0" smtClean="0"/>
              <a:t/>
            </a:r>
            <a:br>
              <a:rPr lang="sk-SK" sz="2025" i="1" dirty="0" smtClean="0"/>
            </a:br>
            <a:r>
              <a:rPr lang="sk-SK" sz="2025" i="1" dirty="0" smtClean="0"/>
              <a:t> </a:t>
            </a:r>
            <a:r>
              <a:rPr lang="sk-SK" sz="2025" i="1" dirty="0"/>
              <a:t>denné štúdium</a:t>
            </a:r>
            <a:r>
              <a:rPr lang="sk-SK" sz="2025" dirty="0"/>
              <a:t> </a:t>
            </a:r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1026236"/>
              </p:ext>
            </p:extLst>
          </p:nvPr>
        </p:nvGraphicFramePr>
        <p:xfrm>
          <a:off x="301752" y="1700806"/>
          <a:ext cx="8534400" cy="4680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1184"/>
                <a:gridCol w="1225034"/>
                <a:gridCol w="1231984"/>
                <a:gridCol w="1310118"/>
                <a:gridCol w="1152981"/>
                <a:gridCol w="1151275"/>
                <a:gridCol w="1311824"/>
              </a:tblGrid>
              <a:tr h="49026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Bakalárske práce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% odovzdaných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Diplomové práce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% odovzdaných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</a:tr>
              <a:tr h="1248678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odovzdané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 študentov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v závereč. ročníku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odovzdané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 študentov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v závereč. ročníku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9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FPV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339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399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84,96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243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94,24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FSVaZ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243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98,35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84,00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FSŠ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82,60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133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138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96,30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565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617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91,57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469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504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93,05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351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85,61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259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273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94,87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02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1589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1784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89,06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1195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1283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93,14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995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000" i="1" dirty="0" smtClean="0"/>
              <a:t>Prehľad </a:t>
            </a:r>
            <a:r>
              <a:rPr lang="sk-SK" sz="2000" i="1" dirty="0"/>
              <a:t>o počte odovzdaných záverečných prác v akad. roku 2013/14 </a:t>
            </a:r>
            <a:r>
              <a:rPr lang="sk-SK" sz="2000" i="1" dirty="0" smtClean="0"/>
              <a:t> </a:t>
            </a:r>
            <a:r>
              <a:rPr lang="sk-SK" sz="2000" i="1" dirty="0"/>
              <a:t>externé štúdium</a:t>
            </a:r>
            <a:r>
              <a:rPr lang="sk-SK" sz="2000" dirty="0"/>
              <a:t> </a:t>
            </a:r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113431"/>
              </p:ext>
            </p:extLst>
          </p:nvPr>
        </p:nvGraphicFramePr>
        <p:xfrm>
          <a:off x="301751" y="1628804"/>
          <a:ext cx="8534400" cy="47525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3086"/>
                <a:gridCol w="1226890"/>
                <a:gridCol w="1231232"/>
                <a:gridCol w="1307113"/>
                <a:gridCol w="1154483"/>
                <a:gridCol w="1149773"/>
                <a:gridCol w="1311823"/>
              </a:tblGrid>
              <a:tr h="491694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Bakalárske práce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% odovzdaných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Diplomové práce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% odovzdaných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</a:tr>
              <a:tr h="131066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odovzdané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 študentov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v </a:t>
                      </a:r>
                      <a:r>
                        <a:rPr lang="sk-SK" sz="1400" noProof="0" dirty="0">
                          <a:effectLst/>
                        </a:rPr>
                        <a:t>závereč.</a:t>
                      </a:r>
                      <a:r>
                        <a:rPr lang="sk-SK" sz="1400" dirty="0">
                          <a:effectLst/>
                        </a:rPr>
                        <a:t> ročníku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odovzdané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 študentov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v závereč. ročníku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916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FPV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80,82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93,18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16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FSVaZ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100,00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84,00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16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FSŠ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93,30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92,80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16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95,00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264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273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97,00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16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79,25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85,71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  <a:tr h="4916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574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628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91,40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490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533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91,93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211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2700" i="1" dirty="0"/>
              <a:t>Štátne skúšky bakalárskeho štúdia v akad. roku 2013/14</a:t>
            </a:r>
            <a:endParaRPr lang="sk-SK" sz="27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05419"/>
              </p:ext>
            </p:extLst>
          </p:nvPr>
        </p:nvGraphicFramePr>
        <p:xfrm>
          <a:off x="107504" y="1556790"/>
          <a:ext cx="8885958" cy="4824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9846"/>
                <a:gridCol w="914330"/>
                <a:gridCol w="864096"/>
                <a:gridCol w="792088"/>
                <a:gridCol w="821062"/>
                <a:gridCol w="888340"/>
                <a:gridCol w="775974"/>
                <a:gridCol w="775974"/>
                <a:gridCol w="775974"/>
                <a:gridCol w="775974"/>
                <a:gridCol w="832300"/>
              </a:tblGrid>
              <a:tr h="50178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Fakulta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 štúdium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 štúdium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1312018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Prihlásení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riadny termín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 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riadnom termíne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Prihlásení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opravný termín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opravnom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termíne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Nevyhoveli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opravnom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termíne*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Prihlásení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riadny termín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 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riadnom termíne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Prihlásení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opravný termín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opravnom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termíne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Nevyhoveli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opravnom termíne*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017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FPV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017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FSVaZ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017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FSŠ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017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FF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570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469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 smtClean="0">
                          <a:effectLst/>
                        </a:rPr>
                        <a:t>24*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273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27*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017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PF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368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287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017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UKF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1561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1283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312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 smtClean="0">
                          <a:effectLst/>
                        </a:rPr>
                        <a:t>81*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522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461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2725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24136"/>
          </a:xfrm>
        </p:spPr>
        <p:txBody>
          <a:bodyPr>
            <a:noAutofit/>
          </a:bodyPr>
          <a:lstStyle/>
          <a:p>
            <a:r>
              <a:rPr lang="sk-SK" sz="2800" i="1" dirty="0" smtClean="0"/>
              <a:t/>
            </a:r>
            <a:br>
              <a:rPr lang="sk-SK" sz="2800" i="1" dirty="0" smtClean="0"/>
            </a:br>
            <a:r>
              <a:rPr lang="sk-SK" sz="2800" i="1" dirty="0" smtClean="0"/>
              <a:t>Štátne </a:t>
            </a:r>
            <a:r>
              <a:rPr lang="sk-SK" sz="2800" i="1" dirty="0"/>
              <a:t>skúšky </a:t>
            </a:r>
            <a:r>
              <a:rPr lang="sk-SK" sz="2800" i="1" dirty="0" smtClean="0"/>
              <a:t>magisterského </a:t>
            </a:r>
            <a:r>
              <a:rPr lang="sk-SK" sz="2800" i="1" dirty="0"/>
              <a:t>štúdia v akad. roku 2013/14</a:t>
            </a:r>
            <a:endParaRPr lang="sk-SK" sz="28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326484"/>
              </p:ext>
            </p:extLst>
          </p:nvPr>
        </p:nvGraphicFramePr>
        <p:xfrm>
          <a:off x="251523" y="1484784"/>
          <a:ext cx="8584627" cy="48965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9879"/>
                <a:gridCol w="779879"/>
                <a:gridCol w="780541"/>
                <a:gridCol w="780541"/>
                <a:gridCol w="780541"/>
                <a:gridCol w="780541"/>
                <a:gridCol w="780541"/>
                <a:gridCol w="780541"/>
                <a:gridCol w="780541"/>
                <a:gridCol w="780541"/>
                <a:gridCol w="780541"/>
              </a:tblGrid>
              <a:tr h="560511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Fakulta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 štúdium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 štúdium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972965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Prihlásení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riadny termín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 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riadnom termíne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Prihlásení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opravný termín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opravnom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termíne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 smtClean="0">
                          <a:effectLst/>
                        </a:rPr>
                        <a:t>Nevyhovel</a:t>
                      </a:r>
                      <a:endParaRPr lang="sk-SK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opravnom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termíne*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Prihlásení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riadny termín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 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riadnom termíne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Prihlásení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opravný termín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Vyhoveli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opravnom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termíne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 smtClean="0">
                          <a:effectLst/>
                        </a:rPr>
                        <a:t>Nevyhovel</a:t>
                      </a:r>
                      <a:endParaRPr lang="sk-SK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na 1. opravnom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termíne*</a:t>
                      </a:r>
                      <a:endParaRPr lang="sk-SK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605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FPV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605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FSVaZ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605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FSŠ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130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605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FF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473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442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 smtClean="0">
                          <a:effectLst/>
                        </a:rPr>
                        <a:t>4*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251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605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PF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249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605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UKF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1195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1101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 smtClean="0">
                          <a:effectLst/>
                        </a:rPr>
                        <a:t>21*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480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454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6*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135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1080120"/>
          </a:xfrm>
        </p:spPr>
        <p:txBody>
          <a:bodyPr>
            <a:normAutofit fontScale="90000"/>
          </a:bodyPr>
          <a:lstStyle/>
          <a:p>
            <a:r>
              <a:rPr lang="sk-SK" i="1" dirty="0"/>
              <a:t>Absolventi na UKF v akad. roku 2013/14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582936"/>
              </p:ext>
            </p:extLst>
          </p:nvPr>
        </p:nvGraphicFramePr>
        <p:xfrm>
          <a:off x="301754" y="1556790"/>
          <a:ext cx="8534397" cy="482453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49996"/>
                <a:gridCol w="1071617"/>
                <a:gridCol w="1071617"/>
                <a:gridCol w="1071617"/>
                <a:gridCol w="1071617"/>
                <a:gridCol w="932495"/>
                <a:gridCol w="932495"/>
                <a:gridCol w="1332943"/>
              </a:tblGrid>
              <a:tr h="724687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Fakulta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Denné štúdium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Externé štúdium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Spolu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879020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Bc.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Mgr.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PhD.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Bc.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Mgr.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PhD.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5368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FPV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654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368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FSVaZ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209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498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368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FSŠ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126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261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368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FF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549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467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281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252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1577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368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340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250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93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747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368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UKF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1483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1173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519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474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3737</a:t>
                      </a:r>
                      <a:endParaRPr lang="sk-SK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178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sk-SK" i="1" dirty="0"/>
              <a:t>Absolventi rigoróznych skúšok </a:t>
            </a:r>
            <a:r>
              <a:rPr lang="sk-SK" i="1" dirty="0" smtClean="0"/>
              <a:t>                                        v </a:t>
            </a:r>
            <a:r>
              <a:rPr lang="sk-SK" i="1" dirty="0"/>
              <a:t>akad. r. 2013/2014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2090411"/>
              </p:ext>
            </p:extLst>
          </p:nvPr>
        </p:nvGraphicFramePr>
        <p:xfrm>
          <a:off x="301753" y="1628801"/>
          <a:ext cx="8534398" cy="4752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8839"/>
                <a:gridCol w="1581006"/>
                <a:gridCol w="1615129"/>
                <a:gridCol w="1477690"/>
                <a:gridCol w="1477690"/>
                <a:gridCol w="1344044"/>
              </a:tblGrid>
              <a:tr h="12806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Fakulta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PaedDr.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PhDr.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RNDr.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Spolu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Z celkového počtu zahraniční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</a:tr>
              <a:tr h="5786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FPV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20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786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FSVaZ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2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786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FSŠ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786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20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42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62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786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16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23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  <a:tr h="5786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UKF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51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61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122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3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720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1412776"/>
          </a:xfrm>
        </p:spPr>
        <p:txBody>
          <a:bodyPr>
            <a:noAutofit/>
          </a:bodyPr>
          <a:lstStyle/>
          <a:p>
            <a:r>
              <a:rPr lang="sk-SK" sz="2400" i="1" dirty="0"/>
              <a:t/>
            </a:r>
            <a:br>
              <a:rPr lang="sk-SK" sz="2400" i="1" dirty="0"/>
            </a:br>
            <a:r>
              <a:rPr lang="sk-SK" sz="2400" i="1" dirty="0" smtClean="0"/>
              <a:t/>
            </a:r>
            <a:br>
              <a:rPr lang="sk-SK" sz="2400" i="1" dirty="0" smtClean="0"/>
            </a:br>
            <a:r>
              <a:rPr lang="sk-SK" sz="2400" i="1" dirty="0"/>
              <a:t/>
            </a:r>
            <a:br>
              <a:rPr lang="sk-SK" sz="2400" i="1" dirty="0"/>
            </a:br>
            <a:r>
              <a:rPr lang="sk-SK" sz="2400" i="1" dirty="0" smtClean="0"/>
              <a:t/>
            </a:r>
            <a:br>
              <a:rPr lang="sk-SK" sz="2400" i="1" dirty="0" smtClean="0"/>
            </a:br>
            <a:r>
              <a:rPr lang="sk-SK" sz="2400" i="1" dirty="0"/>
              <a:t/>
            </a:r>
            <a:br>
              <a:rPr lang="sk-SK" sz="2400" i="1" dirty="0"/>
            </a:br>
            <a:r>
              <a:rPr lang="sk-SK" sz="2400" i="1" dirty="0" smtClean="0"/>
              <a:t/>
            </a:r>
            <a:br>
              <a:rPr lang="sk-SK" sz="2400" i="1" dirty="0" smtClean="0"/>
            </a:br>
            <a:r>
              <a:rPr lang="sk-SK" sz="2400" i="1" dirty="0" smtClean="0"/>
              <a:t>Prehľad </a:t>
            </a:r>
            <a:r>
              <a:rPr lang="sk-SK" sz="2400" i="1" dirty="0"/>
              <a:t>vyslaných a prijatých študentov UKF v rámci rôznych akademických mobilít v </a:t>
            </a:r>
            <a:r>
              <a:rPr lang="sk-SK" sz="2400" i="1" dirty="0" smtClean="0"/>
              <a:t>roku  </a:t>
            </a:r>
            <a:r>
              <a:rPr lang="sk-SK" sz="2400" i="1" dirty="0"/>
              <a:t>2013/2014 </a:t>
            </a:r>
            <a:r>
              <a:rPr lang="sk-SK" sz="2400" dirty="0"/>
              <a:t/>
            </a:r>
            <a:br>
              <a:rPr lang="sk-SK" sz="2400" dirty="0"/>
            </a:br>
            <a:endParaRPr lang="sk-SK" sz="24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5272941"/>
              </p:ext>
            </p:extLst>
          </p:nvPr>
        </p:nvGraphicFramePr>
        <p:xfrm>
          <a:off x="301751" y="1628794"/>
          <a:ext cx="8534400" cy="47525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5067"/>
                <a:gridCol w="1518776"/>
                <a:gridCol w="1880542"/>
                <a:gridCol w="1224136"/>
                <a:gridCol w="1815879"/>
              </a:tblGrid>
              <a:tr h="1454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 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vycestovaných študentov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 študentomesiacov študentov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prijatých študentov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Počet študentomesiacov študentov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4849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LLP/Erasmus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510,5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156,5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4849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NŠP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22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4849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DAAD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10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8729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Akcia Rakúsko-Slovensko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19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4849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Ostatné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27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83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4849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Spolu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148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634,5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34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174,5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0444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256184"/>
          </a:xfrm>
        </p:spPr>
        <p:txBody>
          <a:bodyPr>
            <a:noAutofit/>
          </a:bodyPr>
          <a:lstStyle/>
          <a:p>
            <a:r>
              <a:rPr lang="sk-SK" sz="2700" i="1" dirty="0"/>
              <a:t/>
            </a:r>
            <a:br>
              <a:rPr lang="sk-SK" sz="2700" i="1" dirty="0"/>
            </a:br>
            <a:r>
              <a:rPr lang="sk-SK" sz="2700" i="1" dirty="0"/>
              <a:t>Počet študentov, ktorí sa v akad. roku 2013/14 </a:t>
            </a:r>
            <a:br>
              <a:rPr lang="sk-SK" sz="2700" i="1" dirty="0"/>
            </a:br>
            <a:r>
              <a:rPr lang="sk-SK" sz="2700" i="1" dirty="0"/>
              <a:t>zúčastnili pedagogickej praxe</a:t>
            </a:r>
            <a:r>
              <a:rPr lang="sk-SK" sz="2700" dirty="0"/>
              <a:t/>
            </a:r>
            <a:br>
              <a:rPr lang="sk-SK" sz="2700" dirty="0"/>
            </a:br>
            <a:endParaRPr lang="sk-SK" sz="27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5027683"/>
              </p:ext>
            </p:extLst>
          </p:nvPr>
        </p:nvGraphicFramePr>
        <p:xfrm>
          <a:off x="301752" y="1628798"/>
          <a:ext cx="8534401" cy="47525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2683"/>
                <a:gridCol w="2295675"/>
                <a:gridCol w="2463538"/>
                <a:gridCol w="1802505"/>
              </a:tblGrid>
              <a:tr h="1357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Fakulta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Bakalárske štúdium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Magisterské štúdium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Spolu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FPV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130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188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318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FSŠ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54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76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130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FF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131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214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345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PF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378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306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684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Spolu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639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708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1347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228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sk-SK" dirty="0"/>
              <a:t>Ďalšie vzdelávanie na UKF v Nitre</a:t>
            </a:r>
            <a:br>
              <a:rPr lang="sk-SK" dirty="0"/>
            </a:b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32704081"/>
              </p:ext>
            </p:extLst>
          </p:nvPr>
        </p:nvGraphicFramePr>
        <p:xfrm>
          <a:off x="179512" y="1484784"/>
          <a:ext cx="8784976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3975"/>
                <a:gridCol w="2114966"/>
                <a:gridCol w="2266035"/>
              </a:tblGrid>
              <a:tr h="360707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Účastníci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Absolventi</a:t>
                      </a:r>
                      <a:endParaRPr lang="sk-SK" dirty="0"/>
                    </a:p>
                  </a:txBody>
                  <a:tcPr/>
                </a:tc>
              </a:tr>
              <a:tr h="631237">
                <a:tc>
                  <a:txBody>
                    <a:bodyPr/>
                    <a:lstStyle/>
                    <a:p>
                      <a:r>
                        <a:rPr lang="sk-SK" dirty="0" smtClean="0"/>
                        <a:t>Univerzita tretieho veku (UKF)</a:t>
                      </a:r>
                    </a:p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600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99</a:t>
                      </a:r>
                      <a:endParaRPr lang="sk-SK" dirty="0"/>
                    </a:p>
                  </a:txBody>
                  <a:tcPr/>
                </a:tc>
              </a:tr>
              <a:tr h="631237">
                <a:tc>
                  <a:txBody>
                    <a:bodyPr/>
                    <a:lstStyle/>
                    <a:p>
                      <a:r>
                        <a:rPr lang="sk-SK" dirty="0" smtClean="0"/>
                        <a:t>Nitrianska letná univerzita (UKF)</a:t>
                      </a:r>
                    </a:p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61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61</a:t>
                      </a:r>
                      <a:endParaRPr lang="sk-SK" dirty="0"/>
                    </a:p>
                  </a:txBody>
                  <a:tcPr/>
                </a:tc>
              </a:tr>
              <a:tr h="631237">
                <a:tc>
                  <a:txBody>
                    <a:bodyPr/>
                    <a:lstStyle/>
                    <a:p>
                      <a:r>
                        <a:rPr lang="sk-SK" dirty="0" smtClean="0"/>
                        <a:t>Rozširujúce štúdium (FPV, FF, PF)</a:t>
                      </a:r>
                    </a:p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190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42</a:t>
                      </a:r>
                      <a:endParaRPr lang="sk-SK" dirty="0"/>
                    </a:p>
                  </a:txBody>
                  <a:tcPr/>
                </a:tc>
              </a:tr>
              <a:tr h="631237">
                <a:tc>
                  <a:txBody>
                    <a:bodyPr/>
                    <a:lstStyle/>
                    <a:p>
                      <a:r>
                        <a:rPr lang="sk-SK" dirty="0" smtClean="0"/>
                        <a:t>Doplňujúce pedagogické štúdium (PF)</a:t>
                      </a:r>
                    </a:p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91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30</a:t>
                      </a:r>
                      <a:endParaRPr lang="sk-SK" dirty="0"/>
                    </a:p>
                  </a:txBody>
                  <a:tcPr/>
                </a:tc>
              </a:tr>
              <a:tr h="631237">
                <a:tc>
                  <a:txBody>
                    <a:bodyPr/>
                    <a:lstStyle/>
                    <a:p>
                      <a:r>
                        <a:rPr lang="sk-SK" dirty="0" smtClean="0"/>
                        <a:t>Kontinuálne vzdelávanie pedagogických zamestnancov (PF)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10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10</a:t>
                      </a:r>
                      <a:endParaRPr lang="sk-SK" dirty="0"/>
                    </a:p>
                  </a:txBody>
                  <a:tcPr/>
                </a:tc>
              </a:tr>
              <a:tr h="631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Ďalšie</a:t>
                      </a:r>
                      <a:r>
                        <a:rPr lang="sk-SK" baseline="0" dirty="0" smtClean="0"/>
                        <a:t> odborné vzdelávanie (FSVaZ)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45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43</a:t>
                      </a:r>
                      <a:endParaRPr lang="sk-SK" dirty="0"/>
                    </a:p>
                  </a:txBody>
                  <a:tcPr/>
                </a:tc>
              </a:tr>
              <a:tr h="631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Workshopy (FSŠ, PF, FF)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1387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1360</a:t>
                      </a:r>
                      <a:endParaRPr lang="sk-SK" dirty="0"/>
                    </a:p>
                  </a:txBody>
                  <a:tcPr/>
                </a:tc>
              </a:tr>
              <a:tr h="3607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 smtClean="0"/>
                        <a:t>Spolu:</a:t>
                      </a:r>
                      <a:r>
                        <a:rPr lang="sk-SK" baseline="0" dirty="0" smtClean="0"/>
                        <a:t> </a:t>
                      </a:r>
                      <a:endParaRPr lang="sk-SK" dirty="0" smtClean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2384</a:t>
                      </a:r>
                      <a:endParaRPr lang="sk-SK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 smtClean="0"/>
                        <a:t>1645</a:t>
                      </a:r>
                      <a:endParaRPr lang="sk-SK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690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Činnosti UKF v oblasti riadenia a zabezpečovania kvality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/>
              <a:t>Systém riadenia kvality:</a:t>
            </a:r>
          </a:p>
          <a:p>
            <a:r>
              <a:rPr lang="sk-SK" dirty="0"/>
              <a:t>Systém kvality vzdelávania UKF založený na </a:t>
            </a:r>
            <a:r>
              <a:rPr lang="sk-SK" dirty="0" smtClean="0"/>
              <a:t>ESG  (SKV ESG) -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implementovaný na úrovni univerzity a fakúlt</a:t>
            </a:r>
            <a:endParaRPr lang="sk-SK" dirty="0"/>
          </a:p>
          <a:p>
            <a:r>
              <a:rPr lang="sk-SK" dirty="0"/>
              <a:t>b) </a:t>
            </a:r>
            <a:r>
              <a:rPr lang="sk-SK" dirty="0" smtClean="0"/>
              <a:t>Systém </a:t>
            </a:r>
            <a:r>
              <a:rPr lang="sk-SK" dirty="0"/>
              <a:t>kvality výskumu </a:t>
            </a:r>
            <a:r>
              <a:rPr lang="sk-SK" dirty="0" smtClean="0"/>
              <a:t>UKF </a:t>
            </a:r>
            <a:r>
              <a:rPr lang="sk-SK" dirty="0"/>
              <a:t>(SKV UKF</a:t>
            </a:r>
            <a:r>
              <a:rPr lang="sk-SK" dirty="0" smtClean="0"/>
              <a:t>)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-implementovaný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na úrovni univerzity a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fakúlt len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v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úrovni prieniku oblastí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SKV UKF do Systému kvality vzdelávania UKF založenom na ESG</a:t>
            </a:r>
          </a:p>
          <a:p>
            <a:r>
              <a:rPr lang="sk-SK" dirty="0"/>
              <a:t>c) </a:t>
            </a:r>
            <a:r>
              <a:rPr lang="sk-SK" dirty="0" smtClean="0"/>
              <a:t>Definovanie procesov</a:t>
            </a:r>
            <a:r>
              <a:rPr lang="sk-SK" dirty="0"/>
              <a:t>, postupov a nástrojov riadenia kvality v rámci SKV ESG a SKV </a:t>
            </a:r>
            <a:r>
              <a:rPr lang="sk-SK" dirty="0" smtClean="0"/>
              <a:t>UKF -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 definovaný na úrovni SKV ESG – univerzita manažérske procesy a podporné procesy, fakulty hlavné procesy v oblasti SKV ESG</a:t>
            </a: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62383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sk-SK" dirty="0"/>
              <a:t>Činnosti UKF v oblasti riadenia a zabezpečovania </a:t>
            </a:r>
            <a:r>
              <a:rPr lang="sk-SK" dirty="0" smtClean="0"/>
              <a:t>kvality - publikácie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sk-SK" dirty="0" smtClean="0"/>
              <a:t>ukončenie medzinárodného projektu IBAR + výstupná monografia so spoluautorstvom pracovníkov UKF (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Drivers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and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Barriers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to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Achieving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Quality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in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Higher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Education</a:t>
            </a:r>
            <a:r>
              <a:rPr lang="sk-SK" dirty="0" smtClean="0"/>
              <a:t>) + výstupná monografia na úrovni SR (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Zabezpečovanie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kvality vzdelávania na vysokých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školách</a:t>
            </a:r>
            <a:r>
              <a:rPr lang="sk-SK" dirty="0" smtClean="0"/>
              <a:t>)</a:t>
            </a:r>
          </a:p>
          <a:p>
            <a:r>
              <a:rPr lang="sk-SK" dirty="0"/>
              <a:t>publikácia s názvom „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Hodnotenie kvality informačných listov predmetov vybraných študijných programov študentmi v kontexte implementácie výsledkov vzdelávania</a:t>
            </a:r>
            <a:r>
              <a:rPr lang="sk-SK" dirty="0"/>
              <a:t>“ </a:t>
            </a:r>
            <a:r>
              <a:rPr lang="sk-SK" dirty="0" smtClean="0"/>
              <a:t> (publikovanie výstupov inštitucionálneho výskumu UKF, PF, FF, FSŠ, FSVaZ)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71792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sk-SK" dirty="0"/>
              <a:t>Činnosti UKF v oblasti riadenia a zabezpečovania </a:t>
            </a:r>
            <a:r>
              <a:rPr lang="sk-SK" dirty="0" smtClean="0"/>
              <a:t>kvality – ďalšie výstupy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54280"/>
          </a:xfrm>
        </p:spPr>
        <p:txBody>
          <a:bodyPr>
            <a:normAutofit fontScale="85000" lnSpcReduction="20000"/>
          </a:bodyPr>
          <a:lstStyle/>
          <a:p>
            <a:r>
              <a:rPr lang="sk-SK" dirty="0" smtClean="0"/>
              <a:t>Dobudovanie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vnútorných systémov kvality vzdelávania fakúlt </a:t>
            </a:r>
            <a:r>
              <a:rPr lang="sk-SK" dirty="0"/>
              <a:t>(</a:t>
            </a:r>
            <a:r>
              <a:rPr lang="sk-SK" dirty="0" smtClean="0"/>
              <a:t>oblasti: </a:t>
            </a:r>
            <a:r>
              <a:rPr lang="sk-SK" dirty="0"/>
              <a:t>Schvaľovanie, monitorovanie a pravidelné hodnotenie študijných, programov a akademických </a:t>
            </a:r>
            <a:r>
              <a:rPr lang="sk-SK" dirty="0" smtClean="0"/>
              <a:t>titulov; </a:t>
            </a:r>
            <a:r>
              <a:rPr lang="sk-SK" dirty="0"/>
              <a:t>Hodnotenie </a:t>
            </a:r>
            <a:r>
              <a:rPr lang="sk-SK" dirty="0" smtClean="0"/>
              <a:t>študentov; </a:t>
            </a:r>
            <a:r>
              <a:rPr lang="sk-SK" dirty="0"/>
              <a:t>Zabezpečovanie kvality pedagogických </a:t>
            </a:r>
            <a:r>
              <a:rPr lang="sk-SK" dirty="0" smtClean="0"/>
              <a:t>pracovníkov; </a:t>
            </a:r>
            <a:r>
              <a:rPr lang="sk-SK" dirty="0"/>
              <a:t>Študijné zdroje a zdroje na podporu </a:t>
            </a:r>
            <a:r>
              <a:rPr lang="sk-SK" dirty="0" smtClean="0"/>
              <a:t>študentov; </a:t>
            </a:r>
            <a:r>
              <a:rPr lang="sk-SK" dirty="0"/>
              <a:t>Informačné </a:t>
            </a:r>
            <a:r>
              <a:rPr lang="sk-SK" dirty="0" smtClean="0"/>
              <a:t>systémy; </a:t>
            </a:r>
            <a:r>
              <a:rPr lang="sk-SK" dirty="0"/>
              <a:t>Verejné </a:t>
            </a:r>
            <a:r>
              <a:rPr lang="sk-SK" dirty="0" smtClean="0"/>
              <a:t>informácie)</a:t>
            </a:r>
          </a:p>
          <a:p>
            <a:r>
              <a:rPr lang="sk-SK" dirty="0" smtClean="0"/>
              <a:t>Tvorba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informačného systému KVALITA </a:t>
            </a:r>
            <a:r>
              <a:rPr lang="sk-SK" dirty="0" smtClean="0"/>
              <a:t>– výkonové ukazovatele tvorivých pracovníkov</a:t>
            </a:r>
          </a:p>
          <a:p>
            <a:r>
              <a:rPr lang="sk-SK" dirty="0" smtClean="0"/>
              <a:t>Autoevaluácia</a:t>
            </a:r>
            <a:r>
              <a:rPr lang="sk-SK" dirty="0" smtClean="0"/>
              <a:t> v súlade </a:t>
            </a:r>
            <a:r>
              <a:rPr lang="sk-SK" dirty="0"/>
              <a:t>s </a:t>
            </a:r>
            <a:r>
              <a:rPr lang="sk-SK" dirty="0" smtClean="0"/>
              <a:t>Kritériami zabezpečovania </a:t>
            </a:r>
            <a:r>
              <a:rPr lang="sk-SK" dirty="0"/>
              <a:t>kvality vysokoškolského vzdelávania- KA 2014: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plnenie všetkých hodnotených kritérií </a:t>
            </a:r>
            <a:r>
              <a:rPr lang="sk-SK" dirty="0"/>
              <a:t>– </a:t>
            </a:r>
            <a:r>
              <a:rPr lang="sk-SK" dirty="0" smtClean="0"/>
              <a:t>splnenie všetkých kritérií </a:t>
            </a:r>
            <a:r>
              <a:rPr lang="sk-SK" dirty="0"/>
              <a:t>v atribúte „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Politika vysokej školy v oblasti zabezpečovania kvality vysokoškolského vzdelávania</a:t>
            </a:r>
            <a:r>
              <a:rPr lang="sk-SK" dirty="0"/>
              <a:t>“ ako aj v atribúte “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Postupy vysokej školy v oblasti zabezpečovania kvality vysokoškolského vzdelávania</a:t>
            </a:r>
            <a:r>
              <a:rPr lang="sk-SK" dirty="0"/>
              <a:t>“.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36057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sk-SK" dirty="0"/>
              <a:t>Činnosti UKF v oblasti riadenia a zabezpečovania kvality – </a:t>
            </a:r>
            <a:r>
              <a:rPr lang="sk-SK" dirty="0" smtClean="0"/>
              <a:t>hodnotenie študentmi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2565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Hodnotenie procesu vzdelávania a pedagógov št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udentmi</a:t>
            </a:r>
            <a:r>
              <a:rPr lang="sk-SK" dirty="0"/>
              <a:t>:</a:t>
            </a:r>
          </a:p>
          <a:p>
            <a:pPr marL="0" indent="0">
              <a:buNone/>
            </a:pPr>
            <a:r>
              <a:rPr lang="sk-SK" dirty="0" smtClean="0"/>
              <a:t>Pozitíva:</a:t>
            </a:r>
          </a:p>
          <a:p>
            <a:pPr lvl="0"/>
            <a:r>
              <a:rPr lang="sk-SK" dirty="0" smtClean="0"/>
              <a:t>Spokojnosť so vzdelávacím procesom (FF, FPV, PF, FSŠ, FSVaZ)</a:t>
            </a:r>
          </a:p>
          <a:p>
            <a:pPr lvl="0"/>
            <a:r>
              <a:rPr lang="sk-SK" dirty="0" smtClean="0"/>
              <a:t>Spokojnosť s didaktickými pomôckami a s </a:t>
            </a:r>
            <a:r>
              <a:rPr lang="sk-SK" dirty="0"/>
              <a:t>materiálno-technickým vybavením fakulty pre zabezpečenie </a:t>
            </a:r>
            <a:r>
              <a:rPr lang="sk-SK" dirty="0" smtClean="0"/>
              <a:t>štúdia (FPV, FSŠ, FSVaZ)</a:t>
            </a:r>
          </a:p>
          <a:p>
            <a:pPr lvl="0"/>
            <a:r>
              <a:rPr lang="sk-SK" dirty="0" smtClean="0"/>
              <a:t>Spokojnosť s kvalitou </a:t>
            </a:r>
            <a:r>
              <a:rPr lang="sk-SK" dirty="0"/>
              <a:t>pedagógov v oblasti odborno-predmetovej a didaktickej </a:t>
            </a:r>
            <a:r>
              <a:rPr lang="sk-SK" dirty="0" smtClean="0"/>
              <a:t>kompetencie (FSŠ, PF)</a:t>
            </a:r>
          </a:p>
          <a:p>
            <a:pPr lvl="0"/>
            <a:r>
              <a:rPr lang="sk-SK" dirty="0" smtClean="0"/>
              <a:t>Spokojnosť s podpornými mechanizmami pre  vzdelávanie (FSVaZ, PF)</a:t>
            </a:r>
          </a:p>
          <a:p>
            <a:pPr marL="0" lvl="0" indent="0">
              <a:buNone/>
            </a:pPr>
            <a:r>
              <a:rPr lang="sk-SK" dirty="0" smtClean="0"/>
              <a:t>Negatíva:</a:t>
            </a:r>
          </a:p>
          <a:p>
            <a:pPr lvl="0"/>
            <a:r>
              <a:rPr lang="sk-SK" dirty="0" smtClean="0"/>
              <a:t>Nedostatok a nedostupnosť študijnej literatúry (FF, PF)</a:t>
            </a:r>
          </a:p>
          <a:p>
            <a:pPr lvl="0"/>
            <a:r>
              <a:rPr lang="sk-SK" dirty="0" smtClean="0"/>
              <a:t>Nespokojnosť </a:t>
            </a:r>
            <a:r>
              <a:rPr lang="sk-SK" dirty="0"/>
              <a:t>s komunikáciou a prístupom pracovníčok študijného </a:t>
            </a:r>
            <a:r>
              <a:rPr lang="sk-SK" dirty="0" smtClean="0"/>
              <a:t>oddelenia (FF) , slabšia ponuku praktických a tvorivých predmetov;</a:t>
            </a:r>
          </a:p>
          <a:p>
            <a:pPr lvl="0"/>
            <a:r>
              <a:rPr lang="sk-SK" dirty="0" smtClean="0"/>
              <a:t>Nedostatok praxe a prakticky/tvorivo orientovaných predmetov (FF, FPV)</a:t>
            </a:r>
          </a:p>
          <a:p>
            <a:pPr lvl="0"/>
            <a:r>
              <a:rPr lang="sk-SK" dirty="0" smtClean="0"/>
              <a:t>Nedostatočné </a:t>
            </a:r>
            <a:r>
              <a:rPr lang="sk-SK" dirty="0"/>
              <a:t>ohodnotenie predmetu </a:t>
            </a:r>
            <a:r>
              <a:rPr lang="sk-SK" dirty="0" smtClean="0"/>
              <a:t>kreditmi (FSŠ); </a:t>
            </a:r>
          </a:p>
          <a:p>
            <a:pPr lvl="0"/>
            <a:r>
              <a:rPr lang="sk-SK" dirty="0" smtClean="0"/>
              <a:t>Nekomunikované očakávané výsledky vzdelávania, absencia </a:t>
            </a:r>
            <a:r>
              <a:rPr lang="sk-SK" dirty="0"/>
              <a:t>spätnej väzby v nadväznosti na </a:t>
            </a:r>
            <a:r>
              <a:rPr lang="sk-SK" dirty="0" smtClean="0"/>
              <a:t>dosiahnuté výsledky vzdelávania (PF, FSVaZ)</a:t>
            </a:r>
          </a:p>
          <a:p>
            <a:pPr lvl="0"/>
            <a:r>
              <a:rPr lang="sk-SK" dirty="0" smtClean="0"/>
              <a:t>Opakovanie vzdelávacích </a:t>
            </a:r>
            <a:r>
              <a:rPr lang="sk-SK" dirty="0"/>
              <a:t>predmetov s podobným </a:t>
            </a:r>
            <a:r>
              <a:rPr lang="sk-SK" dirty="0" smtClean="0"/>
              <a:t>obsahom (PF) </a:t>
            </a:r>
            <a:r>
              <a:rPr lang="sk-SK" dirty="0"/>
              <a:t>	</a:t>
            </a:r>
            <a:endParaRPr lang="sk-SK" dirty="0" smtClean="0"/>
          </a:p>
          <a:p>
            <a:pPr marL="0" lvl="0" indent="0">
              <a:buNone/>
            </a:pPr>
            <a:r>
              <a:rPr lang="sk-SK" dirty="0" smtClean="0"/>
              <a:t>Účasť študentov v </a:t>
            </a:r>
            <a:r>
              <a:rPr lang="sk-SK" dirty="0"/>
              <a:t>medzinárodnom </a:t>
            </a:r>
            <a:r>
              <a:rPr lang="sk-SK" dirty="0" smtClean="0"/>
              <a:t>hodnotení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Trendence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Graduate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Barometer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68748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82272"/>
          </a:xfrm>
        </p:spPr>
        <p:txBody>
          <a:bodyPr>
            <a:normAutofit fontScale="77500" lnSpcReduction="20000"/>
          </a:bodyPr>
          <a:lstStyle/>
          <a:p>
            <a:r>
              <a:rPr lang="sk-SK" dirty="0" smtClean="0"/>
              <a:t>projekt </a:t>
            </a:r>
            <a:r>
              <a:rPr lang="sk-SK" dirty="0"/>
              <a:t>ESF </a:t>
            </a:r>
            <a:r>
              <a:rPr lang="sk-SK" dirty="0" smtClean="0"/>
              <a:t>„</a:t>
            </a:r>
            <a:r>
              <a:rPr lang="sk-SK" dirty="0"/>
              <a:t>Zvyšovanie kvality ďalšieho vzdelávania seniorov na Univerzite tretieho veku pri UKF v </a:t>
            </a:r>
            <a:r>
              <a:rPr lang="sk-SK" dirty="0" smtClean="0"/>
              <a:t>Nitre“ (</a:t>
            </a:r>
            <a:r>
              <a:rPr lang="sk-SK" dirty="0"/>
              <a:t>ITMS kód: </a:t>
            </a:r>
            <a:r>
              <a:rPr lang="sk-SK" dirty="0" smtClean="0"/>
              <a:t>26120130028, 2013-2015)</a:t>
            </a:r>
          </a:p>
          <a:p>
            <a:pPr marL="0" indent="0">
              <a:buNone/>
            </a:pPr>
            <a:r>
              <a:rPr lang="sk-SK" dirty="0"/>
              <a:t>Ciele: </a:t>
            </a:r>
            <a:endParaRPr lang="sk-SK" dirty="0" smtClean="0"/>
          </a:p>
          <a:p>
            <a:r>
              <a:rPr lang="sk-SK" dirty="0" smtClean="0"/>
              <a:t>zvýšiť </a:t>
            </a:r>
            <a:r>
              <a:rPr lang="sk-SK" dirty="0"/>
              <a:t>kvalitu vzdelávania poskytovaného vrámci ďalšieho vzdelávania seniorom na U3V </a:t>
            </a:r>
            <a:r>
              <a:rPr lang="sk-SK" dirty="0" smtClean="0"/>
              <a:t>prostredníctvom </a:t>
            </a:r>
            <a:r>
              <a:rPr lang="sk-SK" dirty="0"/>
              <a:t>inovácie obsahu, foriem a metód vzdelávania seniorov v už existujúcich vzdelávacích </a:t>
            </a:r>
            <a:r>
              <a:rPr lang="sk-SK" dirty="0" smtClean="0"/>
              <a:t>programoch </a:t>
            </a:r>
            <a:endParaRPr lang="sk-SK" dirty="0"/>
          </a:p>
          <a:p>
            <a:r>
              <a:rPr lang="sk-SK" dirty="0" smtClean="0"/>
              <a:t>vytvoriť</a:t>
            </a:r>
            <a:r>
              <a:rPr lang="sk-SK" dirty="0"/>
              <a:t>, realizovať a </a:t>
            </a:r>
            <a:r>
              <a:rPr lang="sk-SK" dirty="0"/>
              <a:t>pilotne</a:t>
            </a:r>
            <a:r>
              <a:rPr lang="sk-SK" dirty="0"/>
              <a:t> overiť nové vzdelávacie programy pre seniorov na Univerzite tretieho veku pri UKF v Nitre podporujúce ich aktívne starnutie </a:t>
            </a:r>
            <a:endParaRPr lang="sk-SK" dirty="0" smtClean="0"/>
          </a:p>
          <a:p>
            <a:r>
              <a:rPr lang="sk-SK" dirty="0" smtClean="0"/>
              <a:t>vytvoriť  </a:t>
            </a:r>
            <a:r>
              <a:rPr lang="sk-SK" dirty="0"/>
              <a:t>systém </a:t>
            </a:r>
            <a:r>
              <a:rPr lang="sk-SK" dirty="0" smtClean="0"/>
              <a:t>hodnotenia kvality </a:t>
            </a:r>
            <a:r>
              <a:rPr lang="sk-SK" dirty="0"/>
              <a:t>vzdelávania seniorov </a:t>
            </a:r>
            <a:r>
              <a:rPr lang="sk-SK" dirty="0" smtClean="0"/>
              <a:t>na Univerzite tretieho veku v Nitre</a:t>
            </a:r>
          </a:p>
          <a:p>
            <a:r>
              <a:rPr lang="sk-SK" dirty="0" smtClean="0"/>
              <a:t>Výstupy :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učebné texty, opisy vzdelávacích programov podľa definovanej metodiky, nástroje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na hodnotenie kvality vzdelávania seniorov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 - účastník vzdelávania, lektor, garant vzdelávacieho programu</a:t>
            </a:r>
            <a:endParaRPr lang="sk-SK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sk-SK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sk-SK" dirty="0"/>
              <a:t>Činnosti UKF v oblasti riadenia a zabezpečovania </a:t>
            </a:r>
            <a:r>
              <a:rPr lang="sk-SK" dirty="0" smtClean="0"/>
              <a:t>kvality – kvalita ďalšieho vzdelávania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2598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Externé hodnotenie kvality univerzity </a:t>
            </a:r>
            <a:r>
              <a:rPr lang="sk-SK" dirty="0" smtClean="0"/>
              <a:t>- výskum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262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dirty="0"/>
              <a:t>SCIMAGO </a:t>
            </a:r>
            <a:r>
              <a:rPr lang="sk-SK" dirty="0"/>
              <a:t>Institutions</a:t>
            </a:r>
            <a:r>
              <a:rPr lang="sk-SK" dirty="0"/>
              <a:t> </a:t>
            </a:r>
            <a:r>
              <a:rPr lang="sk-SK" dirty="0"/>
              <a:t>Rankings</a:t>
            </a:r>
            <a:r>
              <a:rPr lang="sk-SK" dirty="0"/>
              <a:t> (SIR</a:t>
            </a:r>
            <a:r>
              <a:rPr lang="sk-SK" dirty="0" smtClean="0"/>
              <a:t>):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Normalizovaný </a:t>
            </a:r>
            <a:r>
              <a:rPr lang="sk-SK" dirty="0" smtClean="0"/>
              <a:t>impakt</a:t>
            </a:r>
            <a:r>
              <a:rPr lang="sk-SK" dirty="0" smtClean="0"/>
              <a:t> -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UKF druhé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miesto </a:t>
            </a:r>
            <a:r>
              <a:rPr lang="sk-SK" dirty="0"/>
              <a:t>za TU v </a:t>
            </a:r>
            <a:r>
              <a:rPr lang="sk-SK" dirty="0" smtClean="0"/>
              <a:t>Košiciach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Miera </a:t>
            </a:r>
            <a:r>
              <a:rPr lang="sk-SK" dirty="0"/>
              <a:t>excelentnosti</a:t>
            </a:r>
            <a:r>
              <a:rPr lang="sk-SK" dirty="0"/>
              <a:t> </a:t>
            </a:r>
            <a:r>
              <a:rPr lang="sk-SK" dirty="0" smtClean="0"/>
              <a:t>- 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UKF tretie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miesto</a:t>
            </a:r>
            <a:r>
              <a:rPr lang="sk-SK" dirty="0"/>
              <a:t> za UK Bratislava a SZU </a:t>
            </a:r>
            <a:r>
              <a:rPr lang="sk-SK" dirty="0" smtClean="0"/>
              <a:t>Bratislava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Miera </a:t>
            </a:r>
            <a:r>
              <a:rPr lang="sk-SK" dirty="0"/>
              <a:t>excelentnosti</a:t>
            </a:r>
            <a:r>
              <a:rPr lang="sk-SK" dirty="0"/>
              <a:t> </a:t>
            </a:r>
            <a:r>
              <a:rPr lang="sk-SK" dirty="0" smtClean="0"/>
              <a:t>spojená s</a:t>
            </a:r>
            <a:r>
              <a:rPr lang="sk-SK" dirty="0"/>
              <a:t> vedúcim postavením vo </a:t>
            </a:r>
            <a:r>
              <a:rPr lang="sk-SK" dirty="0" smtClean="0"/>
              <a:t>vede –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UKF</a:t>
            </a:r>
            <a:r>
              <a:rPr lang="sk-SK" dirty="0" smtClean="0"/>
              <a:t>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tretie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miesto</a:t>
            </a:r>
            <a:r>
              <a:rPr lang="sk-SK" dirty="0"/>
              <a:t> za TU Košice a UPJŠ </a:t>
            </a:r>
            <a:r>
              <a:rPr lang="sk-SK" dirty="0" smtClean="0"/>
              <a:t>Košice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Publikácie vysokej kvality -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 UKF štvrté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miesto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Medzinárodná spolupráca -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UKF piate miesto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Miera špecializácie –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UKF šieste miesto</a:t>
            </a:r>
            <a:endParaRPr lang="sk-SK" dirty="0"/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Vedúce postavenie </a:t>
            </a:r>
            <a:r>
              <a:rPr lang="sk-SK" dirty="0"/>
              <a:t>vo </a:t>
            </a:r>
            <a:r>
              <a:rPr lang="sk-SK" dirty="0" smtClean="0"/>
              <a:t>vede -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UKF siedme miesto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Výstupy - </a:t>
            </a:r>
            <a:r>
              <a:rPr lang="sk-SK" dirty="0" smtClean="0">
                <a:solidFill>
                  <a:schemeClr val="accent3">
                    <a:lumMod val="50000"/>
                  </a:schemeClr>
                </a:solidFill>
              </a:rPr>
              <a:t>UKF deviate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miesto</a:t>
            </a:r>
            <a:endParaRPr lang="sk-SK" dirty="0" smtClean="0"/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V</a:t>
            </a:r>
            <a:r>
              <a:rPr lang="sk-SK" dirty="0" smtClean="0"/>
              <a:t>ýchova </a:t>
            </a:r>
            <a:r>
              <a:rPr lang="sk-SK" dirty="0"/>
              <a:t>vedeckých talentov </a:t>
            </a:r>
            <a:r>
              <a:rPr lang="sk-SK" dirty="0" smtClean="0"/>
              <a:t>- </a:t>
            </a:r>
            <a:r>
              <a:rPr lang="sk-SK" dirty="0">
                <a:solidFill>
                  <a:schemeClr val="accent3">
                    <a:lumMod val="50000"/>
                  </a:schemeClr>
                </a:solidFill>
              </a:rPr>
              <a:t>UKF deviate miesto</a:t>
            </a:r>
            <a:endParaRPr lang="sk-SK" dirty="0"/>
          </a:p>
          <a:p>
            <a:pPr marL="514350" indent="-514350">
              <a:buFont typeface="+mj-lt"/>
              <a:buAutoNum type="arabicPeriod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67159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čiansky">
  <a:themeElements>
    <a:clrScheme name="Občiansky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bčiansky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bčiansky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353</TotalTime>
  <Words>1777</Words>
  <Application>Microsoft Office PowerPoint</Application>
  <PresentationFormat>Prezentácia na obrazovke (4:3)</PresentationFormat>
  <Paragraphs>1044</Paragraphs>
  <Slides>22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8" baseType="lpstr">
      <vt:lpstr>Calibri</vt:lpstr>
      <vt:lpstr>Georgia</vt:lpstr>
      <vt:lpstr>Times New Roman</vt:lpstr>
      <vt:lpstr>Wingdings</vt:lpstr>
      <vt:lpstr>Wingdings 2</vt:lpstr>
      <vt:lpstr>Občiansky</vt:lpstr>
      <vt:lpstr>Prezentácia programu PowerPoint</vt:lpstr>
      <vt:lpstr>Prijímacie konanie Prijímacie skúšky na UKF pre akad. rok 2014/2015  (1. stupeň vysokoškolského štúdia)</vt:lpstr>
      <vt:lpstr>Prijímacie konanie Prijímacie skúšky na UKF pre akad. rok 2014/2015  (2. stupeň vysokoškolského štúdia)</vt:lpstr>
      <vt:lpstr>   Prijímacie konanie Prijímacie skúšky na UKF pre akad. rok 2014/2015  (3. stupeň vysokoškolského štúdia)</vt:lpstr>
      <vt:lpstr>Počet študentov na UKF v akademickom roku 2013/14 podľa stavu k 31. 10. 2013</vt:lpstr>
      <vt:lpstr>      Počet prihlásených a zapísaných uchádzačov o štúdium na fakultách UKF pre akad. rok 2014/15 </vt:lpstr>
      <vt:lpstr> Vývoj počtu študentov  (stav k 31.10. daného roka)</vt:lpstr>
      <vt:lpstr>Výsledky štúdia a štátne skúšky Prehľad o počte odovzdaných záverečných prác v akad. roku 2013/14   denné štúdium </vt:lpstr>
      <vt:lpstr>Prehľad o počte odovzdaných záverečných prác v akad. roku 2013/14  externé štúdium </vt:lpstr>
      <vt:lpstr>Štátne skúšky bakalárskeho štúdia v akad. roku 2013/14</vt:lpstr>
      <vt:lpstr> Štátne skúšky magisterského štúdia v akad. roku 2013/14</vt:lpstr>
      <vt:lpstr>Absolventi na UKF v akad. roku 2013/14 </vt:lpstr>
      <vt:lpstr>Absolventi rigoróznych skúšok                                         v akad. r. 2013/2014</vt:lpstr>
      <vt:lpstr>      Prehľad vyslaných a prijatých študentov UKF v rámci rôznych akademických mobilít v roku  2013/2014  </vt:lpstr>
      <vt:lpstr> Počet študentov, ktorí sa v akad. roku 2013/14  zúčastnili pedagogickej praxe </vt:lpstr>
      <vt:lpstr>Ďalšie vzdelávanie na UKF v Nitre </vt:lpstr>
      <vt:lpstr>Činnosti UKF v oblasti riadenia a zabezpečovania kvality</vt:lpstr>
      <vt:lpstr>Činnosti UKF v oblasti riadenia a zabezpečovania kvality - publikácie</vt:lpstr>
      <vt:lpstr>Činnosti UKF v oblasti riadenia a zabezpečovania kvality – ďalšie výstupy</vt:lpstr>
      <vt:lpstr>Činnosti UKF v oblasti riadenia a zabezpečovania kvality – hodnotenie študentmi</vt:lpstr>
      <vt:lpstr>Činnosti UKF v oblasti riadenia a zabezpečovania kvality – kvalita ďalšieho vzdelávania</vt:lpstr>
      <vt:lpstr>Externé hodnotenie kvality univerzity - výskum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mveresova</dc:creator>
  <cp:lastModifiedBy>gsarovova</cp:lastModifiedBy>
  <cp:revision>27</cp:revision>
  <dcterms:created xsi:type="dcterms:W3CDTF">2015-02-19T06:47:34Z</dcterms:created>
  <dcterms:modified xsi:type="dcterms:W3CDTF">2015-03-10T13:34:10Z</dcterms:modified>
</cp:coreProperties>
</file>