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notesSlides/notesSlide2.xml" ContentType="application/vnd.openxmlformats-officedocument.presentationml.notesSlide+xml"/>
  <Override PartName="/ppt/charts/chart17.xml" ContentType="application/vnd.openxmlformats-officedocument.drawingml.chart+xml"/>
  <Override PartName="/ppt/theme/themeOverride16.xml" ContentType="application/vnd.openxmlformats-officedocument.themeOverride+xml"/>
  <Override PartName="/ppt/charts/chart18.xml" ContentType="application/vnd.openxmlformats-officedocument.drawingml.chart+xml"/>
  <Override PartName="/ppt/theme/themeOverride17.xml" ContentType="application/vnd.openxmlformats-officedocument.themeOverride+xml"/>
  <Override PartName="/ppt/charts/chart19.xml" ContentType="application/vnd.openxmlformats-officedocument.drawingml.chart+xml"/>
  <Override PartName="/ppt/theme/themeOverride18.xml" ContentType="application/vnd.openxmlformats-officedocument.themeOverride+xml"/>
  <Override PartName="/ppt/charts/chart20.xml" ContentType="application/vnd.openxmlformats-officedocument.drawingml.chart+xml"/>
  <Override PartName="/ppt/theme/themeOverride19.xml" ContentType="application/vnd.openxmlformats-officedocument.themeOverride+xml"/>
  <Override PartName="/ppt/charts/chart21.xml" ContentType="application/vnd.openxmlformats-officedocument.drawingml.chart+xml"/>
  <Override PartName="/ppt/theme/themeOverride2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57" r:id="rId3"/>
    <p:sldId id="304" r:id="rId4"/>
    <p:sldId id="305" r:id="rId5"/>
    <p:sldId id="323" r:id="rId6"/>
    <p:sldId id="261" r:id="rId7"/>
    <p:sldId id="263" r:id="rId8"/>
    <p:sldId id="291" r:id="rId9"/>
    <p:sldId id="267" r:id="rId10"/>
    <p:sldId id="264" r:id="rId11"/>
    <p:sldId id="325" r:id="rId12"/>
    <p:sldId id="265" r:id="rId13"/>
    <p:sldId id="268" r:id="rId14"/>
    <p:sldId id="292" r:id="rId15"/>
    <p:sldId id="266" r:id="rId16"/>
    <p:sldId id="269" r:id="rId17"/>
    <p:sldId id="308" r:id="rId18"/>
    <p:sldId id="326" r:id="rId19"/>
    <p:sldId id="327" r:id="rId20"/>
    <p:sldId id="271" r:id="rId21"/>
    <p:sldId id="293" r:id="rId22"/>
    <p:sldId id="294" r:id="rId23"/>
    <p:sldId id="295" r:id="rId24"/>
    <p:sldId id="296" r:id="rId25"/>
    <p:sldId id="328" r:id="rId26"/>
    <p:sldId id="313" r:id="rId27"/>
    <p:sldId id="297" r:id="rId28"/>
    <p:sldId id="311" r:id="rId29"/>
    <p:sldId id="314" r:id="rId30"/>
    <p:sldId id="317" r:id="rId31"/>
    <p:sldId id="329" r:id="rId32"/>
    <p:sldId id="330" r:id="rId33"/>
    <p:sldId id="278" r:id="rId34"/>
    <p:sldId id="331" r:id="rId35"/>
    <p:sldId id="332" r:id="rId36"/>
    <p:sldId id="333" r:id="rId37"/>
    <p:sldId id="279" r:id="rId38"/>
    <p:sldId id="302" r:id="rId39"/>
    <p:sldId id="303" r:id="rId40"/>
    <p:sldId id="316" r:id="rId41"/>
    <p:sldId id="300" r:id="rId42"/>
    <p:sldId id="321" r:id="rId43"/>
    <p:sldId id="334" r:id="rId4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48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10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11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12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13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14.xlsx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15.xlsx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_rok_programu_Microsoft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17.xlsx"/><Relationship Id="rId1" Type="http://schemas.openxmlformats.org/officeDocument/2006/relationships/themeOverride" Target="../theme/themeOverride16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7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18.xlsx"/><Relationship Id="rId1" Type="http://schemas.openxmlformats.org/officeDocument/2006/relationships/themeOverride" Target="../theme/themeOverride18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19.xlsx"/><Relationship Id="rId1" Type="http://schemas.openxmlformats.org/officeDocument/2006/relationships/themeOverride" Target="../theme/themeOverride19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_rok_programu_Microsoft_Excel20.xlsx"/><Relationship Id="rId1" Type="http://schemas.openxmlformats.org/officeDocument/2006/relationships/themeOverride" Target="../theme/themeOverrid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dirty="0">
                <a:solidFill>
                  <a:srgbClr val="FF0000"/>
                </a:solidFill>
              </a:rPr>
              <a:t>Počet </a:t>
            </a:r>
            <a:r>
              <a:rPr lang="sk-SK" dirty="0"/>
              <a:t>výskumných projektov fakúlt UKF 2014</a:t>
            </a:r>
          </a:p>
        </c:rich>
      </c:tx>
      <c:layout>
        <c:manualLayout>
          <c:xMode val="edge"/>
          <c:yMode val="edge"/>
          <c:x val="0.3226576954520029"/>
          <c:y val="2.191579086087042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fakulty!$A$4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99CCFF"/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fakulty!$B$2:$F$2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fakulty!$B$4:$F$4</c:f>
              <c:numCache>
                <c:formatCode>General</c:formatCode>
                <c:ptCount val="5"/>
                <c:pt idx="0">
                  <c:v>18</c:v>
                </c:pt>
                <c:pt idx="1">
                  <c:v>6</c:v>
                </c:pt>
                <c:pt idx="2">
                  <c:v>1</c:v>
                </c:pt>
                <c:pt idx="3">
                  <c:v>31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799064"/>
        <c:axId val="49799848"/>
      </c:barChart>
      <c:catAx>
        <c:axId val="497990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Fakulta</a:t>
                </a:r>
              </a:p>
            </c:rich>
          </c:tx>
          <c:layout>
            <c:manualLayout>
              <c:xMode val="edge"/>
              <c:yMode val="edge"/>
              <c:x val="0.47843810507293144"/>
              <c:y val="0.8824295786248476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497998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9799848"/>
        <c:scaling>
          <c:orientation val="minMax"/>
          <c:max val="35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 projektov</a:t>
                </a:r>
              </a:p>
            </c:rich>
          </c:tx>
          <c:layout>
            <c:manualLayout>
              <c:xMode val="edge"/>
              <c:yMode val="edge"/>
              <c:x val="4.8107331870401449E-2"/>
              <c:y val="0.4033934042763482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49799064"/>
        <c:crosses val="autoZero"/>
        <c:crossBetween val="between"/>
        <c:majorUnit val="5"/>
        <c:minorUnit val="5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dirty="0">
                <a:solidFill>
                  <a:srgbClr val="FF0000"/>
                </a:solidFill>
              </a:rPr>
              <a:t>Objem finančných prostriedkov </a:t>
            </a:r>
            <a:r>
              <a:rPr lang="sk-SK" dirty="0"/>
              <a:t>na výskumné projekty  fakúlt UKF 2014</a:t>
            </a:r>
          </a:p>
        </c:rich>
      </c:tx>
      <c:layout>
        <c:manualLayout>
          <c:xMode val="edge"/>
          <c:yMode val="edge"/>
          <c:x val="0.12959263445753733"/>
          <c:y val="3.489699453071561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fakulty!$A$4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99CCFF"/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fakulty!$B$2:$F$2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fakulty!$B$4:$F$4</c:f>
              <c:numCache>
                <c:formatCode>#,##0</c:formatCode>
                <c:ptCount val="5"/>
                <c:pt idx="0">
                  <c:v>148809</c:v>
                </c:pt>
                <c:pt idx="1">
                  <c:v>134716</c:v>
                </c:pt>
                <c:pt idx="2">
                  <c:v>2071</c:v>
                </c:pt>
                <c:pt idx="3">
                  <c:v>118343</c:v>
                </c:pt>
                <c:pt idx="4">
                  <c:v>7846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300368"/>
        <c:axId val="52300760"/>
      </c:barChart>
      <c:catAx>
        <c:axId val="523003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Fakulta</a:t>
                </a:r>
              </a:p>
            </c:rich>
          </c:tx>
          <c:layout>
            <c:manualLayout>
              <c:xMode val="edge"/>
              <c:yMode val="edge"/>
              <c:x val="0.47980422529151068"/>
              <c:y val="0.8803375284156426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52300760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52300760"/>
        <c:scaling>
          <c:orientation val="minMax"/>
          <c:max val="150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(EUR)</a:t>
                </a:r>
              </a:p>
            </c:rich>
          </c:tx>
          <c:layout>
            <c:manualLayout>
              <c:xMode val="edge"/>
              <c:yMode val="edge"/>
              <c:x val="5.0839572307559915E-2"/>
              <c:y val="0.45569465950647381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52300368"/>
        <c:crosses val="autoZero"/>
        <c:crossBetween val="between"/>
        <c:majorUnit val="25000"/>
        <c:minorUnit val="25000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dirty="0"/>
              <a:t>Objem finančných prostriedkov na výskumné projekty fakúlt UKF </a:t>
            </a:r>
            <a:r>
              <a:rPr lang="sk-SK" sz="1600" dirty="0">
                <a:solidFill>
                  <a:srgbClr val="FF0000"/>
                </a:solidFill>
              </a:rPr>
              <a:t>na tvorivého pracovníka 2014</a:t>
            </a:r>
          </a:p>
        </c:rich>
      </c:tx>
      <c:layout>
        <c:manualLayout>
          <c:xMode val="edge"/>
          <c:yMode val="edge"/>
          <c:x val="0.12913902155673163"/>
          <c:y val="1.982374065166540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fakulty!$A$7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99CCFF"/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fakulty!$B$2:$F$2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fakulty!$B$7:$F$7</c:f>
              <c:numCache>
                <c:formatCode>#,##0</c:formatCode>
                <c:ptCount val="5"/>
                <c:pt idx="0">
                  <c:v>903.91869918699183</c:v>
                </c:pt>
                <c:pt idx="1">
                  <c:v>1645.4074074074074</c:v>
                </c:pt>
                <c:pt idx="2">
                  <c:v>213.57894736842104</c:v>
                </c:pt>
                <c:pt idx="3">
                  <c:v>487.59728506787332</c:v>
                </c:pt>
                <c:pt idx="4">
                  <c:v>189.77450980392157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301544"/>
        <c:axId val="52301936"/>
      </c:barChart>
      <c:catAx>
        <c:axId val="523015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Fakulta</a:t>
                </a:r>
              </a:p>
            </c:rich>
          </c:tx>
          <c:layout>
            <c:manualLayout>
              <c:xMode val="edge"/>
              <c:yMode val="edge"/>
              <c:x val="0.48117034551008991"/>
              <c:y val="0.8803375284156426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52301936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52301936"/>
        <c:scaling>
          <c:orientation val="minMax"/>
          <c:max val="25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(EUR)</a:t>
                </a:r>
              </a:p>
            </c:rich>
          </c:tx>
          <c:layout>
            <c:manualLayout>
              <c:xMode val="edge"/>
              <c:yMode val="edge"/>
              <c:x val="4.9473452088980685E-2"/>
              <c:y val="0.45360260929726876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52301544"/>
        <c:crosses val="autoZero"/>
        <c:crossBetween val="between"/>
        <c:majorUnit val="250"/>
        <c:minorUnit val="125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b="1" i="0" u="none" strike="noStrike" baseline="0" dirty="0">
                <a:solidFill>
                  <a:srgbClr val="FF0000"/>
                </a:solidFill>
                <a:latin typeface="Times New Roman"/>
                <a:cs typeface="Times New Roman"/>
              </a:rPr>
              <a:t>Počet</a:t>
            </a: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 výskumných projektov UKF spolu</a:t>
            </a:r>
          </a:p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2005 až 2014</a:t>
            </a:r>
          </a:p>
        </c:rich>
      </c:tx>
      <c:layout>
        <c:manualLayout>
          <c:xMode val="edge"/>
          <c:yMode val="edge"/>
          <c:x val="0.34189191514995054"/>
          <c:y val="2.27606826343359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CCFF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numRef>
              <c:f>'UKF 10R'!$A$3:$A$12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'UKF 10R'!$F$3:$F$12</c:f>
              <c:numCache>
                <c:formatCode>General</c:formatCode>
                <c:ptCount val="10"/>
                <c:pt idx="0">
                  <c:v>50</c:v>
                </c:pt>
                <c:pt idx="1">
                  <c:v>57</c:v>
                </c:pt>
                <c:pt idx="2">
                  <c:v>63</c:v>
                </c:pt>
                <c:pt idx="3">
                  <c:v>79</c:v>
                </c:pt>
                <c:pt idx="4">
                  <c:v>62</c:v>
                </c:pt>
                <c:pt idx="5">
                  <c:v>59</c:v>
                </c:pt>
                <c:pt idx="6">
                  <c:v>53</c:v>
                </c:pt>
                <c:pt idx="7">
                  <c:v>49</c:v>
                </c:pt>
                <c:pt idx="8">
                  <c:v>62</c:v>
                </c:pt>
                <c:pt idx="9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302720"/>
        <c:axId val="52303112"/>
      </c:barChart>
      <c:catAx>
        <c:axId val="523027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Rok</a:t>
                </a:r>
              </a:p>
            </c:rich>
          </c:tx>
          <c:layout>
            <c:manualLayout>
              <c:xMode val="edge"/>
              <c:yMode val="edge"/>
              <c:x val="0.49406781119573168"/>
              <c:y val="0.8832743056699502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523031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2303112"/>
        <c:scaling>
          <c:orientation val="minMax"/>
          <c:max val="8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 projektov</a:t>
                </a:r>
              </a:p>
            </c:rich>
          </c:tx>
          <c:layout>
            <c:manualLayout>
              <c:xMode val="edge"/>
              <c:yMode val="edge"/>
              <c:x val="4.8107331870401449E-2"/>
              <c:y val="0.4054854544855532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52302720"/>
        <c:crosses val="autoZero"/>
        <c:crossBetween val="between"/>
        <c:majorUnit val="10"/>
        <c:minorUnit val="10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dirty="0">
                <a:solidFill>
                  <a:srgbClr val="FF0000"/>
                </a:solidFill>
              </a:rPr>
              <a:t>Objem finančných prostriedkov </a:t>
            </a:r>
            <a:r>
              <a:rPr lang="sk-SK" dirty="0"/>
              <a:t>na výskumné projekty UKF spolu 2005 až 2014</a:t>
            </a:r>
          </a:p>
        </c:rich>
      </c:tx>
      <c:layout>
        <c:manualLayout>
          <c:xMode val="edge"/>
          <c:yMode val="edge"/>
          <c:x val="0.1246612229026927"/>
          <c:y val="1.982384743313191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99CCFF"/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'UKF 10R'!$A$3:$A$12</c:f>
              <c:numCache>
                <c:formatCode>General</c:formatCode>
                <c:ptCount val="1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'UKF 10R'!$F$3:$F$12</c:f>
              <c:numCache>
                <c:formatCode>#,##0</c:formatCode>
                <c:ptCount val="10"/>
                <c:pt idx="0">
                  <c:v>377017</c:v>
                </c:pt>
                <c:pt idx="1">
                  <c:v>332038.7704972449</c:v>
                </c:pt>
                <c:pt idx="2">
                  <c:v>249818</c:v>
                </c:pt>
                <c:pt idx="3">
                  <c:v>428732</c:v>
                </c:pt>
                <c:pt idx="4">
                  <c:v>382216</c:v>
                </c:pt>
                <c:pt idx="5">
                  <c:v>306420</c:v>
                </c:pt>
                <c:pt idx="6">
                  <c:v>289589</c:v>
                </c:pt>
                <c:pt idx="7">
                  <c:v>316385</c:v>
                </c:pt>
                <c:pt idx="8">
                  <c:v>335266</c:v>
                </c:pt>
                <c:pt idx="9">
                  <c:v>411785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2303896"/>
        <c:axId val="277117104"/>
      </c:barChart>
      <c:catAx>
        <c:axId val="523038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Rok</a:t>
                </a:r>
              </a:p>
            </c:rich>
          </c:tx>
          <c:layout>
            <c:manualLayout>
              <c:xMode val="edge"/>
              <c:yMode val="edge"/>
              <c:x val="0.49186029000473303"/>
              <c:y val="0.8832743056699502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71171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7117104"/>
        <c:scaling>
          <c:orientation val="minMax"/>
          <c:max val="4500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(EUR)</a:t>
                </a:r>
              </a:p>
            </c:rich>
          </c:tx>
          <c:layout>
            <c:manualLayout>
              <c:xMode val="edge"/>
              <c:yMode val="edge"/>
              <c:x val="4.9473452088980685E-2"/>
              <c:y val="0.45151055908806376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52303896"/>
        <c:crosses val="autoZero"/>
        <c:crossBetween val="between"/>
        <c:majorUnit val="50000"/>
        <c:minorUnit val="25000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dirty="0">
                <a:solidFill>
                  <a:srgbClr val="FF0000"/>
                </a:solidFill>
              </a:rPr>
              <a:t>Počet</a:t>
            </a:r>
            <a:r>
              <a:rPr lang="sk-SK" dirty="0"/>
              <a:t> kultúrnych, edukačných a ďalších projektov
fakúlt UKF 2014</a:t>
            </a:r>
          </a:p>
        </c:rich>
      </c:tx>
      <c:layout>
        <c:manualLayout>
          <c:xMode val="edge"/>
          <c:yMode val="edge"/>
          <c:x val="0.25621609798775152"/>
          <c:y val="1.982384743313191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fakulty!$A$4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99CCFF"/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fakulty!$B$2:$G$2</c:f>
              <c:strCache>
                <c:ptCount val="6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  <c:pt idx="5">
                  <c:v>Univerzitné</c:v>
                </c:pt>
              </c:strCache>
            </c:strRef>
          </c:cat>
          <c:val>
            <c:numRef>
              <c:f>fakulty!$B$4:$G$4</c:f>
              <c:numCache>
                <c:formatCode>General</c:formatCode>
                <c:ptCount val="6"/>
                <c:pt idx="0">
                  <c:v>22</c:v>
                </c:pt>
                <c:pt idx="1">
                  <c:v>5</c:v>
                </c:pt>
                <c:pt idx="2">
                  <c:v>11</c:v>
                </c:pt>
                <c:pt idx="3">
                  <c:v>20</c:v>
                </c:pt>
                <c:pt idx="4">
                  <c:v>17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7118280"/>
        <c:axId val="277118672"/>
      </c:barChart>
      <c:catAx>
        <c:axId val="2771182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Fakulta</a:t>
                </a:r>
              </a:p>
            </c:rich>
          </c:tx>
          <c:layout>
            <c:manualLayout>
              <c:xMode val="edge"/>
              <c:yMode val="edge"/>
              <c:x val="0.48390258594724839"/>
              <c:y val="0.8824295786248476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711867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7118672"/>
        <c:scaling>
          <c:orientation val="minMax"/>
          <c:max val="35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 projektov</a:t>
                </a:r>
              </a:p>
            </c:rich>
          </c:tx>
          <c:layout>
            <c:manualLayout>
              <c:xMode val="edge"/>
              <c:yMode val="edge"/>
              <c:x val="4.8107331870401449E-2"/>
              <c:y val="0.3971172536487332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7118280"/>
        <c:crosses val="autoZero"/>
        <c:crossBetween val="between"/>
        <c:majorUnit val="5"/>
        <c:minorUnit val="5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dirty="0">
                <a:solidFill>
                  <a:srgbClr val="FF0000"/>
                </a:solidFill>
              </a:rPr>
              <a:t>Objem finančných prostriedkov </a:t>
            </a:r>
            <a:r>
              <a:rPr lang="sk-SK" dirty="0"/>
              <a:t>na kultúrne, edukačné 
a ďalšie projekty fakúlt UKF 2014</a:t>
            </a:r>
          </a:p>
        </c:rich>
      </c:tx>
      <c:layout>
        <c:manualLayout>
          <c:xMode val="edge"/>
          <c:yMode val="edge"/>
          <c:x val="0.20350551667152716"/>
          <c:y val="3.247574052196184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fakulty!$A$4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99CCFF"/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fakulty!$B$2:$G$2</c:f>
              <c:strCache>
                <c:ptCount val="6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  <c:pt idx="5">
                  <c:v>Univerzitné</c:v>
                </c:pt>
              </c:strCache>
            </c:strRef>
          </c:cat>
          <c:val>
            <c:numRef>
              <c:f>fakulty!$B$4:$G$4</c:f>
              <c:numCache>
                <c:formatCode>#,##0</c:formatCode>
                <c:ptCount val="6"/>
                <c:pt idx="0">
                  <c:v>1835101</c:v>
                </c:pt>
                <c:pt idx="1">
                  <c:v>52663</c:v>
                </c:pt>
                <c:pt idx="2">
                  <c:v>339764</c:v>
                </c:pt>
                <c:pt idx="3">
                  <c:v>255804</c:v>
                </c:pt>
                <c:pt idx="4">
                  <c:v>201100</c:v>
                </c:pt>
                <c:pt idx="5">
                  <c:v>957121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7119456"/>
        <c:axId val="277119848"/>
      </c:barChart>
      <c:catAx>
        <c:axId val="277119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Fakulta</a:t>
                </a:r>
              </a:p>
            </c:rich>
          </c:tx>
          <c:layout>
            <c:manualLayout>
              <c:xMode val="edge"/>
              <c:yMode val="edge"/>
              <c:x val="0.48117034551008991"/>
              <c:y val="0.8824295786248476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71198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7119848"/>
        <c:scaling>
          <c:orientation val="minMax"/>
          <c:max val="3000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(EUR)</a:t>
                </a:r>
              </a:p>
            </c:rich>
          </c:tx>
          <c:layout>
            <c:manualLayout>
              <c:xMode val="edge"/>
              <c:yMode val="edge"/>
              <c:x val="3.5387031539090404E-2"/>
              <c:y val="0.47464286890916879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7119456"/>
        <c:crosses val="autoZero"/>
        <c:crossBetween val="between"/>
        <c:majorUnit val="500000"/>
        <c:minorUnit val="250000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dirty="0"/>
              <a:t>Objem finančných prostriedkov na kultúrne, edukačné 
a ďalšie projekty fakúlt UKF </a:t>
            </a:r>
            <a:r>
              <a:rPr lang="sk-SK" sz="1600" dirty="0">
                <a:solidFill>
                  <a:srgbClr val="FF0000"/>
                </a:solidFill>
              </a:rPr>
              <a:t>na tvorivého pracovníka </a:t>
            </a:r>
            <a:r>
              <a:rPr lang="sk-SK" dirty="0"/>
              <a:t>2014</a:t>
            </a:r>
          </a:p>
        </c:rich>
      </c:tx>
      <c:layout>
        <c:manualLayout>
          <c:xMode val="edge"/>
          <c:yMode val="edge"/>
          <c:x val="0.19518226888305626"/>
          <c:y val="5.278213719378616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fakulty!$A$8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99CCFF"/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fakulty!$B$2:$G$2</c:f>
              <c:strCache>
                <c:ptCount val="6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  <c:pt idx="5">
                  <c:v>Univerzitné</c:v>
                </c:pt>
              </c:strCache>
            </c:strRef>
          </c:cat>
          <c:val>
            <c:numRef>
              <c:f>fakulty!$B$8:$F$8</c:f>
              <c:numCache>
                <c:formatCode>#,##0</c:formatCode>
                <c:ptCount val="5"/>
                <c:pt idx="0">
                  <c:v>14449.614173228347</c:v>
                </c:pt>
                <c:pt idx="1">
                  <c:v>907.98275862068965</c:v>
                </c:pt>
                <c:pt idx="2">
                  <c:v>8494.1</c:v>
                </c:pt>
                <c:pt idx="3">
                  <c:v>1126.8898678414098</c:v>
                </c:pt>
                <c:pt idx="4">
                  <c:v>2094.7916666666665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7120632"/>
        <c:axId val="278147776"/>
      </c:barChart>
      <c:catAx>
        <c:axId val="2771206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Fakulta</a:t>
                </a:r>
              </a:p>
            </c:rich>
          </c:tx>
          <c:layout>
            <c:manualLayout>
              <c:xMode val="edge"/>
              <c:yMode val="edge"/>
              <c:x val="0.48117034551008991"/>
              <c:y val="0.8803375284156426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8147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8147776"/>
        <c:scaling>
          <c:orientation val="minMax"/>
          <c:max val="15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(EUR)</a:t>
                </a:r>
              </a:p>
            </c:rich>
          </c:tx>
          <c:layout>
            <c:manualLayout>
              <c:xMode val="edge"/>
              <c:yMode val="edge"/>
              <c:x val="3.5387031539090404E-2"/>
              <c:y val="0.45790646723552864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7120632"/>
        <c:crosses val="autoZero"/>
        <c:crossBetween val="between"/>
        <c:majorUnit val="3000"/>
        <c:minorUnit val="1500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b="1" i="0" u="none" strike="noStrike" baseline="0" dirty="0">
                <a:solidFill>
                  <a:srgbClr val="FF0000"/>
                </a:solidFill>
                <a:latin typeface="Times New Roman"/>
                <a:cs typeface="Times New Roman"/>
              </a:rPr>
              <a:t>Počet</a:t>
            </a: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 kultúrnych, edukačných a ďalších projektov </a:t>
            </a:r>
          </a:p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UKF spolu 2005 až 2014</a:t>
            </a:r>
          </a:p>
        </c:rich>
      </c:tx>
      <c:layout>
        <c:manualLayout>
          <c:xMode val="edge"/>
          <c:yMode val="edge"/>
          <c:x val="0.23013123359580057"/>
          <c:y val="3.594594122841923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CCFF"/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'UKF 10R'!$A$3:$A$12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'UKF 10R'!$H$3:$H$12</c:f>
              <c:numCache>
                <c:formatCode>General</c:formatCode>
                <c:ptCount val="10"/>
                <c:pt idx="0">
                  <c:v>82</c:v>
                </c:pt>
                <c:pt idx="1">
                  <c:v>98</c:v>
                </c:pt>
                <c:pt idx="2">
                  <c:v>103</c:v>
                </c:pt>
                <c:pt idx="3">
                  <c:v>109</c:v>
                </c:pt>
                <c:pt idx="4">
                  <c:v>87</c:v>
                </c:pt>
                <c:pt idx="5">
                  <c:v>96</c:v>
                </c:pt>
                <c:pt idx="6">
                  <c:v>91</c:v>
                </c:pt>
                <c:pt idx="7">
                  <c:v>91</c:v>
                </c:pt>
                <c:pt idx="8">
                  <c:v>101</c:v>
                </c:pt>
                <c:pt idx="9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148560"/>
        <c:axId val="278148952"/>
      </c:barChart>
      <c:catAx>
        <c:axId val="278148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Rok</a:t>
                </a:r>
              </a:p>
            </c:rich>
          </c:tx>
          <c:layout>
            <c:manualLayout>
              <c:xMode val="edge"/>
              <c:yMode val="edge"/>
              <c:x val="0.4913355707585732"/>
              <c:y val="0.8845216288340526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81489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8148952"/>
        <c:scaling>
          <c:orientation val="minMax"/>
          <c:max val="11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 projektov</a:t>
                </a:r>
              </a:p>
            </c:rich>
          </c:tx>
          <c:layout>
            <c:manualLayout>
              <c:xMode val="edge"/>
              <c:yMode val="edge"/>
              <c:x val="4.9473452088980685E-2"/>
              <c:y val="0.4033934042763482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8148560"/>
        <c:crosses val="autoZero"/>
        <c:crossBetween val="between"/>
        <c:majorUnit val="10"/>
        <c:minorUnit val="10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b="1" i="0" u="none" strike="noStrike" baseline="0" dirty="0">
                <a:solidFill>
                  <a:srgbClr val="FF0000"/>
                </a:solidFill>
                <a:latin typeface="Times New Roman"/>
                <a:cs typeface="Times New Roman"/>
              </a:rPr>
              <a:t>Objem finančných prostriedkov </a:t>
            </a: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na kultúrne, edukačné </a:t>
            </a:r>
          </a:p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a ďalšie projekty UKF spolu 2005 až 2014</a:t>
            </a:r>
          </a:p>
        </c:rich>
      </c:tx>
      <c:layout>
        <c:manualLayout>
          <c:xMode val="edge"/>
          <c:yMode val="edge"/>
          <c:x val="0.22149278215223098"/>
          <c:y val="3.594594122841923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99CCFF"/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numRef>
              <c:f>'UKF 10R'!$A$3:$A$12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'UKF 10R'!$H$3:$H$12</c:f>
              <c:numCache>
                <c:formatCode>#,##0</c:formatCode>
                <c:ptCount val="10"/>
                <c:pt idx="0">
                  <c:v>792464</c:v>
                </c:pt>
                <c:pt idx="1">
                  <c:v>885692.3255659563</c:v>
                </c:pt>
                <c:pt idx="2">
                  <c:v>1085235</c:v>
                </c:pt>
                <c:pt idx="3">
                  <c:v>1943271.5926442272</c:v>
                </c:pt>
                <c:pt idx="4">
                  <c:v>2105734</c:v>
                </c:pt>
                <c:pt idx="5">
                  <c:v>4154802</c:v>
                </c:pt>
                <c:pt idx="6">
                  <c:v>4174082</c:v>
                </c:pt>
                <c:pt idx="7">
                  <c:v>2325839</c:v>
                </c:pt>
                <c:pt idx="8">
                  <c:v>4080518</c:v>
                </c:pt>
                <c:pt idx="9">
                  <c:v>3641553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149736"/>
        <c:axId val="278150128"/>
      </c:barChart>
      <c:catAx>
        <c:axId val="2781497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Rok</a:t>
                </a:r>
              </a:p>
            </c:rich>
          </c:tx>
          <c:layout>
            <c:manualLayout>
              <c:xMode val="edge"/>
              <c:yMode val="edge"/>
              <c:x val="0.49406781119573168"/>
              <c:y val="0.8824295786248476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81501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8150128"/>
        <c:scaling>
          <c:orientation val="minMax"/>
          <c:max val="42000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(EUR)</a:t>
                </a:r>
              </a:p>
            </c:rich>
          </c:tx>
          <c:layout>
            <c:manualLayout>
              <c:xMode val="edge"/>
              <c:yMode val="edge"/>
              <c:x val="3.1813497698033648E-2"/>
              <c:y val="0.4587912232728231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8149736"/>
        <c:crosses val="autoZero"/>
        <c:crossBetween val="between"/>
        <c:majorUnit val="400000"/>
        <c:minorUnit val="200000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dirty="0">
                <a:solidFill>
                  <a:srgbClr val="FF0000"/>
                </a:solidFill>
              </a:rPr>
              <a:t>Počet</a:t>
            </a:r>
            <a:r>
              <a:rPr lang="sk-SK" dirty="0"/>
              <a:t> publikácií a ohlasov fakúlt UKF podľa druhu 2014</a:t>
            </a:r>
          </a:p>
        </c:rich>
      </c:tx>
      <c:layout>
        <c:manualLayout>
          <c:xMode val="edge"/>
          <c:yMode val="edge"/>
          <c:x val="0.21187955672207637"/>
          <c:y val="3.803809266668772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'fakulty druh'!$A$3</c:f>
              <c:strCache>
                <c:ptCount val="1"/>
                <c:pt idx="0">
                  <c:v>Knižné pub.</c:v>
                </c:pt>
              </c:strCache>
            </c:strRef>
          </c:tx>
          <c:spPr>
            <a:solidFill>
              <a:srgbClr val="C0504D">
                <a:lumMod val="75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'fakulty druh'!$B$2:$F$2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druh'!$B$3:$F$3</c:f>
              <c:numCache>
                <c:formatCode>General</c:formatCode>
                <c:ptCount val="5"/>
                <c:pt idx="0">
                  <c:v>41</c:v>
                </c:pt>
                <c:pt idx="1">
                  <c:v>15</c:v>
                </c:pt>
                <c:pt idx="2">
                  <c:v>22</c:v>
                </c:pt>
                <c:pt idx="3">
                  <c:v>150</c:v>
                </c:pt>
                <c:pt idx="4">
                  <c:v>51</c:v>
                </c:pt>
              </c:numCache>
            </c:numRef>
          </c:val>
        </c:ser>
        <c:ser>
          <c:idx val="1"/>
          <c:order val="1"/>
          <c:tx>
            <c:strRef>
              <c:f>'fakulty druh'!$A$4</c:f>
              <c:strCache>
                <c:ptCount val="1"/>
                <c:pt idx="0">
                  <c:v>Pub. vo vedeckých čas.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'fakulty druh'!$B$2:$F$2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druh'!$B$4:$F$4</c:f>
              <c:numCache>
                <c:formatCode>General</c:formatCode>
                <c:ptCount val="5"/>
                <c:pt idx="0">
                  <c:v>154</c:v>
                </c:pt>
                <c:pt idx="1">
                  <c:v>52</c:v>
                </c:pt>
                <c:pt idx="2">
                  <c:v>56</c:v>
                </c:pt>
                <c:pt idx="3">
                  <c:v>233</c:v>
                </c:pt>
                <c:pt idx="4">
                  <c:v>98</c:v>
                </c:pt>
              </c:numCache>
            </c:numRef>
          </c:val>
        </c:ser>
        <c:ser>
          <c:idx val="2"/>
          <c:order val="2"/>
          <c:tx>
            <c:strRef>
              <c:f>'fakulty druh'!$A$5</c:f>
              <c:strCache>
                <c:ptCount val="1"/>
                <c:pt idx="0">
                  <c:v>Ostatné recenzov. pub.</c:v>
                </c:pt>
              </c:strCache>
            </c:strRef>
          </c:tx>
          <c:spPr>
            <a:solidFill>
              <a:srgbClr val="FFFFCC"/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'fakulty druh'!$B$2:$F$2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druh'!$B$5:$F$5</c:f>
              <c:numCache>
                <c:formatCode>General</c:formatCode>
                <c:ptCount val="5"/>
                <c:pt idx="0">
                  <c:v>250</c:v>
                </c:pt>
                <c:pt idx="1">
                  <c:v>95</c:v>
                </c:pt>
                <c:pt idx="2">
                  <c:v>77</c:v>
                </c:pt>
                <c:pt idx="3">
                  <c:v>434</c:v>
                </c:pt>
                <c:pt idx="4">
                  <c:v>169</c:v>
                </c:pt>
              </c:numCache>
            </c:numRef>
          </c:val>
        </c:ser>
        <c:ser>
          <c:idx val="3"/>
          <c:order val="3"/>
          <c:tx>
            <c:strRef>
              <c:f>'fakulty druh'!$A$6</c:f>
              <c:strCache>
                <c:ptCount val="1"/>
                <c:pt idx="0">
                  <c:v>Citácie WOK a Scopus</c:v>
                </c:pt>
              </c:strCache>
            </c:strRef>
          </c:tx>
          <c:spPr>
            <a:solidFill>
              <a:srgbClr val="4F81BD">
                <a:lumMod val="75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'fakulty druh'!$B$2:$F$2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druh'!$B$6:$F$6</c:f>
              <c:numCache>
                <c:formatCode>General</c:formatCode>
                <c:ptCount val="5"/>
                <c:pt idx="0">
                  <c:v>683</c:v>
                </c:pt>
                <c:pt idx="1">
                  <c:v>150</c:v>
                </c:pt>
                <c:pt idx="2">
                  <c:v>94</c:v>
                </c:pt>
                <c:pt idx="3">
                  <c:v>130</c:v>
                </c:pt>
                <c:pt idx="4">
                  <c:v>32</c:v>
                </c:pt>
              </c:numCache>
            </c:numRef>
          </c:val>
        </c:ser>
        <c:ser>
          <c:idx val="4"/>
          <c:order val="4"/>
          <c:tx>
            <c:strRef>
              <c:f>'fakulty druh'!$A$7</c:f>
              <c:strCache>
                <c:ptCount val="1"/>
                <c:pt idx="0">
                  <c:v>Iné citácie mimo WOK a Scopus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'fakulty druh'!$B$2:$F$2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druh'!$B$7:$F$7</c:f>
              <c:numCache>
                <c:formatCode>General</c:formatCode>
                <c:ptCount val="5"/>
                <c:pt idx="0">
                  <c:v>206</c:v>
                </c:pt>
                <c:pt idx="1">
                  <c:v>90</c:v>
                </c:pt>
                <c:pt idx="2">
                  <c:v>100</c:v>
                </c:pt>
                <c:pt idx="3">
                  <c:v>589</c:v>
                </c:pt>
                <c:pt idx="4">
                  <c:v>201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150912"/>
        <c:axId val="278151304"/>
      </c:barChart>
      <c:catAx>
        <c:axId val="2781509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Fakulta</a:t>
                </a:r>
              </a:p>
            </c:rich>
          </c:tx>
          <c:layout>
            <c:manualLayout>
              <c:xMode val="edge"/>
              <c:yMode val="edge"/>
              <c:x val="0.48239705692526141"/>
              <c:y val="0.8824295786248476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81513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8151304"/>
        <c:scaling>
          <c:orientation val="minMax"/>
          <c:max val="10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</a:t>
                </a:r>
              </a:p>
            </c:rich>
          </c:tx>
          <c:layout>
            <c:manualLayout>
              <c:xMode val="edge"/>
              <c:yMode val="edge"/>
              <c:x val="4.9473452088980685E-2"/>
              <c:y val="0.4619708101340888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8150912"/>
        <c:crosses val="autoZero"/>
        <c:crossBetween val="between"/>
        <c:majorUnit val="100"/>
        <c:minorUnit val="50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3454745923153053"/>
          <c:y val="0.21512486409910059"/>
          <c:w val="0.24511456047502256"/>
          <c:h val="0.33166157125014056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Počet publikácií a ohlasov fakúlt UKF podľa druhu </a:t>
            </a:r>
          </a:p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b="1" i="0" u="none" strike="noStrike" baseline="0" dirty="0">
                <a:solidFill>
                  <a:srgbClr val="FF0000"/>
                </a:solidFill>
                <a:latin typeface="Times New Roman"/>
                <a:cs typeface="Times New Roman"/>
              </a:rPr>
              <a:t>na tvorivého pracovníka 2014</a:t>
            </a:r>
          </a:p>
        </c:rich>
      </c:tx>
      <c:layout>
        <c:manualLayout>
          <c:xMode val="edge"/>
          <c:yMode val="edge"/>
          <c:x val="0.26403057256731799"/>
          <c:y val="3.130935891433491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'fakulty druh 1R na prac.'!$A$3</c:f>
              <c:strCache>
                <c:ptCount val="1"/>
                <c:pt idx="0">
                  <c:v>Knižné pub.</c:v>
                </c:pt>
              </c:strCache>
            </c:strRef>
          </c:tx>
          <c:spPr>
            <a:solidFill>
              <a:srgbClr val="C0504D">
                <a:lumMod val="75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'fakulty druh 1R na prac.'!$B$2:$F$2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 1R na prac.'!$B$3:$F$3</c:f>
              <c:numCache>
                <c:formatCode>0.00</c:formatCode>
                <c:ptCount val="5"/>
                <c:pt idx="0">
                  <c:v>0.32283464566929132</c:v>
                </c:pt>
                <c:pt idx="1">
                  <c:v>0.25862068965517243</c:v>
                </c:pt>
                <c:pt idx="2">
                  <c:v>0.55000000000000004</c:v>
                </c:pt>
                <c:pt idx="3">
                  <c:v>0.66079295154185025</c:v>
                </c:pt>
                <c:pt idx="4">
                  <c:v>0.53125</c:v>
                </c:pt>
              </c:numCache>
            </c:numRef>
          </c:val>
        </c:ser>
        <c:ser>
          <c:idx val="1"/>
          <c:order val="1"/>
          <c:tx>
            <c:strRef>
              <c:f>'fakulty druh 1R na prac.'!$A$4</c:f>
              <c:strCache>
                <c:ptCount val="1"/>
                <c:pt idx="0">
                  <c:v>Pub. vo vedeckých čas.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'fakulty druh 1R na prac.'!$B$2:$F$2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 1R na prac.'!$B$4:$F$4</c:f>
              <c:numCache>
                <c:formatCode>0.00</c:formatCode>
                <c:ptCount val="5"/>
                <c:pt idx="0">
                  <c:v>1.2125984251968505</c:v>
                </c:pt>
                <c:pt idx="1">
                  <c:v>0.89655172413793105</c:v>
                </c:pt>
                <c:pt idx="2">
                  <c:v>1.4</c:v>
                </c:pt>
                <c:pt idx="3">
                  <c:v>1.026431718061674</c:v>
                </c:pt>
                <c:pt idx="4">
                  <c:v>1.0208333333333333</c:v>
                </c:pt>
              </c:numCache>
            </c:numRef>
          </c:val>
        </c:ser>
        <c:ser>
          <c:idx val="2"/>
          <c:order val="2"/>
          <c:tx>
            <c:strRef>
              <c:f>'fakulty druh 1R na prac.'!$A$5</c:f>
              <c:strCache>
                <c:ptCount val="1"/>
                <c:pt idx="0">
                  <c:v>Ostatné recenzov. pub.</c:v>
                </c:pt>
              </c:strCache>
            </c:strRef>
          </c:tx>
          <c:spPr>
            <a:solidFill>
              <a:srgbClr val="FFFFCC"/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'fakulty druh 1R na prac.'!$B$2:$F$2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 1R na prac.'!$B$5:$F$5</c:f>
              <c:numCache>
                <c:formatCode>0.00</c:formatCode>
                <c:ptCount val="5"/>
                <c:pt idx="0">
                  <c:v>1.9685039370078741</c:v>
                </c:pt>
                <c:pt idx="1">
                  <c:v>1.6379310344827587</c:v>
                </c:pt>
                <c:pt idx="2">
                  <c:v>1.925</c:v>
                </c:pt>
                <c:pt idx="3">
                  <c:v>1.9118942731277533</c:v>
                </c:pt>
                <c:pt idx="4">
                  <c:v>1.7604166666666667</c:v>
                </c:pt>
              </c:numCache>
            </c:numRef>
          </c:val>
        </c:ser>
        <c:ser>
          <c:idx val="3"/>
          <c:order val="3"/>
          <c:tx>
            <c:strRef>
              <c:f>'fakulty druh 1R na prac.'!$A$7</c:f>
              <c:strCache>
                <c:ptCount val="1"/>
                <c:pt idx="0">
                  <c:v>Citácie WOK a Scopus</c:v>
                </c:pt>
              </c:strCache>
            </c:strRef>
          </c:tx>
          <c:spPr>
            <a:solidFill>
              <a:srgbClr val="4F81BD">
                <a:lumMod val="75000"/>
              </a:srgbClr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'fakulty druh 1R na prac.'!$B$2:$F$2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 1R na prac.'!$B$7:$F$7</c:f>
              <c:numCache>
                <c:formatCode>0.00</c:formatCode>
                <c:ptCount val="5"/>
                <c:pt idx="0">
                  <c:v>5.377952755905512</c:v>
                </c:pt>
                <c:pt idx="1">
                  <c:v>2.5862068965517242</c:v>
                </c:pt>
                <c:pt idx="2">
                  <c:v>2.35</c:v>
                </c:pt>
                <c:pt idx="3">
                  <c:v>0.57268722466960353</c:v>
                </c:pt>
                <c:pt idx="4">
                  <c:v>0.33333333333333331</c:v>
                </c:pt>
              </c:numCache>
            </c:numRef>
          </c:val>
        </c:ser>
        <c:ser>
          <c:idx val="4"/>
          <c:order val="4"/>
          <c:tx>
            <c:strRef>
              <c:f>'fakulty druh 1R na prac.'!$A$8</c:f>
              <c:strCache>
                <c:ptCount val="1"/>
                <c:pt idx="0">
                  <c:v>Iné citácie mimo WOK a Scopus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'fakulty druh 1R na prac.'!$B$2:$F$2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 1R na prac.'!$B$8:$F$8</c:f>
              <c:numCache>
                <c:formatCode>0.00</c:formatCode>
                <c:ptCount val="5"/>
                <c:pt idx="0">
                  <c:v>1.6220472440944882</c:v>
                </c:pt>
                <c:pt idx="1">
                  <c:v>1.5517241379310345</c:v>
                </c:pt>
                <c:pt idx="2">
                  <c:v>2.5</c:v>
                </c:pt>
                <c:pt idx="3">
                  <c:v>2.5947136563876652</c:v>
                </c:pt>
                <c:pt idx="4">
                  <c:v>2.09375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9817960"/>
        <c:axId val="279818352"/>
      </c:barChart>
      <c:catAx>
        <c:axId val="2798179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Fakulta</a:t>
                </a:r>
              </a:p>
            </c:rich>
          </c:tx>
          <c:layout>
            <c:manualLayout>
              <c:xMode val="edge"/>
              <c:yMode val="edge"/>
              <c:x val="0.48103093670668218"/>
              <c:y val="0.8866136787846573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98183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9818352"/>
        <c:scaling>
          <c:orientation val="minMax"/>
          <c:max val="16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</a:t>
                </a:r>
              </a:p>
            </c:rich>
          </c:tx>
          <c:layout>
            <c:manualLayout>
              <c:xMode val="edge"/>
              <c:yMode val="edge"/>
              <c:x val="4.9473452088980685E-2"/>
              <c:y val="0.45569463157764623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9817960"/>
        <c:crosses val="autoZero"/>
        <c:crossBetween val="between"/>
        <c:majorUnit val="2"/>
        <c:minorUnit val="1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2575969670457863"/>
          <c:y val="0.22864769331963164"/>
          <c:w val="0.25500591626866309"/>
          <c:h val="0.33482222457408506"/>
        </c:manualLayout>
      </c:layout>
      <c:overlay val="0"/>
      <c:spPr>
        <a:solidFill>
          <a:srgbClr val="FFFFFF"/>
        </a:solidFill>
        <a:ln>
          <a:solidFill>
            <a:srgbClr val="000000"/>
          </a:solidFill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b="1" i="0" u="none" strike="noStrike" baseline="0" dirty="0">
                <a:solidFill>
                  <a:srgbClr val="FF0000"/>
                </a:solidFill>
                <a:latin typeface="Times New Roman"/>
                <a:cs typeface="Times New Roman"/>
              </a:rPr>
              <a:t>Počet </a:t>
            </a: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publikácií UKF vo vedekých časopisoch evidovaných vo WOK a Scopus</a:t>
            </a:r>
          </a:p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a mimo WOK a Scopus 2005 až 2014</a:t>
            </a:r>
          </a:p>
        </c:rich>
      </c:tx>
      <c:layout>
        <c:manualLayout>
          <c:xMode val="edge"/>
          <c:yMode val="edge"/>
          <c:x val="0.18208779742696099"/>
          <c:y val="3.157117912562185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'UKF 10R'!$D$2</c:f>
              <c:strCache>
                <c:ptCount val="1"/>
                <c:pt idx="0">
                  <c:v>Pub. vo vedec. čas. vo WOK a Scopus</c:v>
                </c:pt>
              </c:strCache>
            </c:strRef>
          </c:tx>
          <c:spPr>
            <a:solidFill>
              <a:srgbClr val="4F81BD">
                <a:lumMod val="75000"/>
              </a:srgbClr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'UKF 10R'!$A$3:$A$12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'UKF 10R'!$D$3:$D$12</c:f>
              <c:numCache>
                <c:formatCode>General</c:formatCode>
                <c:ptCount val="10"/>
                <c:pt idx="0">
                  <c:v>71</c:v>
                </c:pt>
                <c:pt idx="1">
                  <c:v>79</c:v>
                </c:pt>
                <c:pt idx="2">
                  <c:v>49</c:v>
                </c:pt>
                <c:pt idx="3">
                  <c:v>39</c:v>
                </c:pt>
                <c:pt idx="4">
                  <c:v>67</c:v>
                </c:pt>
                <c:pt idx="5">
                  <c:v>73</c:v>
                </c:pt>
                <c:pt idx="6">
                  <c:v>75</c:v>
                </c:pt>
                <c:pt idx="7">
                  <c:v>64</c:v>
                </c:pt>
                <c:pt idx="8">
                  <c:v>137</c:v>
                </c:pt>
                <c:pt idx="9">
                  <c:v>113</c:v>
                </c:pt>
              </c:numCache>
            </c:numRef>
          </c:val>
        </c:ser>
        <c:ser>
          <c:idx val="1"/>
          <c:order val="1"/>
          <c:tx>
            <c:strRef>
              <c:f>'UKF 10R'!$E$2</c:f>
              <c:strCache>
                <c:ptCount val="1"/>
                <c:pt idx="0">
                  <c:v>Pub. vo vedec. čas. mimo WOK a Scopus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'UKF 10R'!$A$3:$A$12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'UKF 10R'!$E$3:$E$12</c:f>
              <c:numCache>
                <c:formatCode>General</c:formatCode>
                <c:ptCount val="10"/>
                <c:pt idx="0">
                  <c:v>281</c:v>
                </c:pt>
                <c:pt idx="1">
                  <c:v>296</c:v>
                </c:pt>
                <c:pt idx="2">
                  <c:v>355</c:v>
                </c:pt>
                <c:pt idx="3">
                  <c:v>287</c:v>
                </c:pt>
                <c:pt idx="4">
                  <c:v>513</c:v>
                </c:pt>
                <c:pt idx="5">
                  <c:v>753</c:v>
                </c:pt>
                <c:pt idx="6">
                  <c:v>500</c:v>
                </c:pt>
                <c:pt idx="7">
                  <c:v>520</c:v>
                </c:pt>
                <c:pt idx="8">
                  <c:v>664</c:v>
                </c:pt>
                <c:pt idx="9">
                  <c:v>474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9819136"/>
        <c:axId val="279819528"/>
      </c:barChart>
      <c:catAx>
        <c:axId val="2798191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Rok</a:t>
                </a:r>
              </a:p>
            </c:rich>
          </c:tx>
          <c:layout>
            <c:manualLayout>
              <c:xMode val="edge"/>
              <c:yMode val="edge"/>
              <c:x val="0.49490921216815115"/>
              <c:y val="0.9059242908443975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98195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9819528"/>
        <c:scaling>
          <c:orientation val="minMax"/>
          <c:max val="9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</a:t>
                </a:r>
              </a:p>
            </c:rich>
          </c:tx>
          <c:layout>
            <c:manualLayout>
              <c:xMode val="edge"/>
              <c:yMode val="edge"/>
              <c:x val="4.9473452088980685E-2"/>
              <c:y val="0.4577867097156788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9819136"/>
        <c:crosses val="autoZero"/>
        <c:crossBetween val="between"/>
        <c:majorUnit val="100"/>
        <c:minorUnit val="50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965827632201713"/>
          <c:y val="0.40678433762725269"/>
          <c:w val="0.1838108778069408"/>
          <c:h val="0.2030716998791196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b="1" i="0" u="none" strike="noStrike" baseline="0" dirty="0">
                <a:solidFill>
                  <a:srgbClr val="FF0000"/>
                </a:solidFill>
                <a:latin typeface="Times New Roman"/>
                <a:cs typeface="Times New Roman"/>
              </a:rPr>
              <a:t>Počet</a:t>
            </a: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 ostatných domácich a zahraničných recenzovaných publikácií UKF</a:t>
            </a:r>
          </a:p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2005 až 2014</a:t>
            </a:r>
          </a:p>
        </c:rich>
      </c:tx>
      <c:layout>
        <c:manualLayout>
          <c:xMode val="edge"/>
          <c:yMode val="edge"/>
          <c:x val="0.17777073004763294"/>
          <c:y val="3.7183246968656172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'UKF 10R'!$F$2</c:f>
              <c:strCache>
                <c:ptCount val="1"/>
                <c:pt idx="0">
                  <c:v>Ostatné recenzov. pub.</c:v>
                </c:pt>
              </c:strCache>
            </c:strRef>
          </c:tx>
          <c:spPr>
            <a:solidFill>
              <a:srgbClr val="99CCFF"/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'UKF 10R'!$A$3:$A$12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'UKF 10R'!$F$3:$F$12</c:f>
              <c:numCache>
                <c:formatCode>General</c:formatCode>
                <c:ptCount val="10"/>
                <c:pt idx="0">
                  <c:v>1257</c:v>
                </c:pt>
                <c:pt idx="1">
                  <c:v>1243</c:v>
                </c:pt>
                <c:pt idx="2">
                  <c:v>1015</c:v>
                </c:pt>
                <c:pt idx="3">
                  <c:v>1367</c:v>
                </c:pt>
                <c:pt idx="4">
                  <c:v>1682</c:v>
                </c:pt>
                <c:pt idx="5">
                  <c:v>2098</c:v>
                </c:pt>
                <c:pt idx="6">
                  <c:v>1453</c:v>
                </c:pt>
                <c:pt idx="7">
                  <c:v>1356</c:v>
                </c:pt>
                <c:pt idx="8">
                  <c:v>1042</c:v>
                </c:pt>
                <c:pt idx="9">
                  <c:v>1009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9820312"/>
        <c:axId val="279820704"/>
      </c:barChart>
      <c:catAx>
        <c:axId val="2798203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Rok</a:t>
                </a:r>
              </a:p>
            </c:rich>
          </c:tx>
          <c:layout>
            <c:manualLayout>
              <c:xMode val="edge"/>
              <c:yMode val="edge"/>
              <c:x val="0.49627533238673038"/>
              <c:y val="0.9038322406351925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98207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9820704"/>
        <c:scaling>
          <c:orientation val="minMax"/>
          <c:max val="24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</a:t>
                </a:r>
              </a:p>
            </c:rich>
          </c:tx>
          <c:layout>
            <c:manualLayout>
              <c:xMode val="edge"/>
              <c:yMode val="edge"/>
              <c:x val="4.9473452088980685E-2"/>
              <c:y val="0.4452344084604487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9820312"/>
        <c:crosses val="autoZero"/>
        <c:crossBetween val="between"/>
        <c:majorUnit val="300"/>
        <c:minorUnit val="150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b="1" i="0" u="none" strike="noStrike" baseline="0" dirty="0">
                <a:solidFill>
                  <a:srgbClr val="FF0000"/>
                </a:solidFill>
                <a:latin typeface="Times New Roman"/>
                <a:cs typeface="Times New Roman"/>
              </a:rPr>
              <a:t>Počet</a:t>
            </a: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 citácií UKF v publikáciách evidovaných v databázach WOK a Scopus</a:t>
            </a:r>
          </a:p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400" b="1" i="0" u="none" strike="noStrike" baseline="0" dirty="0">
                <a:solidFill>
                  <a:srgbClr val="000000"/>
                </a:solidFill>
                <a:latin typeface="Times New Roman"/>
                <a:cs typeface="Times New Roman"/>
              </a:rPr>
              <a:t>a mimo WOK a Scopus 2005 až 2014</a:t>
            </a:r>
          </a:p>
        </c:rich>
      </c:tx>
      <c:layout>
        <c:manualLayout>
          <c:xMode val="edge"/>
          <c:yMode val="edge"/>
          <c:x val="0.15902230971128606"/>
          <c:y val="3.3080252755049035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'UKF 10R'!$G$2</c:f>
              <c:strCache>
                <c:ptCount val="1"/>
                <c:pt idx="0">
                  <c:v>Citácie WOK a Scopus</c:v>
                </c:pt>
              </c:strCache>
            </c:strRef>
          </c:tx>
          <c:spPr>
            <a:solidFill>
              <a:srgbClr val="4F81BD">
                <a:lumMod val="75000"/>
              </a:srgbClr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'UKF 10R'!$A$3:$A$12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'UKF 10R'!$G$3:$G$12</c:f>
              <c:numCache>
                <c:formatCode>General</c:formatCode>
                <c:ptCount val="10"/>
                <c:pt idx="0">
                  <c:v>66</c:v>
                </c:pt>
                <c:pt idx="1">
                  <c:v>259</c:v>
                </c:pt>
                <c:pt idx="2">
                  <c:v>411</c:v>
                </c:pt>
                <c:pt idx="3">
                  <c:v>109</c:v>
                </c:pt>
                <c:pt idx="4">
                  <c:v>167</c:v>
                </c:pt>
                <c:pt idx="5">
                  <c:v>204</c:v>
                </c:pt>
                <c:pt idx="6">
                  <c:v>469</c:v>
                </c:pt>
                <c:pt idx="7">
                  <c:v>1891</c:v>
                </c:pt>
                <c:pt idx="8">
                  <c:v>1118</c:v>
                </c:pt>
                <c:pt idx="9">
                  <c:v>1089</c:v>
                </c:pt>
              </c:numCache>
            </c:numRef>
          </c:val>
        </c:ser>
        <c:ser>
          <c:idx val="1"/>
          <c:order val="1"/>
          <c:tx>
            <c:strRef>
              <c:f>'UKF 10R'!$H$2</c:f>
              <c:strCache>
                <c:ptCount val="1"/>
                <c:pt idx="0">
                  <c:v>Iné citácie mimo WOK a Scopus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  <a:ln>
              <a:solidFill>
                <a:srgbClr val="000000"/>
              </a:solidFill>
            </a:ln>
          </c:spPr>
          <c:invertIfNegative val="0"/>
          <c:cat>
            <c:numRef>
              <c:f>'UKF 10R'!$A$3:$A$12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'UKF 10R'!$H$3:$H$12</c:f>
              <c:numCache>
                <c:formatCode>General</c:formatCode>
                <c:ptCount val="10"/>
                <c:pt idx="0">
                  <c:v>673</c:v>
                </c:pt>
                <c:pt idx="1">
                  <c:v>1320</c:v>
                </c:pt>
                <c:pt idx="2">
                  <c:v>1180</c:v>
                </c:pt>
                <c:pt idx="3">
                  <c:v>1362</c:v>
                </c:pt>
                <c:pt idx="4">
                  <c:v>1169</c:v>
                </c:pt>
                <c:pt idx="5">
                  <c:v>1292</c:v>
                </c:pt>
                <c:pt idx="6">
                  <c:v>1343</c:v>
                </c:pt>
                <c:pt idx="7">
                  <c:v>1992</c:v>
                </c:pt>
                <c:pt idx="8">
                  <c:v>2110</c:v>
                </c:pt>
                <c:pt idx="9">
                  <c:v>1186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9821096"/>
        <c:axId val="277117496"/>
      </c:barChart>
      <c:catAx>
        <c:axId val="2798210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Rok</a:t>
                </a:r>
              </a:p>
            </c:rich>
          </c:tx>
          <c:layout>
            <c:manualLayout>
              <c:xMode val="edge"/>
              <c:yMode val="edge"/>
              <c:x val="0.49354309194957191"/>
              <c:y val="0.9059242908443975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71174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7117496"/>
        <c:scaling>
          <c:orientation val="minMax"/>
          <c:max val="2200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</a:t>
                </a:r>
              </a:p>
            </c:rich>
          </c:tx>
          <c:layout>
            <c:manualLayout>
              <c:xMode val="edge"/>
              <c:yMode val="edge"/>
              <c:x val="4.9473452088980685E-2"/>
              <c:y val="0.4180377557407834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79821096"/>
        <c:crosses val="autoZero"/>
        <c:crossBetween val="between"/>
        <c:majorUnit val="200"/>
        <c:minorUnit val="100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9680519101778946"/>
          <c:y val="0.34956980426044132"/>
          <c:w val="0.18301062776988941"/>
          <c:h val="0.19099250259005651"/>
        </c:manualLayout>
      </c:layout>
      <c:overlay val="0"/>
      <c:spPr>
        <a:solidFill>
          <a:schemeClr val="bg1"/>
        </a:solidFill>
        <a:ln>
          <a:solidFill>
            <a:srgbClr val="000000"/>
          </a:solidFill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dirty="0">
                <a:solidFill>
                  <a:srgbClr val="FF0000"/>
                </a:solidFill>
              </a:rPr>
              <a:t>Počet </a:t>
            </a:r>
            <a:r>
              <a:rPr lang="sk-SK" dirty="0"/>
              <a:t>výstupov umeleckej tvorby fakúlt UKF
podľa druhu</a:t>
            </a:r>
          </a:p>
        </c:rich>
      </c:tx>
      <c:layout>
        <c:manualLayout>
          <c:xMode val="edge"/>
          <c:yMode val="edge"/>
          <c:x val="0.31939170001290823"/>
          <c:y val="2.191572207320238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'fakulty druh po'!$A$3</c:f>
              <c:strCache>
                <c:ptCount val="1"/>
                <c:pt idx="0">
                  <c:v>2014 závažné</c:v>
                </c:pt>
              </c:strCache>
            </c:strRef>
          </c:tx>
          <c:spPr>
            <a:solidFill>
              <a:srgbClr val="C00000"/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'fakulty druh po'!$B$2:$F$2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 po'!$B$3:$F$3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26</c:v>
                </c:pt>
                <c:pt idx="3">
                  <c:v>28</c:v>
                </c:pt>
                <c:pt idx="4">
                  <c:v>57</c:v>
                </c:pt>
              </c:numCache>
            </c:numRef>
          </c:val>
        </c:ser>
        <c:ser>
          <c:idx val="1"/>
          <c:order val="1"/>
          <c:tx>
            <c:strRef>
              <c:f>'fakulty druh po'!$A$4</c:f>
              <c:strCache>
                <c:ptCount val="1"/>
                <c:pt idx="0">
                  <c:v>2014 menej závažné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'fakulty druh po'!$B$2:$F$2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 po'!$B$4:$F$4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9</c:v>
                </c:pt>
                <c:pt idx="3">
                  <c:v>17</c:v>
                </c:pt>
                <c:pt idx="4">
                  <c:v>43</c:v>
                </c:pt>
              </c:numCache>
            </c:numRef>
          </c:val>
        </c:ser>
        <c:ser>
          <c:idx val="2"/>
          <c:order val="2"/>
          <c:tx>
            <c:strRef>
              <c:f>'fakulty druh po'!$A$5</c:f>
              <c:strCache>
                <c:ptCount val="1"/>
                <c:pt idx="0">
                  <c:v>2014 ostatné</c:v>
                </c:pt>
              </c:strCache>
            </c:strRef>
          </c:tx>
          <c:spPr>
            <a:solidFill>
              <a:srgbClr val="FFFFCC"/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'fakulty druh po'!$B$2:$F$2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'fakulty druh po'!$B$5:$F$5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14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9171864"/>
        <c:axId val="329167944"/>
      </c:barChart>
      <c:catAx>
        <c:axId val="3291718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/>
                  <a:t>Fakulta</a:t>
                </a:r>
              </a:p>
            </c:rich>
          </c:tx>
          <c:layout>
            <c:manualLayout>
              <c:xMode val="edge"/>
              <c:yMode val="edge"/>
              <c:x val="0.47548975947678668"/>
              <c:y val="0.88452168753631066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3291679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29167944"/>
        <c:scaling>
          <c:orientation val="minMax"/>
          <c:max val="14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/>
                  <a:t>Počet výstupov</a:t>
                </a:r>
              </a:p>
            </c:rich>
          </c:tx>
          <c:layout>
            <c:manualLayout>
              <c:xMode val="edge"/>
              <c:yMode val="edge"/>
              <c:x val="5.2980185878404543E-2"/>
              <c:y val="0.3964757701990547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329171864"/>
        <c:crosses val="autoZero"/>
        <c:crossBetween val="between"/>
        <c:majorUnit val="20"/>
        <c:minorUnit val="10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6344402134159461"/>
          <c:y val="0.21732744945343371"/>
          <c:w val="0.19354578116260057"/>
          <c:h val="0.1350953658265244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dirty="0">
                <a:solidFill>
                  <a:srgbClr val="FF0000"/>
                </a:solidFill>
              </a:rPr>
              <a:t>Počet</a:t>
            </a:r>
            <a:r>
              <a:rPr lang="sk-SK" dirty="0"/>
              <a:t> doktorandov zúčastnených na riešení projektov UKF podľa typu</a:t>
            </a:r>
          </a:p>
        </c:rich>
      </c:tx>
      <c:layout>
        <c:manualLayout>
          <c:xMode val="edge"/>
          <c:yMode val="edge"/>
          <c:x val="0.16894211140274132"/>
          <c:y val="2.191577792394679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'UKF počet typ'!$A$3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'UKF počet typ'!$B$2:$H$2</c:f>
              <c:strCache>
                <c:ptCount val="7"/>
                <c:pt idx="0">
                  <c:v>MP</c:v>
                </c:pt>
                <c:pt idx="1">
                  <c:v>APVV</c:v>
                </c:pt>
                <c:pt idx="2">
                  <c:v>VEGA</c:v>
                </c:pt>
                <c:pt idx="3">
                  <c:v>KEGA</c:v>
                </c:pt>
                <c:pt idx="4">
                  <c:v>UGA</c:v>
                </c:pt>
                <c:pt idx="5">
                  <c:v>Ostatné</c:v>
                </c:pt>
                <c:pt idx="6">
                  <c:v>Spolu</c:v>
                </c:pt>
              </c:strCache>
            </c:strRef>
          </c:cat>
          <c:val>
            <c:numRef>
              <c:f>'UKF počet typ'!$B$3:$H$3</c:f>
              <c:numCache>
                <c:formatCode>General</c:formatCode>
                <c:ptCount val="7"/>
                <c:pt idx="0">
                  <c:v>17</c:v>
                </c:pt>
                <c:pt idx="1">
                  <c:v>26</c:v>
                </c:pt>
                <c:pt idx="2">
                  <c:v>81</c:v>
                </c:pt>
                <c:pt idx="3">
                  <c:v>63</c:v>
                </c:pt>
                <c:pt idx="4">
                  <c:v>154</c:v>
                </c:pt>
                <c:pt idx="5">
                  <c:v>30</c:v>
                </c:pt>
                <c:pt idx="6">
                  <c:v>371</c:v>
                </c:pt>
              </c:numCache>
            </c:numRef>
          </c:val>
        </c:ser>
        <c:ser>
          <c:idx val="1"/>
          <c:order val="1"/>
          <c:tx>
            <c:strRef>
              <c:f>'UKF počet typ'!$A$4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C0504D">
                <a:lumMod val="75000"/>
              </a:srgb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'UKF počet typ'!$B$2:$H$2</c:f>
              <c:strCache>
                <c:ptCount val="7"/>
                <c:pt idx="0">
                  <c:v>MP</c:v>
                </c:pt>
                <c:pt idx="1">
                  <c:v>APVV</c:v>
                </c:pt>
                <c:pt idx="2">
                  <c:v>VEGA</c:v>
                </c:pt>
                <c:pt idx="3">
                  <c:v>KEGA</c:v>
                </c:pt>
                <c:pt idx="4">
                  <c:v>UGA</c:v>
                </c:pt>
                <c:pt idx="5">
                  <c:v>Ostatné</c:v>
                </c:pt>
                <c:pt idx="6">
                  <c:v>Spolu</c:v>
                </c:pt>
              </c:strCache>
            </c:strRef>
          </c:cat>
          <c:val>
            <c:numRef>
              <c:f>'UKF počet typ'!$B$4:$H$4</c:f>
              <c:numCache>
                <c:formatCode>General</c:formatCode>
                <c:ptCount val="7"/>
                <c:pt idx="0">
                  <c:v>15</c:v>
                </c:pt>
                <c:pt idx="1">
                  <c:v>15</c:v>
                </c:pt>
                <c:pt idx="2">
                  <c:v>73</c:v>
                </c:pt>
                <c:pt idx="3">
                  <c:v>51</c:v>
                </c:pt>
                <c:pt idx="4">
                  <c:v>101</c:v>
                </c:pt>
                <c:pt idx="5">
                  <c:v>19</c:v>
                </c:pt>
                <c:pt idx="6">
                  <c:v>274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561144"/>
        <c:axId val="283661040"/>
      </c:barChart>
      <c:catAx>
        <c:axId val="49561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Typ projektu</a:t>
                </a:r>
              </a:p>
            </c:rich>
          </c:tx>
          <c:layout>
            <c:manualLayout>
              <c:xMode val="edge"/>
              <c:yMode val="edge"/>
              <c:x val="0.46072909943634094"/>
              <c:y val="0.8824295786248476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836610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3661040"/>
        <c:scaling>
          <c:orientation val="minMax"/>
          <c:max val="40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 študentov</a:t>
                </a:r>
              </a:p>
            </c:rich>
          </c:tx>
          <c:layout>
            <c:manualLayout>
              <c:xMode val="edge"/>
              <c:yMode val="edge"/>
              <c:x val="3.9735058732412551E-2"/>
              <c:y val="0.3920704707936612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49561144"/>
        <c:crosses val="autoZero"/>
        <c:crossBetween val="between"/>
        <c:majorUnit val="50"/>
        <c:minorUnit val="25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0563099694505391"/>
          <c:y val="0.43171811682535494"/>
          <c:w val="8.2772363495546619E-2"/>
          <c:h val="0.11894277336671827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200" baseline="0" dirty="0"/>
              <a:t>Podiel doktorandov zúčastnených na riešení projektov UKF </a:t>
            </a:r>
          </a:p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200" baseline="0" dirty="0"/>
              <a:t>podľa typu</a:t>
            </a:r>
          </a:p>
        </c:rich>
      </c:tx>
      <c:layout>
        <c:manualLayout>
          <c:xMode val="edge"/>
          <c:yMode val="edge"/>
          <c:x val="0.28964266746332074"/>
          <c:y val="3.029774469503388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'[ucast_doktorandov_na_projektoch_2014_V01.xls]UKF podiel typ'!$A$3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'[ucast_doktorandov_na_projektoch_2014_V01.xls]UKF podiel typ'!$B$2:$H$2</c:f>
              <c:strCache>
                <c:ptCount val="7"/>
                <c:pt idx="0">
                  <c:v>MP</c:v>
                </c:pt>
                <c:pt idx="1">
                  <c:v>APVV</c:v>
                </c:pt>
                <c:pt idx="2">
                  <c:v>VEGA</c:v>
                </c:pt>
                <c:pt idx="3">
                  <c:v>KEGA</c:v>
                </c:pt>
                <c:pt idx="4">
                  <c:v>UGA</c:v>
                </c:pt>
                <c:pt idx="5">
                  <c:v>Ostatné</c:v>
                </c:pt>
                <c:pt idx="6">
                  <c:v>Spolu</c:v>
                </c:pt>
              </c:strCache>
            </c:strRef>
          </c:cat>
          <c:val>
            <c:numRef>
              <c:f>'[ucast_doktorandov_na_projektoch_2014_V01.xls]UKF podiel typ'!$B$3:$H$3</c:f>
              <c:numCache>
                <c:formatCode>0.0%</c:formatCode>
                <c:ptCount val="7"/>
                <c:pt idx="0">
                  <c:v>4.4270833333333336E-2</c:v>
                </c:pt>
                <c:pt idx="1">
                  <c:v>6.7708333333333329E-2</c:v>
                </c:pt>
                <c:pt idx="2">
                  <c:v>0.2109375</c:v>
                </c:pt>
                <c:pt idx="3">
                  <c:v>0.1640625</c:v>
                </c:pt>
                <c:pt idx="4">
                  <c:v>0.40104166666666669</c:v>
                </c:pt>
                <c:pt idx="5">
                  <c:v>7.8125E-2</c:v>
                </c:pt>
                <c:pt idx="6">
                  <c:v>0.96614583333333326</c:v>
                </c:pt>
              </c:numCache>
            </c:numRef>
          </c:val>
        </c:ser>
        <c:ser>
          <c:idx val="1"/>
          <c:order val="1"/>
          <c:tx>
            <c:strRef>
              <c:f>'[ucast_doktorandov_na_projektoch_2014_V01.xls]UKF podiel typ'!$A$4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C0504D">
                <a:lumMod val="75000"/>
              </a:srgb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'[ucast_doktorandov_na_projektoch_2014_V01.xls]UKF podiel typ'!$B$2:$H$2</c:f>
              <c:strCache>
                <c:ptCount val="7"/>
                <c:pt idx="0">
                  <c:v>MP</c:v>
                </c:pt>
                <c:pt idx="1">
                  <c:v>APVV</c:v>
                </c:pt>
                <c:pt idx="2">
                  <c:v>VEGA</c:v>
                </c:pt>
                <c:pt idx="3">
                  <c:v>KEGA</c:v>
                </c:pt>
                <c:pt idx="4">
                  <c:v>UGA</c:v>
                </c:pt>
                <c:pt idx="5">
                  <c:v>Ostatné</c:v>
                </c:pt>
                <c:pt idx="6">
                  <c:v>Spolu</c:v>
                </c:pt>
              </c:strCache>
            </c:strRef>
          </c:cat>
          <c:val>
            <c:numRef>
              <c:f>'[ucast_doktorandov_na_projektoch_2014_V01.xls]UKF podiel typ'!$B$4:$H$4</c:f>
              <c:numCache>
                <c:formatCode>0.0%</c:formatCode>
                <c:ptCount val="7"/>
                <c:pt idx="0">
                  <c:v>4.3731778425655975E-2</c:v>
                </c:pt>
                <c:pt idx="1">
                  <c:v>4.3731778425655975E-2</c:v>
                </c:pt>
                <c:pt idx="2">
                  <c:v>0.21282798833819241</c:v>
                </c:pt>
                <c:pt idx="3">
                  <c:v>0.14868804664723032</c:v>
                </c:pt>
                <c:pt idx="4">
                  <c:v>0.29446064139941691</c:v>
                </c:pt>
                <c:pt idx="5">
                  <c:v>5.5393586005830907E-2</c:v>
                </c:pt>
                <c:pt idx="6">
                  <c:v>0.79883381924198249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3661824"/>
        <c:axId val="283662216"/>
      </c:barChart>
      <c:catAx>
        <c:axId val="2836618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Typ projektu</a:t>
                </a:r>
              </a:p>
            </c:rich>
          </c:tx>
          <c:layout>
            <c:manualLayout>
              <c:xMode val="edge"/>
              <c:yMode val="edge"/>
              <c:x val="0.4593629792177617"/>
              <c:y val="0.88033752841564261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836622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3662216"/>
        <c:scaling>
          <c:orientation val="minMax"/>
          <c:max val="1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Podiel z celkového počtu študentov</a:t>
                </a:r>
              </a:p>
            </c:rich>
          </c:tx>
          <c:layout>
            <c:manualLayout>
              <c:xMode val="edge"/>
              <c:yMode val="edge"/>
              <c:x val="3.9735058732412551E-2"/>
              <c:y val="0.28193835864659172"/>
            </c:manualLayout>
          </c:layout>
          <c:overlay val="0"/>
          <c:spPr>
            <a:noFill/>
            <a:ln w="25400">
              <a:noFill/>
            </a:ln>
          </c:spPr>
        </c:title>
        <c:numFmt formatCode="0.0%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83661824"/>
        <c:crosses val="autoZero"/>
        <c:crossBetween val="between"/>
        <c:majorUnit val="0.1"/>
        <c:minorUnit val="0.1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0563099694505391"/>
          <c:y val="0.43171811682535494"/>
          <c:w val="8.2772363495546619E-2"/>
          <c:h val="0.10011432148387306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dirty="0">
                <a:solidFill>
                  <a:srgbClr val="FF0000"/>
                </a:solidFill>
              </a:rPr>
              <a:t>Počet</a:t>
            </a:r>
            <a:r>
              <a:rPr lang="sk-SK" dirty="0"/>
              <a:t> publikácií a ohlasov doktorandov UKF podľa druhu</a:t>
            </a:r>
          </a:p>
        </c:rich>
      </c:tx>
      <c:layout>
        <c:manualLayout>
          <c:xMode val="edge"/>
          <c:yMode val="edge"/>
          <c:x val="0.21184869252454555"/>
          <c:y val="3.594594122841923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'UKF druh'!$A$3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('UKF druh'!$B$2:$C$2,'UKF druh'!$E$2:$F$2,'UKF druh'!$H$2:$J$2)</c:f>
              <c:strCache>
                <c:ptCount val="7"/>
                <c:pt idx="0">
                  <c:v>Publik.
vo WOK
a Scopus</c:v>
                </c:pt>
                <c:pt idx="1">
                  <c:v>Publik.
mimo
WOK
a Scopus</c:v>
                </c:pt>
                <c:pt idx="2">
                  <c:v>Knižné
publik.</c:v>
                </c:pt>
                <c:pt idx="3">
                  <c:v>Ostatné
recenzov.
publik.</c:v>
                </c:pt>
                <c:pt idx="4">
                  <c:v>Iné
publik.</c:v>
                </c:pt>
                <c:pt idx="5">
                  <c:v>Citácie
WOK
a Scopus</c:v>
                </c:pt>
                <c:pt idx="6">
                  <c:v>Iné
citácie
mimo WOK a Scopus</c:v>
                </c:pt>
              </c:strCache>
            </c:strRef>
          </c:cat>
          <c:val>
            <c:numRef>
              <c:f>('UKF druh'!$B$3:$C$3,'UKF druh'!$E$3:$F$3,'UKF druh'!$H$3:$J$3)</c:f>
              <c:numCache>
                <c:formatCode>General</c:formatCode>
                <c:ptCount val="7"/>
                <c:pt idx="0">
                  <c:v>27</c:v>
                </c:pt>
                <c:pt idx="1">
                  <c:v>212</c:v>
                </c:pt>
                <c:pt idx="2">
                  <c:v>27</c:v>
                </c:pt>
                <c:pt idx="3">
                  <c:v>294</c:v>
                </c:pt>
                <c:pt idx="4">
                  <c:v>158</c:v>
                </c:pt>
                <c:pt idx="5">
                  <c:v>13</c:v>
                </c:pt>
                <c:pt idx="6">
                  <c:v>34</c:v>
                </c:pt>
              </c:numCache>
            </c:numRef>
          </c:val>
        </c:ser>
        <c:ser>
          <c:idx val="1"/>
          <c:order val="1"/>
          <c:tx>
            <c:strRef>
              <c:f>'UKF druh'!$A$4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C0504D">
                <a:lumMod val="75000"/>
              </a:srgb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('UKF druh'!$B$2:$C$2,'UKF druh'!$E$2:$F$2,'UKF druh'!$H$2:$J$2)</c:f>
              <c:strCache>
                <c:ptCount val="7"/>
                <c:pt idx="0">
                  <c:v>Publik.
vo WOK
a Scopus</c:v>
                </c:pt>
                <c:pt idx="1">
                  <c:v>Publik.
mimo
WOK
a Scopus</c:v>
                </c:pt>
                <c:pt idx="2">
                  <c:v>Knižné
publik.</c:v>
                </c:pt>
                <c:pt idx="3">
                  <c:v>Ostatné
recenzov.
publik.</c:v>
                </c:pt>
                <c:pt idx="4">
                  <c:v>Iné
publik.</c:v>
                </c:pt>
                <c:pt idx="5">
                  <c:v>Citácie
WOK
a Scopus</c:v>
                </c:pt>
                <c:pt idx="6">
                  <c:v>Iné
citácie
mimo WOK a Scopus</c:v>
                </c:pt>
              </c:strCache>
            </c:strRef>
          </c:cat>
          <c:val>
            <c:numRef>
              <c:f>('UKF druh'!$B$4:$C$4,'UKF druh'!$E$4:$F$4,'UKF druh'!$H$4:$J$4)</c:f>
              <c:numCache>
                <c:formatCode>General</c:formatCode>
                <c:ptCount val="7"/>
                <c:pt idx="0">
                  <c:v>21</c:v>
                </c:pt>
                <c:pt idx="1">
                  <c:v>98</c:v>
                </c:pt>
                <c:pt idx="2">
                  <c:v>28</c:v>
                </c:pt>
                <c:pt idx="3">
                  <c:v>254</c:v>
                </c:pt>
                <c:pt idx="4">
                  <c:v>144</c:v>
                </c:pt>
                <c:pt idx="5">
                  <c:v>5</c:v>
                </c:pt>
                <c:pt idx="6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3388592"/>
        <c:axId val="283388984"/>
      </c:barChart>
      <c:catAx>
        <c:axId val="2833885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Druh publikácie/ohlasu</a:t>
                </a:r>
              </a:p>
            </c:rich>
          </c:tx>
          <c:layout>
            <c:manualLayout>
              <c:xMode val="edge"/>
              <c:yMode val="edge"/>
              <c:x val="0.42657609397186003"/>
              <c:y val="0.92905676539386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833889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3388984"/>
        <c:scaling>
          <c:orientation val="minMax"/>
          <c:max val="35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</a:t>
                </a:r>
              </a:p>
            </c:rich>
          </c:tx>
          <c:layout>
            <c:manualLayout>
              <c:xMode val="edge"/>
              <c:yMode val="edge"/>
              <c:x val="3.9735058732412551E-2"/>
              <c:y val="0.4074890455638652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83388592"/>
        <c:crosses val="autoZero"/>
        <c:crossBetween val="between"/>
        <c:majorUnit val="50"/>
        <c:minorUnit val="25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9470203519642002"/>
          <c:y val="0.41707376536091983"/>
          <c:w val="7.8456929564132305E-2"/>
          <c:h val="0.10132161565578363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dirty="0">
                <a:solidFill>
                  <a:srgbClr val="FF0000"/>
                </a:solidFill>
              </a:rPr>
              <a:t>Počet </a:t>
            </a:r>
            <a:r>
              <a:rPr lang="sk-SK" dirty="0"/>
              <a:t>publikácií a ohlasov doktorandov UKF 
podľa typu a formy štúdia </a:t>
            </a:r>
            <a:r>
              <a:rPr lang="sk-SK" sz="1600" dirty="0">
                <a:solidFill>
                  <a:srgbClr val="FF0000"/>
                </a:solidFill>
              </a:rPr>
              <a:t>na doktoranda</a:t>
            </a:r>
          </a:p>
        </c:rich>
      </c:tx>
      <c:layout>
        <c:manualLayout>
          <c:xMode val="edge"/>
          <c:yMode val="edge"/>
          <c:x val="0.27364063867016625"/>
          <c:y val="3.033387590663025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'UKF počet druh+forma na dok.'!$A$3</c:f>
              <c:strCache>
                <c:ptCount val="1"/>
                <c:pt idx="0">
                  <c:v>2013 denné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('UKF počet druh+forma na dok.'!$B$2:$C$2,'UKF počet druh+forma na dok.'!$D$2:$E$2,'UKF počet druh+forma na dok.'!$F$2:$H$2)</c:f>
              <c:strCache>
                <c:ptCount val="7"/>
                <c:pt idx="0">
                  <c:v>Publik.
vo WOK
a Scopus</c:v>
                </c:pt>
                <c:pt idx="1">
                  <c:v>Publik.
mimo
WOK
a Scopus</c:v>
                </c:pt>
                <c:pt idx="2">
                  <c:v>Knižné
publik.</c:v>
                </c:pt>
                <c:pt idx="3">
                  <c:v>Ostatné
recenzov.
publik.</c:v>
                </c:pt>
                <c:pt idx="4">
                  <c:v>Iné
publik.</c:v>
                </c:pt>
                <c:pt idx="5">
                  <c:v>Citácie
WOK
a Scopus</c:v>
                </c:pt>
                <c:pt idx="6">
                  <c:v>Iné
citácie
mimo WOK a Scopus</c:v>
                </c:pt>
              </c:strCache>
            </c:strRef>
          </c:cat>
          <c:val>
            <c:numRef>
              <c:f>('UKF počet druh+forma na dok.'!$B$3:$C$3,'UKF počet druh+forma na dok.'!$D$3:$E$3,'UKF počet druh+forma na dok.'!$F$3:$H$3)</c:f>
              <c:numCache>
                <c:formatCode>0.00</c:formatCode>
                <c:ptCount val="7"/>
                <c:pt idx="0">
                  <c:v>7.3394495412844041E-2</c:v>
                </c:pt>
                <c:pt idx="1">
                  <c:v>0.57339449541284404</c:v>
                </c:pt>
                <c:pt idx="2">
                  <c:v>0.10550458715596331</c:v>
                </c:pt>
                <c:pt idx="3">
                  <c:v>1.0779816513761469</c:v>
                </c:pt>
                <c:pt idx="4">
                  <c:v>0.49082568807339449</c:v>
                </c:pt>
                <c:pt idx="5">
                  <c:v>1.834862385321101E-2</c:v>
                </c:pt>
                <c:pt idx="6">
                  <c:v>5.5045871559633031E-2</c:v>
                </c:pt>
              </c:numCache>
            </c:numRef>
          </c:val>
        </c:ser>
        <c:ser>
          <c:idx val="1"/>
          <c:order val="1"/>
          <c:tx>
            <c:strRef>
              <c:f>'UKF počet druh+forma na dok.'!$A$4</c:f>
              <c:strCache>
                <c:ptCount val="1"/>
                <c:pt idx="0">
                  <c:v>2014 denné</c:v>
                </c:pt>
              </c:strCache>
            </c:strRef>
          </c:tx>
          <c:spPr>
            <a:solidFill>
              <a:srgbClr val="C0504D">
                <a:lumMod val="75000"/>
              </a:srgb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('UKF počet druh+forma na dok.'!$B$2:$C$2,'UKF počet druh+forma na dok.'!$D$2:$E$2,'UKF počet druh+forma na dok.'!$F$2:$H$2)</c:f>
              <c:strCache>
                <c:ptCount val="7"/>
                <c:pt idx="0">
                  <c:v>Publik.
vo WOK
a Scopus</c:v>
                </c:pt>
                <c:pt idx="1">
                  <c:v>Publik.
mimo
WOK
a Scopus</c:v>
                </c:pt>
                <c:pt idx="2">
                  <c:v>Knižné
publik.</c:v>
                </c:pt>
                <c:pt idx="3">
                  <c:v>Ostatné
recenzov.
publik.</c:v>
                </c:pt>
                <c:pt idx="4">
                  <c:v>Iné
publik.</c:v>
                </c:pt>
                <c:pt idx="5">
                  <c:v>Citácie
WOK
a Scopus</c:v>
                </c:pt>
                <c:pt idx="6">
                  <c:v>Iné
citácie
mimo WOK a Scopus</c:v>
                </c:pt>
              </c:strCache>
            </c:strRef>
          </c:cat>
          <c:val>
            <c:numRef>
              <c:f>('UKF počet druh+forma na dok.'!$B$4:$C$4,'UKF počet druh+forma na dok.'!$D$4:$E$4,'UKF počet druh+forma na dok.'!$F$4:$H$4)</c:f>
              <c:numCache>
                <c:formatCode>0.00</c:formatCode>
                <c:ptCount val="7"/>
                <c:pt idx="0">
                  <c:v>8.2926829268292687E-2</c:v>
                </c:pt>
                <c:pt idx="1">
                  <c:v>0.28780487804878047</c:v>
                </c:pt>
                <c:pt idx="2">
                  <c:v>0.12682926829268293</c:v>
                </c:pt>
                <c:pt idx="3">
                  <c:v>0.98536585365853657</c:v>
                </c:pt>
                <c:pt idx="4">
                  <c:v>0.51707317073170733</c:v>
                </c:pt>
                <c:pt idx="5">
                  <c:v>9.7560975609756097E-3</c:v>
                </c:pt>
                <c:pt idx="6">
                  <c:v>6.3414634146341464E-2</c:v>
                </c:pt>
              </c:numCache>
            </c:numRef>
          </c:val>
        </c:ser>
        <c:ser>
          <c:idx val="2"/>
          <c:order val="2"/>
          <c:tx>
            <c:strRef>
              <c:f>'UKF počet druh+forma na dok.'!$A$5</c:f>
              <c:strCache>
                <c:ptCount val="1"/>
                <c:pt idx="0">
                  <c:v>2013 externé</c:v>
                </c:pt>
              </c:strCache>
            </c:strRef>
          </c:tx>
          <c:spPr>
            <a:solidFill>
              <a:srgbClr val="1F497D">
                <a:lumMod val="20000"/>
                <a:lumOff val="80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('UKF počet druh+forma na dok.'!$B$2:$C$2,'UKF počet druh+forma na dok.'!$D$2:$E$2,'UKF počet druh+forma na dok.'!$F$2:$H$2)</c:f>
              <c:strCache>
                <c:ptCount val="7"/>
                <c:pt idx="0">
                  <c:v>Publik.
vo WOK
a Scopus</c:v>
                </c:pt>
                <c:pt idx="1">
                  <c:v>Publik.
mimo
WOK
a Scopus</c:v>
                </c:pt>
                <c:pt idx="2">
                  <c:v>Knižné
publik.</c:v>
                </c:pt>
                <c:pt idx="3">
                  <c:v>Ostatné
recenzov.
publik.</c:v>
                </c:pt>
                <c:pt idx="4">
                  <c:v>Iné
publik.</c:v>
                </c:pt>
                <c:pt idx="5">
                  <c:v>Citácie
WOK
a Scopus</c:v>
                </c:pt>
                <c:pt idx="6">
                  <c:v>Iné
citácie
mimo WOK a Scopus</c:v>
                </c:pt>
              </c:strCache>
            </c:strRef>
          </c:cat>
          <c:val>
            <c:numRef>
              <c:f>('UKF počet druh+forma na dok.'!$B$5:$C$5,'UKF počet druh+forma na dok.'!$D$5:$E$5,'UKF počet druh+forma na dok.'!$F$5:$H$5)</c:f>
              <c:numCache>
                <c:formatCode>0.00</c:formatCode>
                <c:ptCount val="7"/>
                <c:pt idx="0">
                  <c:v>6.6265060240963861E-2</c:v>
                </c:pt>
                <c:pt idx="1">
                  <c:v>0.52409638554216864</c:v>
                </c:pt>
                <c:pt idx="2">
                  <c:v>2.4096385542168676E-2</c:v>
                </c:pt>
                <c:pt idx="3">
                  <c:v>0.35542168674698793</c:v>
                </c:pt>
                <c:pt idx="4">
                  <c:v>0.30722891566265059</c:v>
                </c:pt>
                <c:pt idx="5">
                  <c:v>5.4216867469879519E-2</c:v>
                </c:pt>
                <c:pt idx="6">
                  <c:v>0.13253012048192772</c:v>
                </c:pt>
              </c:numCache>
            </c:numRef>
          </c:val>
        </c:ser>
        <c:ser>
          <c:idx val="3"/>
          <c:order val="3"/>
          <c:tx>
            <c:strRef>
              <c:f>'UKF počet druh+forma na dok.'!$A$6</c:f>
              <c:strCache>
                <c:ptCount val="1"/>
                <c:pt idx="0">
                  <c:v>2014 externé</c:v>
                </c:pt>
              </c:strCache>
            </c:strRef>
          </c:tx>
          <c:spPr>
            <a:solidFill>
              <a:srgbClr val="C0504D">
                <a:lumMod val="60000"/>
                <a:lumOff val="40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('UKF počet druh+forma na dok.'!$B$2:$C$2,'UKF počet druh+forma na dok.'!$D$2:$E$2,'UKF počet druh+forma na dok.'!$F$2:$H$2)</c:f>
              <c:strCache>
                <c:ptCount val="7"/>
                <c:pt idx="0">
                  <c:v>Publik.
vo WOK
a Scopus</c:v>
                </c:pt>
                <c:pt idx="1">
                  <c:v>Publik.
mimo
WOK
a Scopus</c:v>
                </c:pt>
                <c:pt idx="2">
                  <c:v>Knižné
publik.</c:v>
                </c:pt>
                <c:pt idx="3">
                  <c:v>Ostatné
recenzov.
publik.</c:v>
                </c:pt>
                <c:pt idx="4">
                  <c:v>Iné
publik.</c:v>
                </c:pt>
                <c:pt idx="5">
                  <c:v>Citácie
WOK
a Scopus</c:v>
                </c:pt>
                <c:pt idx="6">
                  <c:v>Iné
citácie
mimo WOK a Scopus</c:v>
                </c:pt>
              </c:strCache>
            </c:strRef>
          </c:cat>
          <c:val>
            <c:numRef>
              <c:f>('UKF počet druh+forma na dok.'!$B$6:$C$6,'UKF počet druh+forma na dok.'!$D$6:$E$6,'UKF počet druh+forma na dok.'!$F$6:$H$6)</c:f>
              <c:numCache>
                <c:formatCode>0.00</c:formatCode>
                <c:ptCount val="7"/>
                <c:pt idx="0">
                  <c:v>2.8985507246376812E-2</c:v>
                </c:pt>
                <c:pt idx="1">
                  <c:v>0.28260869565217389</c:v>
                </c:pt>
                <c:pt idx="2">
                  <c:v>1.4492753623188406E-2</c:v>
                </c:pt>
                <c:pt idx="3">
                  <c:v>0.37681159420289856</c:v>
                </c:pt>
                <c:pt idx="4">
                  <c:v>0.27536231884057971</c:v>
                </c:pt>
                <c:pt idx="5">
                  <c:v>2.1739130434782608E-2</c:v>
                </c:pt>
                <c:pt idx="6">
                  <c:v>2.1739130434782608E-2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3389768"/>
        <c:axId val="283390160"/>
      </c:barChart>
      <c:catAx>
        <c:axId val="2833897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Druh publikácie/ohlasu</a:t>
                </a:r>
              </a:p>
            </c:rich>
          </c:tx>
          <c:layout>
            <c:manualLayout>
              <c:xMode val="edge"/>
              <c:yMode val="edge"/>
              <c:x val="0.41701325244180543"/>
              <c:y val="0.922780614766250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833901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3390160"/>
        <c:scaling>
          <c:orientation val="minMax"/>
          <c:max val="2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</a:t>
                </a:r>
              </a:p>
            </c:rich>
          </c:tx>
          <c:layout>
            <c:manualLayout>
              <c:xMode val="edge"/>
              <c:yMode val="edge"/>
              <c:x val="3.9735058732412551E-2"/>
              <c:y val="0.40748904556386523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83389768"/>
        <c:crosses val="autoZero"/>
        <c:crossBetween val="between"/>
        <c:majorUnit val="0.5"/>
        <c:minorUnit val="0.25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9028699281442283"/>
          <c:y val="0.35903090304088559"/>
          <c:w val="0.13972419431177663"/>
          <c:h val="0.19383257009191845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1600" dirty="0">
                <a:solidFill>
                  <a:srgbClr val="FF0000"/>
                </a:solidFill>
              </a:rPr>
              <a:t>Počet</a:t>
            </a:r>
            <a:r>
              <a:rPr lang="sk-SK" dirty="0"/>
              <a:t> publikácií a ohlasov doktorandov fakúlt UKF 
podľa formy štúdia </a:t>
            </a:r>
            <a:r>
              <a:rPr lang="sk-SK" sz="1600" dirty="0">
                <a:solidFill>
                  <a:srgbClr val="FF0000"/>
                </a:solidFill>
              </a:rPr>
              <a:t>na doktoranda</a:t>
            </a:r>
          </a:p>
        </c:rich>
      </c:tx>
      <c:layout>
        <c:manualLayout>
          <c:xMode val="edge"/>
          <c:yMode val="edge"/>
          <c:x val="0.22929231068338682"/>
          <c:y val="3.803809266668772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9925017361111111"/>
          <c:y val="0.20055432098765433"/>
          <c:w val="0.62067760416666662"/>
          <c:h val="0.590320370370370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'UKF počet fakulty+forma na dok.'!$A$3</c:f>
              <c:strCache>
                <c:ptCount val="1"/>
                <c:pt idx="0">
                  <c:v>2013 denné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('UKF počet fakulty+forma na dok.'!$B$2:$C$2,'UKF počet fakulty+forma na dok.'!$D$2:$E$2,'UKF počet fakulty+forma na dok.'!$F$2)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('UKF počet fakulty+forma na dok.'!$B$3:$C$3,'UKF počet fakulty+forma na dok.'!$D$3:$E$3,'UKF počet fakulty+forma na dok.'!$F$3)</c:f>
              <c:numCache>
                <c:formatCode>0.00</c:formatCode>
                <c:ptCount val="5"/>
                <c:pt idx="0">
                  <c:v>2.6195652173913042</c:v>
                </c:pt>
                <c:pt idx="1">
                  <c:v>3.2142857142857144</c:v>
                </c:pt>
                <c:pt idx="2">
                  <c:v>5.75</c:v>
                </c:pt>
                <c:pt idx="3">
                  <c:v>1.518987341772152</c:v>
                </c:pt>
                <c:pt idx="4">
                  <c:v>2.8</c:v>
                </c:pt>
              </c:numCache>
            </c:numRef>
          </c:val>
        </c:ser>
        <c:ser>
          <c:idx val="1"/>
          <c:order val="1"/>
          <c:tx>
            <c:strRef>
              <c:f>'UKF počet fakulty+forma na dok.'!$A$4</c:f>
              <c:strCache>
                <c:ptCount val="1"/>
                <c:pt idx="0">
                  <c:v>2014 denné</c:v>
                </c:pt>
              </c:strCache>
            </c:strRef>
          </c:tx>
          <c:spPr>
            <a:solidFill>
              <a:srgbClr val="C0504D">
                <a:lumMod val="75000"/>
              </a:srgbClr>
            </a:solidFill>
            <a:ln w="6350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('UKF počet fakulty+forma na dok.'!$B$2:$C$2,'UKF počet fakulty+forma na dok.'!$D$2:$E$2,'UKF počet fakulty+forma na dok.'!$F$2)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('UKF počet fakulty+forma na dok.'!$B$4:$C$4,'UKF počet fakulty+forma na dok.'!$D$4:$E$4,'UKF počet fakulty+forma na dok.'!$F$4)</c:f>
              <c:numCache>
                <c:formatCode>0.00</c:formatCode>
                <c:ptCount val="5"/>
                <c:pt idx="0">
                  <c:v>1.6352941176470588</c:v>
                </c:pt>
                <c:pt idx="1">
                  <c:v>1.5</c:v>
                </c:pt>
                <c:pt idx="2">
                  <c:v>4.5714285714285712</c:v>
                </c:pt>
                <c:pt idx="3">
                  <c:v>1.9753086419753085</c:v>
                </c:pt>
                <c:pt idx="4">
                  <c:v>3.5909090909090908</c:v>
                </c:pt>
              </c:numCache>
            </c:numRef>
          </c:val>
        </c:ser>
        <c:ser>
          <c:idx val="2"/>
          <c:order val="2"/>
          <c:tx>
            <c:strRef>
              <c:f>'UKF počet fakulty+forma na dok.'!$A$5</c:f>
              <c:strCache>
                <c:ptCount val="1"/>
                <c:pt idx="0">
                  <c:v>2013 externé</c:v>
                </c:pt>
              </c:strCache>
            </c:strRef>
          </c:tx>
          <c:spPr>
            <a:solidFill>
              <a:srgbClr val="1F497D">
                <a:lumMod val="20000"/>
                <a:lumOff val="80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('UKF počet fakulty+forma na dok.'!$B$2:$C$2,'UKF počet fakulty+forma na dok.'!$D$2:$E$2,'UKF počet fakulty+forma na dok.'!$F$2)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('UKF počet fakulty+forma na dok.'!$B$5:$C$5,'UKF počet fakulty+forma na dok.'!$D$5:$E$5,'UKF počet fakulty+forma na dok.'!$F$5)</c:f>
              <c:numCache>
                <c:formatCode>0.00</c:formatCode>
                <c:ptCount val="5"/>
                <c:pt idx="0">
                  <c:v>1.8620689655172413</c:v>
                </c:pt>
                <c:pt idx="1">
                  <c:v>0</c:v>
                </c:pt>
                <c:pt idx="2">
                  <c:v>3</c:v>
                </c:pt>
                <c:pt idx="3">
                  <c:v>1.1333333333333333</c:v>
                </c:pt>
                <c:pt idx="4">
                  <c:v>2.2999999999999998</c:v>
                </c:pt>
              </c:numCache>
            </c:numRef>
          </c:val>
        </c:ser>
        <c:ser>
          <c:idx val="3"/>
          <c:order val="3"/>
          <c:tx>
            <c:strRef>
              <c:f>'UKF počet fakulty+forma na dok.'!$A$6</c:f>
              <c:strCache>
                <c:ptCount val="1"/>
                <c:pt idx="0">
                  <c:v>2014 externé</c:v>
                </c:pt>
              </c:strCache>
            </c:strRef>
          </c:tx>
          <c:spPr>
            <a:solidFill>
              <a:srgbClr val="C0504D">
                <a:lumMod val="40000"/>
                <a:lumOff val="60000"/>
              </a:srgbClr>
            </a:solidFill>
            <a:ln w="3175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('UKF počet fakulty+forma na dok.'!$B$2:$C$2,'UKF počet fakulty+forma na dok.'!$D$2:$E$2,'UKF počet fakulty+forma na dok.'!$F$2)</c:f>
              <c:strCache>
                <c:ptCount val="5"/>
                <c:pt idx="0">
                  <c:v>FPV</c:v>
                </c:pt>
                <c:pt idx="1">
                  <c:v>FSVaZ</c:v>
                </c:pt>
                <c:pt idx="2">
                  <c:v>FSŠ</c:v>
                </c:pt>
                <c:pt idx="3">
                  <c:v>FF</c:v>
                </c:pt>
                <c:pt idx="4">
                  <c:v>PF</c:v>
                </c:pt>
              </c:strCache>
            </c:strRef>
          </c:cat>
          <c:val>
            <c:numRef>
              <c:f>('UKF počet fakulty+forma na dok.'!$B$6:$C$6,'UKF počet fakulty+forma na dok.'!$D$6:$E$6,'UKF počet fakulty+forma na dok.'!$F$6)</c:f>
              <c:numCache>
                <c:formatCode>0.00</c:formatCode>
                <c:ptCount val="5"/>
                <c:pt idx="0">
                  <c:v>0.80952380952380953</c:v>
                </c:pt>
                <c:pt idx="1">
                  <c:v>0</c:v>
                </c:pt>
                <c:pt idx="2">
                  <c:v>1.8333333333333333</c:v>
                </c:pt>
                <c:pt idx="3">
                  <c:v>0.92682926829268297</c:v>
                </c:pt>
                <c:pt idx="4">
                  <c:v>1.5416666666666667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3390944"/>
        <c:axId val="283391336"/>
      </c:barChart>
      <c:catAx>
        <c:axId val="2833909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Fakulta</a:t>
                </a:r>
              </a:p>
            </c:rich>
          </c:tx>
          <c:layout>
            <c:manualLayout>
              <c:xMode val="edge"/>
              <c:yMode val="edge"/>
              <c:x val="0.47712254205929172"/>
              <c:y val="0.920688564557045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833913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83391336"/>
        <c:scaling>
          <c:orientation val="minMax"/>
          <c:max val="6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r>
                  <a:rPr lang="sk-SK" dirty="0"/>
                  <a:t>Počet</a:t>
                </a:r>
              </a:p>
            </c:rich>
          </c:tx>
          <c:layout>
            <c:manualLayout>
              <c:xMode val="edge"/>
              <c:yMode val="edge"/>
              <c:x val="3.9735058732412551E-2"/>
              <c:y val="0.40748904556386523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1"/>
        <c:majorTickMark val="out"/>
        <c:minorTickMark val="out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sk-SK"/>
          </a:p>
        </c:txPr>
        <c:crossAx val="283390944"/>
        <c:crosses val="autoZero"/>
        <c:crossBetween val="between"/>
        <c:majorUnit val="1"/>
        <c:minorUnit val="0.5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9028699281442283"/>
          <c:y val="0.35903090304088559"/>
          <c:w val="0.13972419431177663"/>
          <c:h val="0.19383257009191845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sk-SK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k-SK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4B208-10F1-43D8-870C-659AFD9AD3DE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C2A0E-A377-444E-8BE3-8679DB5C23EB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3346129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44574-52F2-4665-80D5-4B156EF74191}" type="datetimeFigureOut">
              <a:rPr lang="sk-SK" smtClean="0"/>
              <a:t>10. 3. 2015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E94FA-E449-4132-AC8F-617672DF88E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376757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E94FA-E449-4132-AC8F-617672DF88E9}" type="slidenum">
              <a:rPr lang="sk-SK" smtClean="0"/>
              <a:t>6</a:t>
            </a:fld>
            <a:endParaRPr lang="sk-SK" dirty="0"/>
          </a:p>
        </p:txBody>
      </p:sp>
      <p:sp>
        <p:nvSpPr>
          <p:cNvPr id="5" name="Zástupný symbol hlavičky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13534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0E94FA-E449-4132-AC8F-617672DF88E9}" type="slidenum">
              <a:rPr lang="sk-SK" smtClean="0"/>
              <a:t>29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43573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2870-F2AE-4A39-8623-857D6936D11D}" type="datetime1">
              <a:rPr lang="en-US" smtClean="0"/>
              <a:t>3/10/2015</a:t>
            </a:fld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7C084-ACB2-4CC7-8E14-794CD52F0C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971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1D30-8C2B-4079-B7E1-32313CADAAA5}" type="datetime1">
              <a:rPr lang="en-US" smtClean="0"/>
              <a:t>3/10/2015</a:t>
            </a:fld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7C084-ACB2-4CC7-8E14-794CD52F0C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8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00A07-91B8-414E-A609-7B7F201E9C86}" type="datetime1">
              <a:rPr lang="en-US" smtClean="0"/>
              <a:t>3/10/2015</a:t>
            </a:fld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7C084-ACB2-4CC7-8E14-794CD52F0C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34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B55F-07E7-4108-9A4A-0CABF3FE1E7B}" type="datetime1">
              <a:rPr lang="en-US" smtClean="0"/>
              <a:t>3/10/2015</a:t>
            </a:fld>
            <a:endParaRPr lang="en-US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7C084-ACB2-4CC7-8E14-794CD52F0C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217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E145E-0E66-49C6-99CE-8DCFBBA2E3CF}" type="datetime1">
              <a:rPr lang="en-US" smtClean="0"/>
              <a:t>3/10/2015</a:t>
            </a:fld>
            <a:endParaRPr lang="en-US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7C084-ACB2-4CC7-8E14-794CD52F0C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93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7A4F-F64E-4F29-9165-D101616E211C}" type="datetime1">
              <a:rPr lang="en-US" smtClean="0"/>
              <a:t>3/10/2015</a:t>
            </a:fld>
            <a:endParaRPr lang="en-US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7C084-ACB2-4CC7-8E14-794CD52F0C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601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D008-A0AA-423B-864F-9DF3557723E7}" type="datetime1">
              <a:rPr lang="en-US" smtClean="0"/>
              <a:t>3/10/2015</a:t>
            </a:fld>
            <a:endParaRPr lang="en-US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7C084-ACB2-4CC7-8E14-794CD52F0C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47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E232B-B5F7-4C75-900F-EACFCC71D8C2}" type="datetime1">
              <a:rPr lang="en-US" smtClean="0"/>
              <a:t>3/10/2015</a:t>
            </a:fld>
            <a:endParaRPr lang="en-US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7C084-ACB2-4CC7-8E14-794CD52F0C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557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E33C4-EE91-458D-B65B-344FABE1713E}" type="datetime1">
              <a:rPr lang="en-US" smtClean="0"/>
              <a:t>3/10/2015</a:t>
            </a:fld>
            <a:endParaRPr lang="en-US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7C084-ACB2-4CC7-8E14-794CD52F0C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24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E2C7-A351-4037-B95E-8A438A370D9D}" type="datetime1">
              <a:rPr lang="en-US" smtClean="0"/>
              <a:t>3/10/2015</a:t>
            </a:fld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7C084-ACB2-4CC7-8E14-794CD52F0C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005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2C9C8-3B55-4806-8901-7C5F3B8B9A57}" type="datetime1">
              <a:rPr lang="en-US" smtClean="0"/>
              <a:t>3/10/2015</a:t>
            </a:fld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7C084-ACB2-4CC7-8E14-794CD52F0C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282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57150-5E49-4990-B832-5409D80880C8}" type="datetime1">
              <a:rPr lang="en-US" smtClean="0"/>
              <a:t>3/10/2015</a:t>
            </a:fld>
            <a:endParaRPr lang="en-US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7C084-ACB2-4CC7-8E14-794CD52F0C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322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Správa o vedeckovýskumnej a ďalšej tvorivej činnosti na UKF za rok 2014</a:t>
            </a:r>
            <a:endParaRPr lang="sk-SK" sz="36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0000"/>
                </a:solidFill>
              </a:rPr>
              <a:t>Vedecká rada UKF v Nitre</a:t>
            </a:r>
          </a:p>
          <a:p>
            <a:r>
              <a:rPr lang="sk-SK" dirty="0" smtClean="0">
                <a:solidFill>
                  <a:srgbClr val="FF0000"/>
                </a:solidFill>
              </a:rPr>
              <a:t>5. marca 2015</a:t>
            </a:r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4" name="Picture 4" descr="logo_green@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550" y="228600"/>
            <a:ext cx="9525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9888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Štruktúra správy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1600" dirty="0" smtClean="0"/>
              <a:t>Prioritné oblasti výskumu</a:t>
            </a:r>
          </a:p>
          <a:p>
            <a:r>
              <a:rPr lang="sk-SK" sz="1600" dirty="0" smtClean="0">
                <a:solidFill>
                  <a:srgbClr val="FF0000"/>
                </a:solidFill>
              </a:rPr>
              <a:t>Projekty</a:t>
            </a:r>
          </a:p>
          <a:p>
            <a:r>
              <a:rPr lang="sk-SK" sz="1600" dirty="0" smtClean="0">
                <a:solidFill>
                  <a:srgbClr val="FF0000"/>
                </a:solidFill>
              </a:rPr>
              <a:t>Publikačná činnosť</a:t>
            </a:r>
          </a:p>
          <a:p>
            <a:r>
              <a:rPr lang="sk-SK" sz="1600" dirty="0" smtClean="0">
                <a:solidFill>
                  <a:srgbClr val="FF0000"/>
                </a:solidFill>
              </a:rPr>
              <a:t>Umelecká činnosť</a:t>
            </a:r>
          </a:p>
          <a:p>
            <a:r>
              <a:rPr lang="sk-SK" sz="1600" dirty="0" smtClean="0">
                <a:solidFill>
                  <a:srgbClr val="FF0000"/>
                </a:solidFill>
              </a:rPr>
              <a:t>Edičná činnosť</a:t>
            </a:r>
          </a:p>
          <a:p>
            <a:r>
              <a:rPr lang="sk-SK" sz="1600" dirty="0" smtClean="0"/>
              <a:t>Služby Univerzitnej knižnice pre podporu vedeckovýskumnej činnosti</a:t>
            </a:r>
          </a:p>
          <a:p>
            <a:r>
              <a:rPr lang="sk-SK" sz="1600" dirty="0" smtClean="0">
                <a:solidFill>
                  <a:srgbClr val="FF0000"/>
                </a:solidFill>
              </a:rPr>
              <a:t>Vedecké, odborné a umelecké podujatia</a:t>
            </a:r>
          </a:p>
          <a:p>
            <a:r>
              <a:rPr lang="sk-SK" sz="1600" dirty="0" smtClean="0">
                <a:solidFill>
                  <a:srgbClr val="FF0000"/>
                </a:solidFill>
              </a:rPr>
              <a:t>Vedeckovýskumná, odborná a umelecká činnosť študentov</a:t>
            </a:r>
          </a:p>
          <a:p>
            <a:r>
              <a:rPr lang="sk-SK" sz="1600" dirty="0" smtClean="0">
                <a:solidFill>
                  <a:srgbClr val="FF0000"/>
                </a:solidFill>
              </a:rPr>
              <a:t>Externé hodnotenie výkonov UKF vo vedeckovýskumnej činnosti</a:t>
            </a:r>
          </a:p>
          <a:p>
            <a:r>
              <a:rPr lang="sk-SK" sz="1600" dirty="0" smtClean="0"/>
              <a:t>Spolupráca s vedeckými, umeleckými a inými inštitúciami</a:t>
            </a:r>
          </a:p>
          <a:p>
            <a:r>
              <a:rPr lang="sk-SK" sz="1600" dirty="0" smtClean="0"/>
              <a:t>Habilitačné konania a vymenúvacie konania za profesora </a:t>
            </a:r>
          </a:p>
          <a:p>
            <a:r>
              <a:rPr lang="sk-SK" sz="1600" dirty="0" smtClean="0"/>
              <a:t>Ocenenia</a:t>
            </a:r>
          </a:p>
          <a:p>
            <a:r>
              <a:rPr lang="sk-SK" sz="1600" dirty="0" smtClean="0"/>
              <a:t>Prílohy</a:t>
            </a:r>
          </a:p>
          <a:p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173294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 smtClean="0"/>
              <a:t>Úvod – najvýznamnejšie výsledky fakúlt 2014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sz="1600" b="1" dirty="0" smtClean="0">
                <a:ea typeface="Calibri" panose="020F0502020204030204" pitchFamily="34" charset="0"/>
              </a:rPr>
              <a:t>Fakulta prírodných vied</a:t>
            </a:r>
          </a:p>
          <a:p>
            <a:r>
              <a:rPr lang="sk-SK" sz="1600" dirty="0" smtClean="0">
                <a:solidFill>
                  <a:srgbClr val="FF0000"/>
                </a:solidFill>
                <a:ea typeface="Calibri" panose="020F0502020204030204" pitchFamily="34" charset="0"/>
              </a:rPr>
              <a:t>účasť na  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</a:rPr>
              <a:t>projekte 7 Rámcového programu EÚ </a:t>
            </a:r>
            <a:r>
              <a:rPr lang="sk-SK" sz="1600" i="1" dirty="0">
                <a:ea typeface="Calibri" panose="020F0502020204030204" pitchFamily="34" charset="0"/>
              </a:rPr>
              <a:t>„International </a:t>
            </a:r>
            <a:r>
              <a:rPr lang="sk-SK" sz="1600" i="1" dirty="0">
                <a:ea typeface="Calibri" panose="020F0502020204030204" pitchFamily="34" charset="0"/>
              </a:rPr>
              <a:t>Research</a:t>
            </a:r>
            <a:r>
              <a:rPr lang="sk-SK" sz="1600" i="1" dirty="0">
                <a:ea typeface="Calibri" panose="020F0502020204030204" pitchFamily="34" charset="0"/>
              </a:rPr>
              <a:t> </a:t>
            </a:r>
            <a:r>
              <a:rPr lang="sk-SK" sz="1600" i="1" dirty="0">
                <a:ea typeface="Calibri" panose="020F0502020204030204" pitchFamily="34" charset="0"/>
              </a:rPr>
              <a:t>Network</a:t>
            </a:r>
            <a:r>
              <a:rPr lang="sk-SK" sz="1600" i="1" dirty="0">
                <a:ea typeface="Calibri" panose="020F0502020204030204" pitchFamily="34" charset="0"/>
              </a:rPr>
              <a:t> </a:t>
            </a:r>
            <a:r>
              <a:rPr lang="sk-SK" sz="1600" i="1" dirty="0">
                <a:ea typeface="Calibri" panose="020F0502020204030204" pitchFamily="34" charset="0"/>
              </a:rPr>
              <a:t>for</a:t>
            </a:r>
            <a:r>
              <a:rPr lang="sk-SK" sz="1600" i="1" dirty="0">
                <a:ea typeface="Calibri" panose="020F0502020204030204" pitchFamily="34" charset="0"/>
              </a:rPr>
              <a:t> Study and </a:t>
            </a:r>
            <a:r>
              <a:rPr lang="sk-SK" sz="1600" i="1" dirty="0">
                <a:ea typeface="Calibri" panose="020F0502020204030204" pitchFamily="34" charset="0"/>
              </a:rPr>
              <a:t>Development</a:t>
            </a:r>
            <a:r>
              <a:rPr lang="sk-SK" sz="1600" i="1" dirty="0">
                <a:ea typeface="Calibri" panose="020F0502020204030204" pitchFamily="34" charset="0"/>
              </a:rPr>
              <a:t> of New </a:t>
            </a:r>
            <a:r>
              <a:rPr lang="sk-SK" sz="1600" i="1" dirty="0">
                <a:ea typeface="Calibri" panose="020F0502020204030204" pitchFamily="34" charset="0"/>
              </a:rPr>
              <a:t>Tools</a:t>
            </a:r>
            <a:r>
              <a:rPr lang="sk-SK" sz="1600" i="1" dirty="0">
                <a:ea typeface="Calibri" panose="020F0502020204030204" pitchFamily="34" charset="0"/>
              </a:rPr>
              <a:t> and </a:t>
            </a:r>
            <a:r>
              <a:rPr lang="sk-SK" sz="1600" i="1" dirty="0">
                <a:ea typeface="Calibri" panose="020F0502020204030204" pitchFamily="34" charset="0"/>
              </a:rPr>
              <a:t>Methods</a:t>
            </a:r>
            <a:r>
              <a:rPr lang="sk-SK" sz="1600" i="1" dirty="0">
                <a:ea typeface="Calibri" panose="020F0502020204030204" pitchFamily="34" charset="0"/>
              </a:rPr>
              <a:t> </a:t>
            </a:r>
            <a:r>
              <a:rPr lang="sk-SK" sz="1600" i="1" dirty="0">
                <a:ea typeface="Calibri" panose="020F0502020204030204" pitchFamily="34" charset="0"/>
              </a:rPr>
              <a:t>for</a:t>
            </a:r>
            <a:r>
              <a:rPr lang="sk-SK" sz="1600" i="1" dirty="0">
                <a:ea typeface="Calibri" panose="020F0502020204030204" pitchFamily="34" charset="0"/>
              </a:rPr>
              <a:t> </a:t>
            </a:r>
            <a:r>
              <a:rPr lang="sk-SK" sz="1600" i="1" dirty="0">
                <a:ea typeface="Calibri" panose="020F0502020204030204" pitchFamily="34" charset="0"/>
              </a:rPr>
              <a:t>Advanced</a:t>
            </a:r>
            <a:r>
              <a:rPr lang="sk-SK" sz="1600" i="1" dirty="0">
                <a:ea typeface="Calibri" panose="020F0502020204030204" pitchFamily="34" charset="0"/>
              </a:rPr>
              <a:t> </a:t>
            </a:r>
            <a:r>
              <a:rPr lang="sk-SK" sz="1600" i="1" dirty="0">
                <a:ea typeface="Calibri" panose="020F0502020204030204" pitchFamily="34" charset="0"/>
              </a:rPr>
              <a:t>Pedagogical</a:t>
            </a:r>
            <a:r>
              <a:rPr lang="sk-SK" sz="1600" i="1" dirty="0">
                <a:ea typeface="Calibri" panose="020F0502020204030204" pitchFamily="34" charset="0"/>
              </a:rPr>
              <a:t> </a:t>
            </a:r>
            <a:r>
              <a:rPr lang="sk-SK" sz="1600" i="1" dirty="0">
                <a:ea typeface="Calibri" panose="020F0502020204030204" pitchFamily="34" charset="0"/>
              </a:rPr>
              <a:t>Science</a:t>
            </a:r>
            <a:r>
              <a:rPr lang="sk-SK" sz="1600" i="1" dirty="0">
                <a:ea typeface="Calibri" panose="020F0502020204030204" pitchFamily="34" charset="0"/>
              </a:rPr>
              <a:t> in </a:t>
            </a:r>
            <a:r>
              <a:rPr lang="sk-SK" sz="1600" i="1" dirty="0">
                <a:ea typeface="Calibri" panose="020F0502020204030204" pitchFamily="34" charset="0"/>
              </a:rPr>
              <a:t>the</a:t>
            </a:r>
            <a:r>
              <a:rPr lang="sk-SK" sz="1600" i="1" dirty="0">
                <a:ea typeface="Calibri" panose="020F0502020204030204" pitchFamily="34" charset="0"/>
              </a:rPr>
              <a:t> </a:t>
            </a:r>
            <a:r>
              <a:rPr lang="sk-SK" sz="1600" i="1" dirty="0">
                <a:ea typeface="Calibri" panose="020F0502020204030204" pitchFamily="34" charset="0"/>
              </a:rPr>
              <a:t>Field</a:t>
            </a:r>
            <a:r>
              <a:rPr lang="sk-SK" sz="1600" i="1" dirty="0">
                <a:ea typeface="Calibri" panose="020F0502020204030204" pitchFamily="34" charset="0"/>
              </a:rPr>
              <a:t> of ICT Instruments, E-learning and </a:t>
            </a:r>
            <a:r>
              <a:rPr lang="sk-SK" sz="1600" i="1" dirty="0">
                <a:ea typeface="Calibri" panose="020F0502020204030204" pitchFamily="34" charset="0"/>
              </a:rPr>
              <a:t>Intercultural</a:t>
            </a:r>
            <a:r>
              <a:rPr lang="sk-SK" sz="1600" i="1" dirty="0">
                <a:ea typeface="Calibri" panose="020F0502020204030204" pitchFamily="34" charset="0"/>
              </a:rPr>
              <a:t> </a:t>
            </a:r>
            <a:r>
              <a:rPr lang="sk-SK" sz="1600" i="1" dirty="0">
                <a:ea typeface="Calibri" panose="020F0502020204030204" pitchFamily="34" charset="0"/>
              </a:rPr>
              <a:t>Competences</a:t>
            </a:r>
            <a:r>
              <a:rPr lang="sk-SK" sz="1600" i="1" dirty="0">
                <a:ea typeface="Calibri" panose="020F0502020204030204" pitchFamily="34" charset="0"/>
              </a:rPr>
              <a:t> (</a:t>
            </a:r>
            <a:r>
              <a:rPr lang="sk-SK" sz="1600" i="1" dirty="0">
                <a:ea typeface="Calibri" panose="020F0502020204030204" pitchFamily="34" charset="0"/>
              </a:rPr>
              <a:t>IRNet</a:t>
            </a:r>
            <a:r>
              <a:rPr lang="sk-SK" sz="1600" i="1" dirty="0">
                <a:ea typeface="Calibri" panose="020F0502020204030204" pitchFamily="34" charset="0"/>
              </a:rPr>
              <a:t> - International </a:t>
            </a:r>
            <a:r>
              <a:rPr lang="sk-SK" sz="1600" i="1" dirty="0">
                <a:ea typeface="Calibri" panose="020F0502020204030204" pitchFamily="34" charset="0"/>
              </a:rPr>
              <a:t>Research</a:t>
            </a:r>
            <a:r>
              <a:rPr lang="sk-SK" sz="1600" i="1" dirty="0">
                <a:ea typeface="Calibri" panose="020F0502020204030204" pitchFamily="34" charset="0"/>
              </a:rPr>
              <a:t> </a:t>
            </a:r>
            <a:r>
              <a:rPr lang="sk-SK" sz="1600" i="1" dirty="0">
                <a:ea typeface="Calibri" panose="020F0502020204030204" pitchFamily="34" charset="0"/>
              </a:rPr>
              <a:t>Network</a:t>
            </a:r>
            <a:r>
              <a:rPr lang="sk-SK" sz="1600" i="1" dirty="0">
                <a:ea typeface="Calibri" panose="020F0502020204030204" pitchFamily="34" charset="0"/>
              </a:rPr>
              <a:t>)“,</a:t>
            </a:r>
            <a:r>
              <a:rPr lang="sk-SK" sz="1600" dirty="0">
                <a:ea typeface="Calibri" panose="020F0502020204030204" pitchFamily="34" charset="0"/>
              </a:rPr>
              <a:t> </a:t>
            </a:r>
            <a:r>
              <a:rPr lang="sk-SK" sz="1600" dirty="0" smtClean="0">
                <a:ea typeface="Calibri" panose="020F0502020204030204" pitchFamily="34" charset="0"/>
              </a:rPr>
              <a:t>koordinátor za UKF: </a:t>
            </a:r>
            <a:r>
              <a:rPr lang="sk-SK" sz="1600" dirty="0">
                <a:ea typeface="Calibri" panose="020F0502020204030204" pitchFamily="34" charset="0"/>
              </a:rPr>
              <a:t>Mgr. Martin </a:t>
            </a:r>
            <a:r>
              <a:rPr lang="sk-SK" sz="1600" dirty="0">
                <a:ea typeface="Calibri" panose="020F0502020204030204" pitchFamily="34" charset="0"/>
              </a:rPr>
              <a:t>Drlík</a:t>
            </a:r>
            <a:r>
              <a:rPr lang="sk-SK" sz="1600" dirty="0">
                <a:ea typeface="Calibri" panose="020F0502020204030204" pitchFamily="34" charset="0"/>
              </a:rPr>
              <a:t>, PhD., partneri z 9 krajín </a:t>
            </a:r>
            <a:endParaRPr lang="sk-SK" sz="1600" dirty="0" smtClean="0">
              <a:ea typeface="Calibri" panose="020F0502020204030204" pitchFamily="34" charset="0"/>
            </a:endParaRPr>
          </a:p>
          <a:p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</a:rPr>
              <a:t>medzinárodné ocenenie výskumného projektu 7 Rámcového programu EÚ „PRIMAS</a:t>
            </a:r>
            <a:r>
              <a:rPr lang="sk-SK" sz="1600" dirty="0">
                <a:ea typeface="Calibri" panose="020F0502020204030204" pitchFamily="34" charset="0"/>
              </a:rPr>
              <a:t>“ Cenou Európskej komisie </a:t>
            </a:r>
            <a:r>
              <a:rPr lang="sk-SK" sz="1600" dirty="0" smtClean="0">
                <a:ea typeface="Calibri" panose="020F0502020204030204" pitchFamily="34" charset="0"/>
              </a:rPr>
              <a:t>SCIENTIX, koordinátor projektu za UKF: doc. PaedDr. Soňa </a:t>
            </a:r>
            <a:r>
              <a:rPr lang="sk-SK" sz="1600" dirty="0" smtClean="0">
                <a:ea typeface="Calibri" panose="020F0502020204030204" pitchFamily="34" charset="0"/>
              </a:rPr>
              <a:t>Čeretková</a:t>
            </a:r>
            <a:r>
              <a:rPr lang="sk-SK" sz="1600" dirty="0" smtClean="0">
                <a:ea typeface="Calibri" panose="020F0502020204030204" pitchFamily="34" charset="0"/>
              </a:rPr>
              <a:t>, PhD.</a:t>
            </a:r>
          </a:p>
          <a:p>
            <a:r>
              <a:rPr lang="sk-SK" sz="1600" dirty="0" smtClean="0">
                <a:solidFill>
                  <a:srgbClr val="FF0000"/>
                </a:solidFill>
                <a:ea typeface="Calibri" panose="020F0502020204030204" pitchFamily="34" charset="0"/>
              </a:rPr>
              <a:t>budovanie 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</a:rPr>
              <a:t>5 výskumných laboratórií </a:t>
            </a:r>
            <a:r>
              <a:rPr lang="sk-SK" sz="1600" dirty="0">
                <a:ea typeface="Calibri" panose="020F0502020204030204" pitchFamily="34" charset="0"/>
              </a:rPr>
              <a:t>na biologických katedrách a katedre chémie v rámci projektu „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</a:rPr>
              <a:t>AGROBIOTECH“</a:t>
            </a:r>
            <a:r>
              <a:rPr lang="sk-SK" sz="1600" dirty="0">
                <a:ea typeface="Calibri" panose="020F0502020204030204" pitchFamily="34" charset="0"/>
              </a:rPr>
              <a:t> </a:t>
            </a:r>
            <a:endParaRPr lang="sk-SK" sz="1600" dirty="0" smtClean="0"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sk-SK" sz="1600" b="1" dirty="0">
                <a:ea typeface="Calibri" panose="020F0502020204030204" pitchFamily="34" charset="0"/>
              </a:rPr>
              <a:t>Fakulta </a:t>
            </a:r>
            <a:r>
              <a:rPr lang="sk-SK" sz="1600" b="1" dirty="0" smtClean="0">
                <a:ea typeface="Calibri" panose="020F0502020204030204" pitchFamily="34" charset="0"/>
              </a:rPr>
              <a:t>sociálnych vied a zdravotníctva</a:t>
            </a:r>
            <a:endParaRPr lang="sk-SK" sz="1600" b="1" dirty="0">
              <a:ea typeface="Calibri" panose="020F0502020204030204" pitchFamily="34" charset="0"/>
            </a:endParaRPr>
          </a:p>
          <a:p>
            <a:pPr lvl="0"/>
            <a:r>
              <a:rPr lang="sk-SK" sz="1600" dirty="0" smtClean="0">
                <a:solidFill>
                  <a:srgbClr val="FF0000"/>
                </a:solidFill>
              </a:rPr>
              <a:t>získanie </a:t>
            </a:r>
            <a:r>
              <a:rPr lang="sk-SK" sz="1600" dirty="0">
                <a:solidFill>
                  <a:srgbClr val="FF0000"/>
                </a:solidFill>
              </a:rPr>
              <a:t>nového projektu APVV </a:t>
            </a:r>
            <a:r>
              <a:rPr lang="sk-SK" sz="1600" dirty="0"/>
              <a:t>tematicky zameraného na </a:t>
            </a:r>
            <a:r>
              <a:rPr lang="sk-SK" sz="1600" dirty="0"/>
              <a:t>kariérové</a:t>
            </a:r>
            <a:r>
              <a:rPr lang="sk-SK" sz="1600" dirty="0"/>
              <a:t> poradenstvo </a:t>
            </a:r>
            <a:r>
              <a:rPr lang="sk-SK" sz="1600" i="1" dirty="0"/>
              <a:t>„</a:t>
            </a:r>
            <a:r>
              <a:rPr lang="sk-SK" sz="1600" i="1" dirty="0"/>
              <a:t>Psychometrická</a:t>
            </a:r>
            <a:r>
              <a:rPr lang="sk-SK" sz="1600" i="1" dirty="0"/>
              <a:t> kvalita </a:t>
            </a:r>
            <a:r>
              <a:rPr lang="sk-SK" sz="1600" i="1" dirty="0"/>
              <a:t>psychodiagnostických</a:t>
            </a:r>
            <a:r>
              <a:rPr lang="sk-SK" sz="1600" i="1" dirty="0"/>
              <a:t> nástrojov v </a:t>
            </a:r>
            <a:r>
              <a:rPr lang="sk-SK" sz="1600" i="1" dirty="0"/>
              <a:t>kariérovom</a:t>
            </a:r>
            <a:r>
              <a:rPr lang="sk-SK" sz="1600" i="1" dirty="0"/>
              <a:t> poradenstve“</a:t>
            </a:r>
            <a:endParaRPr lang="sk-SK" sz="1600" dirty="0">
              <a:solidFill>
                <a:prstClr val="black"/>
              </a:solidFill>
              <a:ea typeface="Calibri" panose="020F0502020204030204" pitchFamily="34" charset="0"/>
            </a:endParaRPr>
          </a:p>
          <a:p>
            <a:pPr marL="0" lvl="0" indent="0">
              <a:buNone/>
            </a:pPr>
            <a:r>
              <a:rPr lang="sk-SK" sz="1600" b="1" dirty="0">
                <a:solidFill>
                  <a:prstClr val="black"/>
                </a:solidFill>
                <a:ea typeface="Calibri" panose="020F0502020204030204" pitchFamily="34" charset="0"/>
              </a:rPr>
              <a:t>Fakulta </a:t>
            </a:r>
            <a:r>
              <a:rPr lang="sk-SK" sz="1600" b="1" dirty="0" smtClean="0">
                <a:solidFill>
                  <a:prstClr val="black"/>
                </a:solidFill>
                <a:ea typeface="Calibri" panose="020F0502020204030204" pitchFamily="34" charset="0"/>
              </a:rPr>
              <a:t>stredoeurópskych štúdií</a:t>
            </a:r>
            <a:endParaRPr lang="sk-SK" sz="1600" b="1" dirty="0">
              <a:solidFill>
                <a:prstClr val="black"/>
              </a:solidFill>
              <a:ea typeface="Calibri" panose="020F0502020204030204" pitchFamily="34" charset="0"/>
            </a:endParaRPr>
          </a:p>
          <a:p>
            <a:pPr lvl="0"/>
            <a:r>
              <a:rPr lang="sk-SK" sz="1600" dirty="0">
                <a:ea typeface="Calibri" panose="020F0502020204030204" pitchFamily="34" charset="0"/>
              </a:rPr>
              <a:t>18. </a:t>
            </a:r>
            <a:r>
              <a:rPr lang="sk-SK" sz="1600" dirty="0" smtClean="0">
                <a:ea typeface="Calibri" panose="020F0502020204030204" pitchFamily="34" charset="0"/>
              </a:rPr>
              <a:t>medzinárodná sociolingvistická </a:t>
            </a:r>
            <a:r>
              <a:rPr lang="sk-SK" sz="1600" dirty="0">
                <a:ea typeface="Calibri" panose="020F0502020204030204" pitchFamily="34" charset="0"/>
              </a:rPr>
              <a:t>konferenciu maďarských </a:t>
            </a:r>
            <a:r>
              <a:rPr lang="sk-SK" sz="1600" dirty="0" smtClean="0">
                <a:ea typeface="Calibri" panose="020F0502020204030204" pitchFamily="34" charset="0"/>
              </a:rPr>
              <a:t>jazykovedcov „</a:t>
            </a:r>
            <a:r>
              <a:rPr lang="sk-SK" sz="1600" i="1" dirty="0" smtClean="0">
                <a:ea typeface="Calibri" panose="020F0502020204030204" pitchFamily="34" charset="0"/>
              </a:rPr>
              <a:t>Výskum </a:t>
            </a:r>
            <a:r>
              <a:rPr lang="sk-SK" sz="1600" i="1" dirty="0">
                <a:ea typeface="Calibri" panose="020F0502020204030204" pitchFamily="34" charset="0"/>
              </a:rPr>
              <a:t>živého jazyka – tradície a </a:t>
            </a:r>
            <a:r>
              <a:rPr lang="sk-SK" sz="1600" i="1" dirty="0" smtClean="0">
                <a:ea typeface="Calibri" panose="020F0502020204030204" pitchFamily="34" charset="0"/>
              </a:rPr>
              <a:t>perspektívy“</a:t>
            </a:r>
            <a:r>
              <a:rPr lang="sk-SK" sz="1600" dirty="0" smtClean="0">
                <a:ea typeface="Calibri" panose="020F0502020204030204" pitchFamily="34" charset="0"/>
              </a:rPr>
              <a:t>, prednášajúci </a:t>
            </a:r>
            <a:r>
              <a:rPr lang="sk-SK" sz="1600" dirty="0">
                <a:ea typeface="Calibri" panose="020F0502020204030204" pitchFamily="34" charset="0"/>
              </a:rPr>
              <a:t>z 15 </a:t>
            </a:r>
            <a:r>
              <a:rPr lang="sk-SK" sz="1600" dirty="0" smtClean="0">
                <a:ea typeface="Calibri" panose="020F0502020204030204" pitchFamily="34" charset="0"/>
              </a:rPr>
              <a:t>krajín</a:t>
            </a:r>
          </a:p>
          <a:p>
            <a:pPr lvl="0"/>
            <a:r>
              <a:rPr lang="sk-SK" sz="1600" dirty="0" smtClean="0">
                <a:solidFill>
                  <a:srgbClr val="FF0000"/>
                </a:solidFill>
                <a:ea typeface="Calibri" panose="020F0502020204030204" pitchFamily="34" charset="0"/>
              </a:rPr>
              <a:t>organizovanie medzinárodných konferencií </a:t>
            </a:r>
            <a:r>
              <a:rPr lang="sk-SK" sz="1600" i="1" dirty="0">
                <a:ea typeface="Calibri" panose="020F0502020204030204" pitchFamily="34" charset="0"/>
              </a:rPr>
              <a:t>O </a:t>
            </a:r>
            <a:r>
              <a:rPr lang="sk-SK" sz="1600" i="1" dirty="0">
                <a:ea typeface="Calibri" panose="020F0502020204030204" pitchFamily="34" charset="0"/>
              </a:rPr>
              <a:t>Jánosovi</a:t>
            </a:r>
            <a:r>
              <a:rPr lang="sk-SK" sz="1600" i="1" dirty="0">
                <a:ea typeface="Calibri" panose="020F0502020204030204" pitchFamily="34" charset="0"/>
              </a:rPr>
              <a:t> </a:t>
            </a:r>
            <a:r>
              <a:rPr lang="sk-SK" sz="1600" i="1" dirty="0">
                <a:ea typeface="Calibri" panose="020F0502020204030204" pitchFamily="34" charset="0"/>
              </a:rPr>
              <a:t>Esterházym</a:t>
            </a:r>
            <a:r>
              <a:rPr lang="sk-SK" sz="1600" i="1" dirty="0">
                <a:ea typeface="Calibri" panose="020F0502020204030204" pitchFamily="34" charset="0"/>
              </a:rPr>
              <a:t> v duchu stredoeurópskeho dialógu – konferencia a dialóg pri okrúhlom stole</a:t>
            </a:r>
            <a:r>
              <a:rPr lang="sk-SK" sz="1600" dirty="0">
                <a:ea typeface="Calibri" panose="020F0502020204030204" pitchFamily="34" charset="0"/>
              </a:rPr>
              <a:t>, </a:t>
            </a:r>
            <a:r>
              <a:rPr lang="sk-SK" sz="1600" i="1" dirty="0">
                <a:ea typeface="Calibri" panose="020F0502020204030204" pitchFamily="34" charset="0"/>
              </a:rPr>
              <a:t>Česká literatúra a </a:t>
            </a:r>
            <a:r>
              <a:rPr lang="sk-SK" sz="1600" i="1" dirty="0" smtClean="0">
                <a:ea typeface="Calibri" panose="020F0502020204030204" pitchFamily="34" charset="0"/>
              </a:rPr>
              <a:t>film,</a:t>
            </a:r>
            <a:r>
              <a:rPr lang="sk-SK" sz="1600" dirty="0">
                <a:ea typeface="Calibri" panose="020F0502020204030204" pitchFamily="34" charset="0"/>
              </a:rPr>
              <a:t> </a:t>
            </a:r>
            <a:r>
              <a:rPr lang="sk-SK" sz="1600" i="1" dirty="0">
                <a:ea typeface="Calibri" panose="020F0502020204030204" pitchFamily="34" charset="0"/>
              </a:rPr>
              <a:t>Piráti krásy</a:t>
            </a:r>
            <a:r>
              <a:rPr lang="sk-SK" sz="1600" dirty="0">
                <a:ea typeface="Calibri" panose="020F0502020204030204" pitchFamily="34" charset="0"/>
              </a:rPr>
              <a:t>, </a:t>
            </a:r>
            <a:r>
              <a:rPr lang="sk-SK" sz="1600" dirty="0" smtClean="0">
                <a:ea typeface="Calibri" panose="020F0502020204030204" pitchFamily="34" charset="0"/>
              </a:rPr>
              <a:t> prínosom ktorých je zintenzívnenie spolupráce s európskymi univerzitami a inštitúciami</a:t>
            </a:r>
            <a:endParaRPr lang="sk-SK" sz="1600" dirty="0">
              <a:solidFill>
                <a:prstClr val="black"/>
              </a:solidFill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302308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>
                <a:solidFill>
                  <a:prstClr val="black"/>
                </a:solidFill>
              </a:rPr>
              <a:t>Úvod – najvýznamnejšie výsledky fakúlt 2014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1600" b="1" dirty="0" smtClean="0"/>
              <a:t>Filozofická fakulta</a:t>
            </a:r>
          </a:p>
          <a:p>
            <a:r>
              <a:rPr lang="sk-SK" sz="1600" dirty="0" smtClean="0"/>
              <a:t>prínosom pre študentov sú medzinárodné edukačné projekty </a:t>
            </a:r>
            <a:r>
              <a:rPr lang="sk-SK" sz="1600" i="1" dirty="0">
                <a:ea typeface="Calibri" panose="020F0502020204030204" pitchFamily="34" charset="0"/>
              </a:rPr>
              <a:t>„Letná škola archeológie“</a:t>
            </a:r>
            <a:r>
              <a:rPr lang="sk-SK" sz="1600" dirty="0">
                <a:ea typeface="Calibri" panose="020F0502020204030204" pitchFamily="34" charset="0"/>
              </a:rPr>
              <a:t>, riešená v rámci 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</a:rPr>
              <a:t>grantu 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</a:rPr>
              <a:t>Vysegrad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</a:rPr>
              <a:t> 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</a:rPr>
              <a:t>Fund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</a:rPr>
              <a:t> </a:t>
            </a:r>
            <a:r>
              <a:rPr lang="sk-SK" sz="1600" dirty="0">
                <a:ea typeface="Calibri" panose="020F0502020204030204" pitchFamily="34" charset="0"/>
              </a:rPr>
              <a:t>a </a:t>
            </a:r>
            <a:r>
              <a:rPr lang="sk-SK" sz="1600" i="1" dirty="0">
                <a:ea typeface="Calibri" panose="020F0502020204030204" pitchFamily="34" charset="0"/>
              </a:rPr>
              <a:t>„Rakúsko-slovenská letná škola</a:t>
            </a:r>
            <a:r>
              <a:rPr lang="sk-SK" sz="1600" i="1" dirty="0" smtClean="0">
                <a:ea typeface="Calibri" panose="020F0502020204030204" pitchFamily="34" charset="0"/>
              </a:rPr>
              <a:t>“</a:t>
            </a:r>
            <a:r>
              <a:rPr lang="sk-SK" sz="1600" dirty="0" smtClean="0">
                <a:ea typeface="Calibri" panose="020F0502020204030204" pitchFamily="34" charset="0"/>
              </a:rPr>
              <a:t> </a:t>
            </a:r>
            <a:endParaRPr lang="sk-SK" sz="1600" i="1" dirty="0" smtClean="0"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sk-SK" sz="1600" dirty="0" smtClean="0"/>
              <a:t>organizovanie podujatí: </a:t>
            </a:r>
            <a:r>
              <a:rPr lang="sk-SK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„Interdisciplinárne </a:t>
            </a:r>
            <a:r>
              <a:rPr lang="sk-SK" sz="16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dialógy“</a:t>
            </a:r>
            <a:r>
              <a:rPr lang="sk-SK" sz="1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prednášky významných odborníkov </a:t>
            </a:r>
            <a:r>
              <a:rPr lang="sk-SK" sz="1600" dirty="0">
                <a:ea typeface="Calibri" panose="020F0502020204030204" pitchFamily="34" charset="0"/>
                <a:cs typeface="Times New Roman" panose="02020603050405020304" pitchFamily="18" charset="0"/>
              </a:rPr>
              <a:t>zo Slovenska a </a:t>
            </a:r>
            <a:r>
              <a:rPr lang="sk-SK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zahraničia, medzinárodná </a:t>
            </a:r>
            <a:r>
              <a:rPr lang="sk-SK" sz="1600" dirty="0">
                <a:ea typeface="Calibri" panose="020F0502020204030204" pitchFamily="34" charset="0"/>
                <a:cs typeface="Times New Roman" panose="02020603050405020304" pitchFamily="18" charset="0"/>
              </a:rPr>
              <a:t>vedecká konferencia </a:t>
            </a:r>
            <a:r>
              <a:rPr lang="sk-SK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„Kumšt (k) smrti“ </a:t>
            </a:r>
            <a:r>
              <a:rPr lang="sk-SK" sz="1600" dirty="0">
                <a:ea typeface="Calibri" panose="020F0502020204030204" pitchFamily="34" charset="0"/>
                <a:cs typeface="Times New Roman" panose="02020603050405020304" pitchFamily="18" charset="0"/>
              </a:rPr>
              <a:t>- z kulturologických </a:t>
            </a:r>
            <a:r>
              <a:rPr lang="sk-SK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priezorov, </a:t>
            </a:r>
            <a:r>
              <a:rPr lang="sk-SK" sz="16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významné 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celoslovenské </a:t>
            </a:r>
            <a:r>
              <a:rPr lang="sk-SK" sz="16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podujatie - odovzdávanie 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prestížnej </a:t>
            </a:r>
            <a:r>
              <a:rPr lang="sk-SK" sz="1600" i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Ceny Pavla Straussa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za trvalý prínos do kultúry a </a:t>
            </a:r>
            <a:r>
              <a:rPr lang="sk-SK" sz="16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umenia</a:t>
            </a:r>
            <a:endParaRPr lang="sk-SK" sz="1600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sk-SK" sz="1600" dirty="0">
                <a:ea typeface="Calibri" panose="020F0502020204030204" pitchFamily="34" charset="0"/>
                <a:cs typeface="Times New Roman" panose="02020603050405020304" pitchFamily="18" charset="0"/>
              </a:rPr>
              <a:t>v roku 2014 ďalšie </a:t>
            </a:r>
            <a:r>
              <a:rPr lang="sk-SK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periodikum </a:t>
            </a:r>
            <a:r>
              <a:rPr lang="sk-SK" sz="16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Topics</a:t>
            </a:r>
            <a:r>
              <a:rPr lang="sk-SK" sz="16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sk-SK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Linguistics</a:t>
            </a:r>
            <a:r>
              <a:rPr lang="sk-SK" sz="1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indexované v medzinárodných databázach </a:t>
            </a:r>
            <a:r>
              <a:rPr lang="sk-SK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Scopus</a:t>
            </a:r>
            <a:r>
              <a:rPr lang="sk-SK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1600" dirty="0"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sk-SK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Ebsco</a:t>
            </a:r>
            <a:r>
              <a:rPr lang="sk-SK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sk-SK" sz="16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Pedagogická fakulta</a:t>
            </a:r>
          </a:p>
          <a:p>
            <a:pPr algn="just">
              <a:spcAft>
                <a:spcPts val="0"/>
              </a:spcAft>
            </a:pPr>
            <a:r>
              <a:rPr lang="sk-SK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prínosom je </a:t>
            </a:r>
            <a:r>
              <a:rPr lang="sk-SK" sz="1600" dirty="0" smtClean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projekt financovaný zo ŠF </a:t>
            </a:r>
            <a:r>
              <a:rPr lang="sk-SK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sk-SK" sz="1600" i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Inovácia študijných programov na Pedagogickej fakulte UKF v Nitre za účelom skvalitnenia vzdelávacieho procesu“</a:t>
            </a:r>
            <a:endParaRPr lang="sk-SK" sz="1600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</a:rPr>
              <a:t>z umeleckých </a:t>
            </a:r>
            <a:r>
              <a:rPr lang="sk-SK" sz="1600" dirty="0" smtClean="0">
                <a:solidFill>
                  <a:srgbClr val="FF0000"/>
                </a:solidFill>
                <a:ea typeface="Calibri" panose="020F0502020204030204" pitchFamily="34" charset="0"/>
              </a:rPr>
              <a:t>výstupov - premiéra 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</a:rPr>
              <a:t>muzikálu </a:t>
            </a:r>
            <a:r>
              <a:rPr lang="sk-SK" sz="1600" i="1" dirty="0">
                <a:solidFill>
                  <a:srgbClr val="FF0000"/>
                </a:solidFill>
                <a:ea typeface="Calibri" panose="020F0502020204030204" pitchFamily="34" charset="0"/>
              </a:rPr>
              <a:t>„</a:t>
            </a:r>
            <a:r>
              <a:rPr lang="sk-SK" sz="1600" i="1" dirty="0">
                <a:solidFill>
                  <a:srgbClr val="FF0000"/>
                </a:solidFill>
                <a:ea typeface="Calibri" panose="020F0502020204030204" pitchFamily="34" charset="0"/>
              </a:rPr>
              <a:t>Cyrano</a:t>
            </a:r>
            <a:r>
              <a:rPr lang="sk-SK" sz="1600" i="1" dirty="0">
                <a:solidFill>
                  <a:srgbClr val="FF0000"/>
                </a:solidFill>
                <a:ea typeface="Calibri" panose="020F0502020204030204" pitchFamily="34" charset="0"/>
              </a:rPr>
              <a:t> z predmestia“</a:t>
            </a:r>
            <a:r>
              <a:rPr lang="sk-SK" sz="1600" dirty="0">
                <a:solidFill>
                  <a:srgbClr val="FF0000"/>
                </a:solidFill>
                <a:ea typeface="Calibri" panose="020F0502020204030204" pitchFamily="34" charset="0"/>
              </a:rPr>
              <a:t> </a:t>
            </a:r>
            <a:r>
              <a:rPr lang="sk-SK" sz="1600" dirty="0" smtClean="0">
                <a:ea typeface="Calibri" panose="020F0502020204030204" pitchFamily="34" charset="0"/>
              </a:rPr>
              <a:t>(4</a:t>
            </a:r>
            <a:r>
              <a:rPr lang="sk-SK" sz="1600" dirty="0">
                <a:ea typeface="Calibri" panose="020F0502020204030204" pitchFamily="34" charset="0"/>
              </a:rPr>
              <a:t>. 5. 2014, Staré divadlo Karola Spišáka v Nitre</a:t>
            </a:r>
            <a:r>
              <a:rPr lang="sk-SK" sz="1600" dirty="0" smtClean="0">
                <a:ea typeface="Calibri" panose="020F0502020204030204" pitchFamily="34" charset="0"/>
              </a:rPr>
              <a:t>).</a:t>
            </a: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2922749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600" dirty="0" smtClean="0"/>
              <a:t>Prehľad </a:t>
            </a:r>
            <a:r>
              <a:rPr lang="sk-SK" sz="3600" dirty="0"/>
              <a:t>výskumných projektov riešených fakultami UKF za  rok </a:t>
            </a:r>
            <a:r>
              <a:rPr lang="sk-SK" sz="3600" dirty="0" smtClean="0"/>
              <a:t>2014 - </a:t>
            </a:r>
            <a:r>
              <a:rPr lang="sk-SK" sz="3600" dirty="0" smtClean="0">
                <a:solidFill>
                  <a:srgbClr val="FF0000"/>
                </a:solidFill>
              </a:rPr>
              <a:t>počet</a:t>
            </a:r>
            <a:endParaRPr lang="sk-SK" sz="3600" dirty="0">
              <a:solidFill>
                <a:srgbClr val="FF0000"/>
              </a:solidFill>
            </a:endParaRPr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2163300"/>
              </p:ext>
            </p:extLst>
          </p:nvPr>
        </p:nvGraphicFramePr>
        <p:xfrm>
          <a:off x="827584" y="2132855"/>
          <a:ext cx="7272808" cy="3960440"/>
        </p:xfrm>
        <a:graphic>
          <a:graphicData uri="http://schemas.openxmlformats.org/drawingml/2006/table">
            <a:tbl>
              <a:tblPr/>
              <a:tblGrid>
                <a:gridCol w="2523433"/>
                <a:gridCol w="1186476"/>
                <a:gridCol w="1187633"/>
                <a:gridCol w="1187633"/>
                <a:gridCol w="1187633"/>
              </a:tblGrid>
              <a:tr h="4950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Fakulta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Výskumný projekt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49505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Typ projektu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MVP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APVV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VEGA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FPV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FSVZ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FSŠ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FF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PF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0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UKF spolu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r>
                        <a:rPr lang="sk-SK" sz="2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sk-SK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 </a:t>
                      </a:r>
                      <a:endParaRPr lang="sk-SK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405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Výskumné projekty - počet</a:t>
            </a:r>
            <a:br>
              <a:rPr lang="sk-SK" sz="3600" dirty="0" smtClean="0"/>
            </a:br>
            <a:r>
              <a:rPr lang="sk-SK" sz="2000" dirty="0" smtClean="0">
                <a:solidFill>
                  <a:srgbClr val="FF0000"/>
                </a:solidFill>
              </a:rPr>
              <a:t>najviac projektov VEGA 49, z fakúlt najviac FF-31</a:t>
            </a:r>
            <a:endParaRPr lang="sk-SK" sz="2000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</p:txBody>
      </p:sp>
      <p:sp>
        <p:nvSpPr>
          <p:cNvPr id="5" name="Zástupný symbol obsahu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 dirty="0" smtClean="0"/>
          </a:p>
          <a:p>
            <a:endParaRPr lang="sk-SK" dirty="0"/>
          </a:p>
        </p:txBody>
      </p:sp>
      <p:graphicFrame>
        <p:nvGraphicFramePr>
          <p:cNvPr id="9" name="Graf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588504"/>
              </p:ext>
            </p:extLst>
          </p:nvPr>
        </p:nvGraphicFramePr>
        <p:xfrm>
          <a:off x="609600" y="1417638"/>
          <a:ext cx="7922840" cy="5035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1327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Výskumné projekty – financie</a:t>
            </a:r>
            <a:br>
              <a:rPr lang="sk-SK" sz="3600" dirty="0" smtClean="0"/>
            </a:br>
            <a:r>
              <a:rPr lang="sk-SK" sz="2000" dirty="0" smtClean="0">
                <a:solidFill>
                  <a:srgbClr val="FF0000"/>
                </a:solidFill>
              </a:rPr>
              <a:t>najviac VEGA 221 962 Eur, z fakúlt najviac FPV 148 809 Eur</a:t>
            </a:r>
            <a:endParaRPr lang="sk-SK" sz="2000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</p:txBody>
      </p:sp>
      <p:graphicFrame>
        <p:nvGraphicFramePr>
          <p:cNvPr id="10" name="Graf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178859"/>
              </p:ext>
            </p:extLst>
          </p:nvPr>
        </p:nvGraphicFramePr>
        <p:xfrm>
          <a:off x="611560" y="1417638"/>
          <a:ext cx="7848872" cy="4891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12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Výskumné </a:t>
            </a:r>
            <a:r>
              <a:rPr lang="sk-SK" sz="3600" dirty="0" smtClean="0"/>
              <a:t>projekty  </a:t>
            </a:r>
            <a:br>
              <a:rPr lang="sk-SK" sz="3600" dirty="0" smtClean="0"/>
            </a:br>
            <a:r>
              <a:rPr lang="sk-SK" sz="2200" dirty="0" smtClean="0"/>
              <a:t>financie v prepočte na tvorivého pracovníka,  </a:t>
            </a:r>
            <a:r>
              <a:rPr lang="sk-SK" sz="2200" dirty="0" smtClean="0">
                <a:solidFill>
                  <a:srgbClr val="FF0000"/>
                </a:solidFill>
              </a:rPr>
              <a:t>najviac FSVaZ 2 323 Eur</a:t>
            </a:r>
            <a:endParaRPr lang="sk-SK" sz="2200" dirty="0">
              <a:solidFill>
                <a:srgbClr val="FF0000"/>
              </a:solidFill>
            </a:endParaRPr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550385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0925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 smtClean="0"/>
              <a:t>Počet výskumných projektov 2005 – 2014</a:t>
            </a:r>
            <a:br>
              <a:rPr lang="sk-SK" sz="3600" dirty="0" smtClean="0"/>
            </a:br>
            <a:r>
              <a:rPr lang="sk-SK" sz="3600" dirty="0" smtClean="0"/>
              <a:t>(50 proj. – 58 proj.)</a:t>
            </a:r>
            <a:endParaRPr lang="sk-SK" sz="3600" dirty="0"/>
          </a:p>
        </p:txBody>
      </p:sp>
      <p:graphicFrame>
        <p:nvGraphicFramePr>
          <p:cNvPr id="7" name="Zástupný symbol obsah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175683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120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 smtClean="0"/>
              <a:t>Financie výskumných projektov 2005 – 2014</a:t>
            </a:r>
            <a:br>
              <a:rPr lang="sk-SK" sz="3600" dirty="0" smtClean="0"/>
            </a:br>
            <a:r>
              <a:rPr lang="sk-SK" sz="3600" dirty="0" smtClean="0"/>
              <a:t>(377 016 Eur – 411 785 Eur)</a:t>
            </a:r>
            <a:endParaRPr lang="sk-SK" sz="3600" dirty="0"/>
          </a:p>
        </p:txBody>
      </p:sp>
      <p:graphicFrame>
        <p:nvGraphicFramePr>
          <p:cNvPr id="9" name="Zástupný symbol obsah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489987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196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Autofit/>
          </a:bodyPr>
          <a:lstStyle/>
          <a:p>
            <a:r>
              <a:rPr lang="sk-SK" sz="3600" dirty="0" smtClean="0"/>
              <a:t> </a:t>
            </a:r>
            <a:r>
              <a:rPr lang="sk-SK" sz="3200" dirty="0"/>
              <a:t>Prehľad kultúrno-edukačných a </a:t>
            </a:r>
            <a:r>
              <a:rPr lang="sk-SK" sz="3200" dirty="0" smtClean="0"/>
              <a:t>ďalších projektov riešených fakultami </a:t>
            </a:r>
            <a:r>
              <a:rPr lang="sk-SK" sz="3200" dirty="0"/>
              <a:t>UKF za rok 2014</a:t>
            </a:r>
            <a:br>
              <a:rPr lang="sk-SK" sz="3200" dirty="0"/>
            </a:br>
            <a:endParaRPr lang="sk-SK" sz="3200" dirty="0"/>
          </a:p>
        </p:txBody>
      </p:sp>
      <p:graphicFrame>
        <p:nvGraphicFramePr>
          <p:cNvPr id="8" name="Zástupný symbol obsah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972963"/>
              </p:ext>
            </p:extLst>
          </p:nvPr>
        </p:nvGraphicFramePr>
        <p:xfrm>
          <a:off x="683569" y="1874838"/>
          <a:ext cx="7560838" cy="3930426"/>
        </p:xfrm>
        <a:graphic>
          <a:graphicData uri="http://schemas.openxmlformats.org/drawingml/2006/table">
            <a:tbl>
              <a:tblPr/>
              <a:tblGrid>
                <a:gridCol w="1732793"/>
                <a:gridCol w="913260"/>
                <a:gridCol w="666314"/>
                <a:gridCol w="936104"/>
                <a:gridCol w="792889"/>
                <a:gridCol w="575263"/>
                <a:gridCol w="1152128"/>
                <a:gridCol w="792087"/>
              </a:tblGrid>
              <a:tr h="4367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Fakulta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Kultúrno-edukačný a ďalší projekt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43671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Typ projektu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MKEP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ŠF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KEGA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APVV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RP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Ostatné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Spolu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367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FPV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sk-SK" sz="2400" b="0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400" b="0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7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FSVaZ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7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FSŠ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sk-SK" sz="2400" b="0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7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7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PF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sk-SK" sz="2400" b="0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7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Univerzitné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7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UKF spolu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sk-SK" sz="2400" b="0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sk-SK" sz="2400" b="0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400" b="0" dirty="0" smtClean="0">
                          <a:solidFill>
                            <a:srgbClr val="FF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r>
                        <a:rPr lang="sk-SK" sz="2400" b="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sk-SK" sz="2400" b="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3587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sk-SK" sz="3200" dirty="0" smtClean="0"/>
              <a:t>Projekty v rámci ďalšej tvorivej činnosti-počet</a:t>
            </a:r>
            <a:br>
              <a:rPr lang="sk-SK" sz="3200" dirty="0" smtClean="0"/>
            </a:br>
            <a:r>
              <a:rPr lang="sk-SK" sz="2000" dirty="0" smtClean="0">
                <a:solidFill>
                  <a:srgbClr val="FF0000"/>
                </a:solidFill>
              </a:rPr>
              <a:t>najviac projektov KEGA 40, z fakúlt najviac FPV 22</a:t>
            </a:r>
            <a:endParaRPr lang="sk-SK" sz="2000" dirty="0">
              <a:solidFill>
                <a:srgbClr val="FF0000"/>
              </a:solidFill>
            </a:endParaRPr>
          </a:p>
        </p:txBody>
      </p:sp>
      <p:graphicFrame>
        <p:nvGraphicFramePr>
          <p:cNvPr id="5" name="Zástupný symbol obsah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958529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3623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sk-SK" sz="3200" dirty="0" smtClean="0"/>
              <a:t>Projekty v rámci ďalšej tvorivej činnosti-financie</a:t>
            </a:r>
            <a:r>
              <a:rPr lang="sk-SK" sz="3600" dirty="0" smtClean="0"/>
              <a:t/>
            </a:r>
            <a:br>
              <a:rPr lang="sk-SK" sz="3600" dirty="0" smtClean="0"/>
            </a:br>
            <a:r>
              <a:rPr lang="sk-SK" sz="2000" dirty="0" smtClean="0">
                <a:solidFill>
                  <a:srgbClr val="FF0000"/>
                </a:solidFill>
              </a:rPr>
              <a:t>najviac projekty ŠF 2 983 492 Eur, z fakúlt najviac FPV 1 835 101 Eur</a:t>
            </a:r>
            <a:endParaRPr lang="sk-SK" sz="2000" dirty="0">
              <a:solidFill>
                <a:srgbClr val="FF0000"/>
              </a:solidFill>
            </a:endParaRPr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825158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135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>
                <a:solidFill>
                  <a:prstClr val="black"/>
                </a:solidFill>
              </a:rPr>
              <a:t>Projekty v rámci ďalšej tvorivej činnosti  </a:t>
            </a:r>
            <a:r>
              <a:rPr lang="sk-SK" sz="3600" dirty="0">
                <a:solidFill>
                  <a:prstClr val="black"/>
                </a:solidFill>
              </a:rPr>
              <a:t/>
            </a:r>
            <a:br>
              <a:rPr lang="sk-SK" sz="3600" dirty="0">
                <a:solidFill>
                  <a:prstClr val="black"/>
                </a:solidFill>
              </a:rPr>
            </a:br>
            <a:r>
              <a:rPr lang="sk-SK" sz="2200" dirty="0">
                <a:solidFill>
                  <a:prstClr val="black"/>
                </a:solidFill>
              </a:rPr>
              <a:t>financie v prepočte na tvorivého pracovníka, </a:t>
            </a:r>
            <a:r>
              <a:rPr lang="sk-SK" sz="2200" dirty="0" smtClean="0">
                <a:solidFill>
                  <a:srgbClr val="FF0000"/>
                </a:solidFill>
              </a:rPr>
              <a:t>najviac FPV 14 450 Eur</a:t>
            </a: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027592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9950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 smtClean="0"/>
              <a:t>Počet projektov 2005 – 2014</a:t>
            </a:r>
            <a:br>
              <a:rPr lang="sk-SK" sz="3600" dirty="0" smtClean="0"/>
            </a:br>
            <a:r>
              <a:rPr lang="sk-SK" sz="3600" dirty="0" smtClean="0"/>
              <a:t>(82 proj. – 84 proj.)</a:t>
            </a:r>
            <a:endParaRPr lang="sk-SK" sz="3600" dirty="0"/>
          </a:p>
        </p:txBody>
      </p:sp>
      <p:graphicFrame>
        <p:nvGraphicFramePr>
          <p:cNvPr id="5" name="Zástupný symbol obsah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82984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306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 smtClean="0"/>
              <a:t>Financie projektov 2005 – 2014</a:t>
            </a:r>
            <a:br>
              <a:rPr lang="sk-SK" sz="3600" dirty="0" smtClean="0"/>
            </a:br>
            <a:r>
              <a:rPr lang="sk-SK" sz="3600" dirty="0" smtClean="0"/>
              <a:t>(792 463 Eur – 3 641 553 Eur)</a:t>
            </a:r>
            <a:endParaRPr lang="sk-SK" sz="3600" dirty="0"/>
          </a:p>
        </p:txBody>
      </p:sp>
      <p:graphicFrame>
        <p:nvGraphicFramePr>
          <p:cNvPr id="5" name="Zástupný symbol obsah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94692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181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Projekty UGA</a:t>
            </a:r>
            <a:br>
              <a:rPr lang="sk-SK" sz="3600" dirty="0" smtClean="0"/>
            </a:br>
            <a:r>
              <a:rPr lang="sk-SK" sz="2000" dirty="0" smtClean="0">
                <a:solidFill>
                  <a:srgbClr val="FF0000"/>
                </a:solidFill>
              </a:rPr>
              <a:t>najviac FPV – 55 s finančnou dotáciou 25 592 Eur</a:t>
            </a:r>
            <a:endParaRPr lang="sk-SK" sz="36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2486055"/>
              </p:ext>
            </p:extLst>
          </p:nvPr>
        </p:nvGraphicFramePr>
        <p:xfrm>
          <a:off x="1691679" y="2276869"/>
          <a:ext cx="5904657" cy="3154680"/>
        </p:xfrm>
        <a:graphic>
          <a:graphicData uri="http://schemas.openxmlformats.org/drawingml/2006/table">
            <a:tbl>
              <a:tblPr/>
              <a:tblGrid>
                <a:gridCol w="2517125"/>
                <a:gridCol w="1717291"/>
                <a:gridCol w="1670241"/>
              </a:tblGrid>
              <a:tr h="302434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Fakulta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UGA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907300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počet projektov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objem fin. prostriedkov v EUR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FPV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25 592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FSVaZ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7 893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FSŠ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4 235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FF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21 028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PF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11 279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4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UKF spolu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70 027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0852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sk-SK" sz="3200" dirty="0"/>
              <a:t>Prehľad publikačnej činnosti pracovníkov fakúlt UKF za rok </a:t>
            </a:r>
            <a:r>
              <a:rPr lang="sk-SK" sz="3200" dirty="0" smtClean="0"/>
              <a:t>2014</a:t>
            </a:r>
            <a:endParaRPr lang="sk-SK" sz="32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9413462"/>
              </p:ext>
            </p:extLst>
          </p:nvPr>
        </p:nvGraphicFramePr>
        <p:xfrm>
          <a:off x="107503" y="1268759"/>
          <a:ext cx="8928992" cy="5502384"/>
        </p:xfrm>
        <a:graphic>
          <a:graphicData uri="http://schemas.openxmlformats.org/drawingml/2006/table">
            <a:tbl>
              <a:tblPr/>
              <a:tblGrid>
                <a:gridCol w="3348372"/>
                <a:gridCol w="768655"/>
                <a:gridCol w="962393"/>
                <a:gridCol w="962393"/>
                <a:gridCol w="962393"/>
                <a:gridCol w="962393"/>
                <a:gridCol w="962393"/>
              </a:tblGrid>
              <a:tr h="2160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k-SK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sk-S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2804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Skupina kategórií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FPV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FSVZ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FSŠ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FF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PF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UKF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804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Knižné publikácie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272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4907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vedecké monografie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(AAA, AAB, ABA, ABB)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6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vysokoškolské učebnice, skriptá a učebné texty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(ACA, ACB, BCI)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učebnice pre základné a stredné školy (BCB)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1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odborné a ďalšie knižné práce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(BAA, BAB, EAI, CAA, CAB, EAJ, FAI)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Publikácie vo vedeckých časopisoch, autorské osvedčenia, patenty a objavy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154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233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587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8459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vedecké a odborné práce evidované v databázach WOK** a Scopus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(ADC, ADD, ADM, ADN, AEG, AEH, AEM, AEN, BDC, BDD, BDM, BDN, CDC, CDD)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2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vedecké a odborné práce evidované mimo databáz WOK a Scopus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(ADE, ADF, BDE, BDF, CDE, CDF)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474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4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autorské osvedčenia, patenty a objavy (AGJ)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5429" marR="354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667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Prehľad publikačnej činnosti pracovníkov fakúlt UKF za rok 2014</a:t>
            </a:r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1784899"/>
              </p:ext>
            </p:extLst>
          </p:nvPr>
        </p:nvGraphicFramePr>
        <p:xfrm>
          <a:off x="107506" y="1556793"/>
          <a:ext cx="8784973" cy="4851672"/>
        </p:xfrm>
        <a:graphic>
          <a:graphicData uri="http://schemas.openxmlformats.org/drawingml/2006/table">
            <a:tbl>
              <a:tblPr/>
              <a:tblGrid>
                <a:gridCol w="3204147"/>
                <a:gridCol w="1034731"/>
                <a:gridCol w="909219"/>
                <a:gridCol w="909219"/>
                <a:gridCol w="909219"/>
                <a:gridCol w="909219"/>
                <a:gridCol w="909219"/>
              </a:tblGrid>
              <a:tr h="5811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Ostatné recenzované publikácie domáce/zahraničné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434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47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kapitoly vo vedeckých monografiách, odborných knihách, učebniciach a učebných textoch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(ABC, ABD, BBA, BBB, ACC, ACD, BCK)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00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Vedecké</a:t>
                      </a:r>
                      <a:r>
                        <a:rPr lang="sk-SK" sz="1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k-SK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práce </a:t>
                      </a: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príspevky v </a:t>
                      </a:r>
                      <a:r>
                        <a:rPr lang="sk-SK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recenzovaných zborníkoch </a:t>
                      </a: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 monografiách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(AEC, AED, AFA, AFB, AFC, AFD, AFE, AFF, AFG, AFH)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895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8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iné publikácie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5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Publikácie spolu</a:t>
                      </a:r>
                      <a:endParaRPr lang="sk-SK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445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817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318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1 868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5811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citácie v publikáciách evidovaných v databázach WOK a Scopus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1 089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1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citácie v publikáciách evidovaných mimo databáz WOK a Scopus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206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589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1 186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5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Ohlasy na publikačnú činnosť spolu</a:t>
                      </a:r>
                      <a:endParaRPr lang="sk-SK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889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719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233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2 275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019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Publikačná činnosť  </a:t>
            </a:r>
            <a:endParaRPr lang="sk-SK" sz="36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96121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844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>
                <a:solidFill>
                  <a:prstClr val="black"/>
                </a:solidFill>
              </a:rPr>
              <a:t>Publikačná činnosť </a:t>
            </a:r>
            <a:r>
              <a:rPr lang="sk-SK" sz="3600" dirty="0" smtClean="0">
                <a:solidFill>
                  <a:prstClr val="black"/>
                </a:solidFill>
              </a:rPr>
              <a:t>fakúlt v prepočte </a:t>
            </a:r>
            <a:br>
              <a:rPr lang="sk-SK" sz="3600" dirty="0" smtClean="0">
                <a:solidFill>
                  <a:prstClr val="black"/>
                </a:solidFill>
              </a:rPr>
            </a:br>
            <a:r>
              <a:rPr lang="sk-SK" sz="3600" dirty="0" smtClean="0">
                <a:solidFill>
                  <a:prstClr val="black"/>
                </a:solidFill>
              </a:rPr>
              <a:t>na tvorivého pracovníka </a:t>
            </a: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7331976"/>
              </p:ext>
            </p:extLst>
          </p:nvPr>
        </p:nvGraphicFramePr>
        <p:xfrm>
          <a:off x="457200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84432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Publikačná činnosť 2005-2014</a:t>
            </a:r>
            <a:endParaRPr lang="sk-SK" sz="32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426750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2735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>
                <a:solidFill>
                  <a:prstClr val="black"/>
                </a:solidFill>
              </a:rPr>
              <a:t>Publikačná činnosť 2005-2014</a:t>
            </a: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65486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9603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>
                <a:solidFill>
                  <a:prstClr val="black"/>
                </a:solidFill>
              </a:rPr>
              <a:t>Publikačná činnosť 2005-2014</a:t>
            </a: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4736420"/>
              </p:ext>
            </p:extLst>
          </p:nvPr>
        </p:nvGraphicFramePr>
        <p:xfrm>
          <a:off x="457200" y="141763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3629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3457" y="431245"/>
            <a:ext cx="8229600" cy="909523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sk-SK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Prehľad umeleckej činnosti pracovníkov fakúlt UKF za rok 2014</a:t>
            </a:r>
            <a:br>
              <a:rPr lang="sk-SK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k-SK" sz="3200" dirty="0">
              <a:latin typeface="Calibri" panose="020F0502020204030204" pitchFamily="34" charset="0"/>
            </a:endParaRPr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4540466"/>
              </p:ext>
            </p:extLst>
          </p:nvPr>
        </p:nvGraphicFramePr>
        <p:xfrm>
          <a:off x="179512" y="1484780"/>
          <a:ext cx="8523544" cy="4320483"/>
        </p:xfrm>
        <a:graphic>
          <a:graphicData uri="http://schemas.openxmlformats.org/drawingml/2006/table">
            <a:tbl>
              <a:tblPr/>
              <a:tblGrid>
                <a:gridCol w="850568"/>
                <a:gridCol w="638818"/>
                <a:gridCol w="639713"/>
                <a:gridCol w="639713"/>
                <a:gridCol w="638818"/>
                <a:gridCol w="639713"/>
                <a:gridCol w="639713"/>
                <a:gridCol w="638818"/>
                <a:gridCol w="639713"/>
                <a:gridCol w="639713"/>
                <a:gridCol w="638818"/>
                <a:gridCol w="639713"/>
                <a:gridCol w="639713"/>
              </a:tblGrid>
              <a:tr h="10609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Druh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Závažné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Menej závažné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Ostatné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6519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Fakulta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Zahr.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Zahr.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Zahr.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Dom.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Zahr.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6519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FSŠ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9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FF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9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PF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19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UKF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sk-SK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sk-SK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159</a:t>
                      </a:r>
                      <a:endParaRPr lang="sk-SK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176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724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Umelecká činnosť </a:t>
            </a:r>
            <a:endParaRPr lang="sk-SK" sz="3600" dirty="0"/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30187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829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 smtClean="0">
                <a:solidFill>
                  <a:prstClr val="black"/>
                </a:solidFill>
              </a:rPr>
              <a:t>Edičná </a:t>
            </a:r>
            <a:r>
              <a:rPr lang="sk-SK" sz="3600" dirty="0">
                <a:solidFill>
                  <a:prstClr val="black"/>
                </a:solidFill>
              </a:rPr>
              <a:t>činnosť </a:t>
            </a:r>
            <a:r>
              <a:rPr lang="sk-SK" sz="3600" dirty="0" smtClean="0">
                <a:solidFill>
                  <a:prstClr val="black"/>
                </a:solidFill>
              </a:rPr>
              <a:t/>
            </a:r>
            <a:br>
              <a:rPr lang="sk-SK" sz="3600" dirty="0" smtClean="0">
                <a:solidFill>
                  <a:prstClr val="black"/>
                </a:solidFill>
              </a:rPr>
            </a:br>
            <a:r>
              <a:rPr lang="sk-SK" sz="3600" dirty="0"/>
              <a:t>Prehľad edičnej činnosti  fakúlt  a rektorátu UKF za rok 2014</a:t>
            </a:r>
          </a:p>
        </p:txBody>
      </p:sp>
      <p:graphicFrame>
        <p:nvGraphicFramePr>
          <p:cNvPr id="5" name="Zástupný symbol obsah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4390255"/>
              </p:ext>
            </p:extLst>
          </p:nvPr>
        </p:nvGraphicFramePr>
        <p:xfrm>
          <a:off x="251520" y="1700806"/>
          <a:ext cx="8435279" cy="4797496"/>
        </p:xfrm>
        <a:graphic>
          <a:graphicData uri="http://schemas.openxmlformats.org/drawingml/2006/table">
            <a:tbl>
              <a:tblPr firstRow="1" firstCol="1" bandRow="1"/>
              <a:tblGrid>
                <a:gridCol w="2418126"/>
                <a:gridCol w="859083"/>
                <a:gridCol w="859083"/>
                <a:gridCol w="859083"/>
                <a:gridCol w="859976"/>
                <a:gridCol w="859976"/>
                <a:gridCol w="859976"/>
                <a:gridCol w="859976"/>
              </a:tblGrid>
              <a:tr h="5120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Kategória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Prehľad edičnej činnosti fakúlt za rok 2014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51205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Fakulta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FPV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FSVaZ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FSŠ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PF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Rekt.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UKF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Monografie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Vysokoškolské učebnice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Skriptá a učebné texty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Časopisy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Zborníky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Iné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0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Spolu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229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557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600" dirty="0">
                <a:solidFill>
                  <a:prstClr val="black"/>
                </a:solidFill>
              </a:rPr>
              <a:t>Edičná činnosť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sk-SK" sz="7200" dirty="0">
                <a:ea typeface="Calibri" panose="020F0502020204030204" pitchFamily="34" charset="0"/>
                <a:cs typeface="Times New Roman" panose="02020603050405020304" pitchFamily="18" charset="0"/>
              </a:rPr>
              <a:t>V roku 2014 boli na fakultách vydané nasledovné </a:t>
            </a:r>
            <a:r>
              <a:rPr lang="sk-SK" sz="7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periodiká (14):</a:t>
            </a:r>
            <a:endParaRPr lang="sk-SK" sz="7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Gemologický</a:t>
            </a:r>
            <a:r>
              <a:rPr lang="sk-SK" sz="7200" dirty="0">
                <a:ea typeface="Times New Roman" panose="02020603050405020304" pitchFamily="18" charset="0"/>
              </a:rPr>
              <a:t> spravodajca, elektronický časopis (FPV) </a:t>
            </a:r>
          </a:p>
          <a:p>
            <a:pPr lvl="0" algn="just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Geografické informácie (FPV)</a:t>
            </a:r>
          </a:p>
          <a:p>
            <a:pPr lvl="0" algn="just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Geografické štúdie (FPV)</a:t>
            </a:r>
          </a:p>
          <a:p>
            <a:pPr lvl="0" algn="just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Obzory matematiky, fyziky a informatiky - časopis pre teóriu a praktické otázky vyučovania matematiky, fyziky a informatiky na základných a stredných školách (FPV) </a:t>
            </a:r>
          </a:p>
          <a:p>
            <a:pPr lvl="0" algn="just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Partitúra (FSŠ)</a:t>
            </a:r>
          </a:p>
          <a:p>
            <a:pPr lvl="0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Studia</a:t>
            </a:r>
            <a:r>
              <a:rPr lang="sk-SK" sz="7200" dirty="0">
                <a:ea typeface="Times New Roman" panose="02020603050405020304" pitchFamily="18" charset="0"/>
              </a:rPr>
              <a:t> </a:t>
            </a:r>
            <a:r>
              <a:rPr lang="sk-SK" sz="7200" dirty="0">
                <a:ea typeface="Times New Roman" panose="02020603050405020304" pitchFamily="18" charset="0"/>
              </a:rPr>
              <a:t>Historica</a:t>
            </a:r>
            <a:r>
              <a:rPr lang="sk-SK" sz="7200" dirty="0">
                <a:ea typeface="Times New Roman" panose="02020603050405020304" pitchFamily="18" charset="0"/>
              </a:rPr>
              <a:t> </a:t>
            </a:r>
            <a:r>
              <a:rPr lang="sk-SK" sz="7200" dirty="0">
                <a:ea typeface="Times New Roman" panose="02020603050405020304" pitchFamily="18" charset="0"/>
              </a:rPr>
              <a:t>Nitriensia</a:t>
            </a:r>
            <a:r>
              <a:rPr lang="sk-SK" sz="7200" dirty="0">
                <a:ea typeface="Times New Roman" panose="02020603050405020304" pitchFamily="18" charset="0"/>
              </a:rPr>
              <a:t> (FF)</a:t>
            </a:r>
          </a:p>
          <a:p>
            <a:pPr lvl="0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Studi</a:t>
            </a:r>
            <a:r>
              <a:rPr lang="sk-SK" sz="7200" dirty="0">
                <a:ea typeface="Times New Roman" panose="02020603050405020304" pitchFamily="18" charset="0"/>
              </a:rPr>
              <a:t> </a:t>
            </a:r>
            <a:r>
              <a:rPr lang="sk-SK" sz="7200" dirty="0">
                <a:ea typeface="Times New Roman" panose="02020603050405020304" pitchFamily="18" charset="0"/>
              </a:rPr>
              <a:t>Italo-Slovacchi</a:t>
            </a:r>
            <a:r>
              <a:rPr lang="sk-SK" sz="7200" dirty="0">
                <a:ea typeface="Times New Roman" panose="02020603050405020304" pitchFamily="18" charset="0"/>
              </a:rPr>
              <a:t> (FF)</a:t>
            </a:r>
          </a:p>
          <a:p>
            <a:pPr lvl="0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Rossica</a:t>
            </a:r>
            <a:r>
              <a:rPr lang="sk-SK" sz="7200" dirty="0">
                <a:ea typeface="Times New Roman" panose="02020603050405020304" pitchFamily="18" charset="0"/>
              </a:rPr>
              <a:t> </a:t>
            </a:r>
            <a:r>
              <a:rPr lang="sk-SK" sz="7200" dirty="0">
                <a:ea typeface="Times New Roman" panose="02020603050405020304" pitchFamily="18" charset="0"/>
              </a:rPr>
              <a:t>Nitriensia</a:t>
            </a:r>
            <a:r>
              <a:rPr lang="sk-SK" sz="7200" dirty="0">
                <a:ea typeface="Times New Roman" panose="02020603050405020304" pitchFamily="18" charset="0"/>
              </a:rPr>
              <a:t> (FF)  </a:t>
            </a:r>
          </a:p>
          <a:p>
            <a:pPr lvl="0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Civitas</a:t>
            </a:r>
            <a:r>
              <a:rPr lang="sk-SK" sz="7200" dirty="0">
                <a:ea typeface="Times New Roman" panose="02020603050405020304" pitchFamily="18" charset="0"/>
              </a:rPr>
              <a:t> (FF)</a:t>
            </a:r>
          </a:p>
          <a:p>
            <a:pPr lvl="0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Konštantínove listy (FF)</a:t>
            </a:r>
          </a:p>
          <a:p>
            <a:pPr lvl="0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Topics</a:t>
            </a:r>
            <a:r>
              <a:rPr lang="sk-SK" sz="7200" dirty="0">
                <a:ea typeface="Times New Roman" panose="02020603050405020304" pitchFamily="18" charset="0"/>
              </a:rPr>
              <a:t> in </a:t>
            </a:r>
            <a:r>
              <a:rPr lang="sk-SK" sz="7200" dirty="0">
                <a:ea typeface="Times New Roman" panose="02020603050405020304" pitchFamily="18" charset="0"/>
              </a:rPr>
              <a:t>Linguistics</a:t>
            </a:r>
            <a:r>
              <a:rPr lang="sk-SK" sz="7200" dirty="0">
                <a:ea typeface="Times New Roman" panose="02020603050405020304" pitchFamily="18" charset="0"/>
              </a:rPr>
              <a:t> (FF)</a:t>
            </a:r>
          </a:p>
          <a:p>
            <a:pPr lvl="0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ARS </a:t>
            </a:r>
            <a:r>
              <a:rPr lang="sk-SK" sz="7200" dirty="0">
                <a:ea typeface="Times New Roman" panose="02020603050405020304" pitchFamily="18" charset="0"/>
              </a:rPr>
              <a:t>Aeterna</a:t>
            </a:r>
            <a:r>
              <a:rPr lang="sk-SK" sz="7200" dirty="0">
                <a:ea typeface="Times New Roman" panose="02020603050405020304" pitchFamily="18" charset="0"/>
              </a:rPr>
              <a:t> (FF)</a:t>
            </a:r>
          </a:p>
          <a:p>
            <a:pPr lvl="0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Kontexty kultúry a turizmu (FF)</a:t>
            </a:r>
          </a:p>
          <a:p>
            <a:pPr lvl="0">
              <a:buFont typeface="Symbol" panose="05050102010706020507" pitchFamily="18" charset="2"/>
              <a:buChar char=""/>
            </a:pPr>
            <a:r>
              <a:rPr lang="sk-SK" sz="7200" dirty="0">
                <a:ea typeface="Times New Roman" panose="02020603050405020304" pitchFamily="18" charset="0"/>
              </a:rPr>
              <a:t>Analýza a výskum v marketingovej komunikácii (FF).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892502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 smtClean="0">
                <a:solidFill>
                  <a:prstClr val="black"/>
                </a:solidFill>
              </a:rPr>
              <a:t/>
            </a:r>
            <a:br>
              <a:rPr lang="sk-SK" sz="3600" dirty="0" smtClean="0">
                <a:solidFill>
                  <a:prstClr val="black"/>
                </a:solidFill>
              </a:rPr>
            </a:br>
            <a:r>
              <a:rPr lang="sk-SK" sz="3600" dirty="0">
                <a:solidFill>
                  <a:prstClr val="black"/>
                </a:solidFill>
              </a:rPr>
              <a:t/>
            </a:r>
            <a:br>
              <a:rPr lang="sk-SK" sz="3600" dirty="0">
                <a:solidFill>
                  <a:prstClr val="black"/>
                </a:solidFill>
              </a:rPr>
            </a:br>
            <a:r>
              <a:rPr lang="sk-SK" sz="3600" dirty="0" smtClean="0">
                <a:solidFill>
                  <a:prstClr val="black"/>
                </a:solidFill>
              </a:rPr>
              <a:t>Vedecké</a:t>
            </a:r>
            <a:r>
              <a:rPr lang="sk-SK" sz="3600" dirty="0">
                <a:solidFill>
                  <a:prstClr val="black"/>
                </a:solidFill>
              </a:rPr>
              <a:t>, odborné a umelecké </a:t>
            </a:r>
            <a:r>
              <a:rPr lang="sk-SK" sz="3600" dirty="0" smtClean="0">
                <a:solidFill>
                  <a:prstClr val="black"/>
                </a:solidFill>
              </a:rPr>
              <a:t>podujatia</a:t>
            </a:r>
            <a:br>
              <a:rPr lang="sk-SK" sz="3600" dirty="0" smtClean="0">
                <a:solidFill>
                  <a:prstClr val="black"/>
                </a:solidFill>
              </a:rPr>
            </a:br>
            <a:r>
              <a:rPr lang="sk-SK" sz="3600" dirty="0" smtClean="0">
                <a:solidFill>
                  <a:prstClr val="black"/>
                </a:solidFill>
              </a:rPr>
              <a:t/>
            </a:r>
            <a:br>
              <a:rPr lang="sk-SK" sz="3600" dirty="0" smtClean="0">
                <a:solidFill>
                  <a:prstClr val="black"/>
                </a:solidFill>
              </a:rPr>
            </a:br>
            <a:r>
              <a:rPr lang="sk-SK" sz="2700" dirty="0"/>
              <a:t>Prehľad o počte realizovaných podujatí fakultami UKF v roku 2014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5982018"/>
              </p:ext>
            </p:extLst>
          </p:nvPr>
        </p:nvGraphicFramePr>
        <p:xfrm>
          <a:off x="683570" y="2204863"/>
          <a:ext cx="8003231" cy="4104453"/>
        </p:xfrm>
        <a:graphic>
          <a:graphicData uri="http://schemas.openxmlformats.org/drawingml/2006/table">
            <a:tbl>
              <a:tblPr/>
              <a:tblGrid>
                <a:gridCol w="1376415"/>
                <a:gridCol w="653030"/>
                <a:gridCol w="654834"/>
                <a:gridCol w="654834"/>
                <a:gridCol w="653030"/>
                <a:gridCol w="655737"/>
                <a:gridCol w="655737"/>
                <a:gridCol w="892956"/>
                <a:gridCol w="892956"/>
                <a:gridCol w="913702"/>
              </a:tblGrid>
              <a:tr h="3731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Fakulta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Podujatie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Spolu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373132">
                <a:tc row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Druh podujatia 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Konferencie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Semináre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Propag.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Podujatia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Výstavy festivaly koncerty súťaže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1119397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dom.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medz.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spolu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dom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medz.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spolu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3731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FPV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FSVaZ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FSŠ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UKF spolu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177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419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3825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 smtClean="0"/>
              <a:t>Vedeckovýskumná, odborná a umelecká </a:t>
            </a:r>
            <a:br>
              <a:rPr lang="sk-SK" sz="3600" dirty="0" smtClean="0"/>
            </a:br>
            <a:r>
              <a:rPr lang="sk-SK" sz="3600" dirty="0" smtClean="0"/>
              <a:t>činnosť študentov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 roku 2014 sa zúčastnilo súťaže </a:t>
            </a:r>
            <a:r>
              <a:rPr lang="sk-SK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ŠVOUČ celkovo </a:t>
            </a:r>
            <a:r>
              <a:rPr lang="sk-SK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474 štud</a:t>
            </a:r>
            <a:r>
              <a:rPr lang="sk-SK" sz="2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entov 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a 2. stupňa vysokoškolského štúdia, z toho najviac na </a:t>
            </a:r>
            <a:r>
              <a:rPr lang="sk-SK" sz="2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FF (251)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sk-SK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PF (125), FPV (54), FSŠ (26), 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FSVaZ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(18</a:t>
            </a:r>
            <a:r>
              <a:rPr lang="sk-SK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sk-SK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V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 roku 2014 fakulty organizovali pre študentov doktorandského štúdia vedecké </a:t>
            </a:r>
            <a:r>
              <a:rPr lang="sk-SK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konferencie, odborné semináre a cyklus odborných prednášok, napr.: </a:t>
            </a:r>
            <a:endParaRPr lang="sk-SK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k-SK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XV. ročník medzinárodnej vedeckej konferencie doktorandov a mladých vedeckých a pedagogických </a:t>
            </a:r>
            <a:r>
              <a:rPr lang="sk-SK" sz="20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pracovníkov </a:t>
            </a:r>
            <a:r>
              <a:rPr lang="sk-SK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(FPV),</a:t>
            </a:r>
          </a:p>
          <a:p>
            <a:r>
              <a:rPr lang="sk-SK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2. ročník Medzinárodnej konferencie doktorandov 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v študijnom programe Teória vyučovania maďarského jazyka a 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Hungarológia</a:t>
            </a:r>
            <a:r>
              <a:rPr lang="sk-SK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sk-SK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(FSŠ),</a:t>
            </a:r>
          </a:p>
          <a:p>
            <a:pPr lvl="0" algn="just"/>
            <a:r>
              <a:rPr lang="sk-SK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Translatologická</a:t>
            </a:r>
            <a:r>
              <a:rPr lang="sk-SK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konferencia doktorandov </a:t>
            </a: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(v rámci konferencie Preklad a kultúra 5), určená doktorandom študijného programu Prekladateľstvo a </a:t>
            </a:r>
            <a:r>
              <a:rPr lang="sk-SK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tlmočníctvo (FF),</a:t>
            </a:r>
          </a:p>
          <a:p>
            <a:pPr lvl="0" algn="just"/>
            <a:r>
              <a:rPr lang="sk-SK" sz="2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Auspície</a:t>
            </a:r>
            <a:r>
              <a:rPr lang="sk-SK" sz="2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k-SK" sz="2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pedagogiky z pohľadu doktorandov a </a:t>
            </a:r>
            <a:r>
              <a:rPr lang="sk-SK" sz="2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postdoktorandov</a:t>
            </a:r>
            <a:r>
              <a:rPr lang="sk-SK" sz="2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sk-SK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XI. ročník medzinárodnej vedeckej konferencie pre doktorandov v odbore </a:t>
            </a:r>
            <a:r>
              <a:rPr lang="sk-SK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Pedagogika (PF).</a:t>
            </a:r>
            <a:endParaRPr lang="sk-SK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Symbol" panose="05050102010706020507" pitchFamily="18" charset="2"/>
              <a:buChar char=""/>
            </a:pPr>
            <a:endParaRPr lang="sk-SK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11193707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/>
              <a:t>Účasť doktorandov v </a:t>
            </a:r>
            <a:r>
              <a:rPr lang="sk-SK" sz="3600" dirty="0">
                <a:solidFill>
                  <a:srgbClr val="FF0000"/>
                </a:solidFill>
              </a:rPr>
              <a:t>dennej</a:t>
            </a:r>
            <a:r>
              <a:rPr lang="sk-SK" sz="3600" dirty="0"/>
              <a:t> forme štúdia na riešení projektov v roku 2014 podľa fakúlt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2480786"/>
              </p:ext>
            </p:extLst>
          </p:nvPr>
        </p:nvGraphicFramePr>
        <p:xfrm>
          <a:off x="755578" y="1417639"/>
          <a:ext cx="7488830" cy="4819672"/>
        </p:xfrm>
        <a:graphic>
          <a:graphicData uri="http://schemas.openxmlformats.org/drawingml/2006/table">
            <a:tbl>
              <a:tblPr/>
              <a:tblGrid>
                <a:gridCol w="3456258"/>
                <a:gridCol w="671548"/>
                <a:gridCol w="672369"/>
                <a:gridCol w="672369"/>
                <a:gridCol w="671548"/>
                <a:gridCol w="672369"/>
                <a:gridCol w="672369"/>
              </a:tblGrid>
              <a:tr h="438152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Typ projektu 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Počet zúčastnených doktorandov na projektoch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876304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FPV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(85</a:t>
                      </a:r>
                      <a:r>
                        <a:rPr lang="sk-SK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FSVaZ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(81)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(22)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FSŠ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(208)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38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medzinárodné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VEGA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KEGA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APVV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Inštitucionálne (UGA)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Štrukturálne fondy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iné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1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Spolu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  <a:endParaRPr lang="sk-SK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sk-SK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31982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dirty="0"/>
              <a:t>Účasť doktorandov v </a:t>
            </a:r>
            <a:r>
              <a:rPr lang="sk-SK" sz="3200" dirty="0">
                <a:solidFill>
                  <a:srgbClr val="FF0000"/>
                </a:solidFill>
              </a:rPr>
              <a:t>externej</a:t>
            </a:r>
            <a:r>
              <a:rPr lang="sk-SK" sz="3200" dirty="0"/>
              <a:t> forme štúdia na riešení projektov v roku 2014 podľa fakúlt</a:t>
            </a:r>
            <a:br>
              <a:rPr lang="sk-SK" sz="3200" dirty="0"/>
            </a:br>
            <a:endParaRPr lang="sk-SK" sz="32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1488348"/>
              </p:ext>
            </p:extLst>
          </p:nvPr>
        </p:nvGraphicFramePr>
        <p:xfrm>
          <a:off x="457201" y="1417642"/>
          <a:ext cx="8075238" cy="4963685"/>
        </p:xfrm>
        <a:graphic>
          <a:graphicData uri="http://schemas.openxmlformats.org/drawingml/2006/table">
            <a:tbl>
              <a:tblPr/>
              <a:tblGrid>
                <a:gridCol w="3726898"/>
                <a:gridCol w="724134"/>
                <a:gridCol w="725018"/>
                <a:gridCol w="725018"/>
                <a:gridCol w="724134"/>
                <a:gridCol w="725018"/>
                <a:gridCol w="725018"/>
              </a:tblGrid>
              <a:tr h="451244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Typ projektu 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Počet zúčastnených doktorandov na projektoch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902489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FPV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(21</a:t>
                      </a:r>
                      <a:r>
                        <a:rPr lang="sk-SK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FSVaZ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(82)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(24)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FSŠ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(140</a:t>
                      </a:r>
                      <a:r>
                        <a:rPr lang="sk-SK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sk-SK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51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medzinárodné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VEGA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KEGA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APVV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Inštitucionálne (UGA)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Štrukturálne fondy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iné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Spolu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sk-SK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5905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Projektová činnosť doktorandov</a:t>
            </a:r>
            <a:endParaRPr lang="sk-SK" sz="3600" dirty="0"/>
          </a:p>
        </p:txBody>
      </p:sp>
      <p:graphicFrame>
        <p:nvGraphicFramePr>
          <p:cNvPr id="5" name="Zástupný symbol obsah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524251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217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 sz="1200" b="1" i="0" u="none" strike="noStrike" kern="1200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sk-SK" sz="2400" dirty="0"/>
              <a:t>Podiel doktorandov zúčastnených na riešení projektov UKF </a:t>
            </a:r>
            <a:br>
              <a:rPr lang="sk-SK" sz="2400" dirty="0"/>
            </a:br>
            <a:r>
              <a:rPr lang="sk-SK" sz="2400" dirty="0"/>
              <a:t>podľa typu</a:t>
            </a:r>
            <a:r>
              <a:rPr lang="sk-SK" sz="3200" dirty="0"/>
              <a:t/>
            </a:r>
            <a:br>
              <a:rPr lang="sk-SK" sz="3200" dirty="0"/>
            </a:br>
            <a:endParaRPr lang="sk-SK" sz="32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3289041"/>
              </p:ext>
            </p:extLst>
          </p:nvPr>
        </p:nvGraphicFramePr>
        <p:xfrm>
          <a:off x="251520" y="1196752"/>
          <a:ext cx="843528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773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sk-SK" sz="3200" dirty="0"/>
              <a:t>Publikačné výstupy doktorandov v </a:t>
            </a:r>
            <a:r>
              <a:rPr lang="sk-SK" sz="3200" dirty="0">
                <a:solidFill>
                  <a:srgbClr val="FF0000"/>
                </a:solidFill>
              </a:rPr>
              <a:t>dennej </a:t>
            </a:r>
            <a:r>
              <a:rPr lang="sk-SK" sz="3200" dirty="0"/>
              <a:t> forme podľa fakúlt v roku 2014</a:t>
            </a:r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5385662"/>
              </p:ext>
            </p:extLst>
          </p:nvPr>
        </p:nvGraphicFramePr>
        <p:xfrm>
          <a:off x="457201" y="1340766"/>
          <a:ext cx="8075238" cy="5040559"/>
        </p:xfrm>
        <a:graphic>
          <a:graphicData uri="http://schemas.openxmlformats.org/drawingml/2006/table">
            <a:tbl>
              <a:tblPr/>
              <a:tblGrid>
                <a:gridCol w="3726898"/>
                <a:gridCol w="724134"/>
                <a:gridCol w="725018"/>
                <a:gridCol w="725018"/>
                <a:gridCol w="724134"/>
                <a:gridCol w="725018"/>
                <a:gridCol w="725018"/>
              </a:tblGrid>
              <a:tr h="471618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Kategória publikácie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Počet publikácií doktorandov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795997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FPV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(85</a:t>
                      </a:r>
                      <a:r>
                        <a:rPr lang="sk-SK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FSVaZ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(81)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(22)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FSŠ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(10)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(208)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71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knižné publikácie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publikácie vo WOK, Scopus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publikácie mimo WOK, Scopus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ostatné recenzované publikácie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citácie vo WOK, Scopus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citácie mimo WOK, Scopus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iné publikácie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Spolu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425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4666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>
                <a:latin typeface="Calibri" panose="020F0502020204030204" pitchFamily="34" charset="0"/>
                <a:ea typeface="Calibri" panose="020F0502020204030204" pitchFamily="34" charset="0"/>
              </a:rPr>
              <a:t>Publikačné výstupy doktorandov v </a:t>
            </a:r>
            <a:r>
              <a:rPr lang="sk-SK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externej </a:t>
            </a:r>
            <a:r>
              <a:rPr lang="sk-SK" sz="3200" dirty="0">
                <a:latin typeface="Calibri" panose="020F0502020204030204" pitchFamily="34" charset="0"/>
                <a:ea typeface="Calibri" panose="020F0502020204030204" pitchFamily="34" charset="0"/>
              </a:rPr>
              <a:t>forme podľa fakúlt v roku 2014</a:t>
            </a:r>
            <a:endParaRPr lang="sk-SK" sz="3200" dirty="0">
              <a:latin typeface="Calibri" panose="020F0502020204030204" pitchFamily="34" charset="0"/>
            </a:endParaRPr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259262"/>
              </p:ext>
            </p:extLst>
          </p:nvPr>
        </p:nvGraphicFramePr>
        <p:xfrm>
          <a:off x="457201" y="1628803"/>
          <a:ext cx="8075238" cy="4752524"/>
        </p:xfrm>
        <a:graphic>
          <a:graphicData uri="http://schemas.openxmlformats.org/drawingml/2006/table">
            <a:tbl>
              <a:tblPr/>
              <a:tblGrid>
                <a:gridCol w="3726898"/>
                <a:gridCol w="724134"/>
                <a:gridCol w="725018"/>
                <a:gridCol w="725018"/>
                <a:gridCol w="724134"/>
                <a:gridCol w="725018"/>
                <a:gridCol w="725018"/>
              </a:tblGrid>
              <a:tr h="444668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Kategória publikácie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Počet publikácií doktorandov</a:t>
                      </a:r>
                      <a:endParaRPr lang="sk-SK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750512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FPV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(21</a:t>
                      </a:r>
                      <a:r>
                        <a:rPr lang="sk-SK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FSVaZ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(5)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(82)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(24)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FSŠ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(8)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UKF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(140</a:t>
                      </a:r>
                      <a:r>
                        <a:rPr lang="sk-SK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sk-SK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4446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knižné publikácie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publikácie vo WOK, Scopus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publikácie mimo WOK, Scopus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ostatné recenzované publikácie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citácie vo WOK, Scopus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citácie mimo WOK, Scopus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iné publikácie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Spolu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2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141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76153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Publikačné výstupy doktorandov</a:t>
            </a:r>
            <a:endParaRPr lang="sk-SK" sz="3600" dirty="0"/>
          </a:p>
        </p:txBody>
      </p:sp>
      <p:graphicFrame>
        <p:nvGraphicFramePr>
          <p:cNvPr id="5" name="Zástupný symbol obsah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716145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548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>
                <a:solidFill>
                  <a:prstClr val="black"/>
                </a:solidFill>
              </a:rPr>
              <a:t>Publikačné výstupy </a:t>
            </a:r>
            <a:r>
              <a:rPr lang="sk-SK" sz="3600" dirty="0" smtClean="0">
                <a:solidFill>
                  <a:prstClr val="black"/>
                </a:solidFill>
              </a:rPr>
              <a:t>doktorandov UKF podľa typu </a:t>
            </a:r>
            <a:br>
              <a:rPr lang="sk-SK" sz="3600" dirty="0" smtClean="0">
                <a:solidFill>
                  <a:prstClr val="black"/>
                </a:solidFill>
              </a:rPr>
            </a:br>
            <a:r>
              <a:rPr lang="sk-SK" sz="3200" dirty="0" smtClean="0">
                <a:solidFill>
                  <a:prstClr val="black"/>
                </a:solidFill>
              </a:rPr>
              <a:t>v prepočte na 1 doktoranda</a:t>
            </a:r>
            <a:endParaRPr lang="sk-SK" sz="32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5583420"/>
              </p:ext>
            </p:extLst>
          </p:nvPr>
        </p:nvGraphicFramePr>
        <p:xfrm>
          <a:off x="457200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10593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>
                <a:solidFill>
                  <a:prstClr val="black"/>
                </a:solidFill>
              </a:rPr>
              <a:t>Publikačné výstupy </a:t>
            </a:r>
            <a:r>
              <a:rPr lang="sk-SK" sz="3600" dirty="0" smtClean="0">
                <a:solidFill>
                  <a:prstClr val="black"/>
                </a:solidFill>
              </a:rPr>
              <a:t>doktorandov podľa fakúlt </a:t>
            </a:r>
            <a:r>
              <a:rPr lang="sk-SK" sz="3600" dirty="0">
                <a:solidFill>
                  <a:prstClr val="black"/>
                </a:solidFill>
              </a:rPr>
              <a:t/>
            </a:r>
            <a:br>
              <a:rPr lang="sk-SK" sz="3600" dirty="0">
                <a:solidFill>
                  <a:prstClr val="black"/>
                </a:solidFill>
              </a:rPr>
            </a:br>
            <a:r>
              <a:rPr lang="sk-SK" sz="3200" dirty="0">
                <a:solidFill>
                  <a:prstClr val="black"/>
                </a:solidFill>
              </a:rPr>
              <a:t>v prepočte na 1 doktoranda</a:t>
            </a:r>
            <a:endParaRPr lang="sk-SK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527151"/>
              </p:ext>
            </p:extLst>
          </p:nvPr>
        </p:nvGraphicFramePr>
        <p:xfrm>
          <a:off x="457200" y="155679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09606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Externé hodnotenie výkonov UKF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dirty="0" smtClean="0"/>
              <a:t>V správe uvádzame nezávislé hodnotenia výkonov UKF vo vedeckovýskumnej činnosti podľa: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000" dirty="0" smtClean="0">
                <a:solidFill>
                  <a:srgbClr val="FF0000"/>
                </a:solidFill>
              </a:rPr>
              <a:t>Metodiky MŠVVaŠ SR pre rozpis dotácií verejným vysokým školám v SR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000" dirty="0" smtClean="0">
                <a:solidFill>
                  <a:srgbClr val="FF0000"/>
                </a:solidFill>
              </a:rPr>
              <a:t>Akademickej </a:t>
            </a:r>
            <a:r>
              <a:rPr lang="sk-SK" sz="2000" dirty="0" smtClean="0">
                <a:solidFill>
                  <a:srgbClr val="FF0000"/>
                </a:solidFill>
              </a:rPr>
              <a:t>rankingovej</a:t>
            </a:r>
            <a:r>
              <a:rPr lang="sk-SK" sz="2000" dirty="0" smtClean="0">
                <a:solidFill>
                  <a:srgbClr val="FF0000"/>
                </a:solidFill>
              </a:rPr>
              <a:t> a </a:t>
            </a:r>
            <a:r>
              <a:rPr lang="sk-SK" sz="2000" dirty="0" smtClean="0">
                <a:solidFill>
                  <a:srgbClr val="FF0000"/>
                </a:solidFill>
              </a:rPr>
              <a:t>rantingovej</a:t>
            </a:r>
            <a:r>
              <a:rPr lang="sk-SK" sz="2000" dirty="0" smtClean="0">
                <a:solidFill>
                  <a:srgbClr val="FF0000"/>
                </a:solidFill>
              </a:rPr>
              <a:t> agentúry (ARRA)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000" dirty="0" smtClean="0">
                <a:solidFill>
                  <a:srgbClr val="FF0000"/>
                </a:solidFill>
              </a:rPr>
              <a:t>SCIMAGO </a:t>
            </a:r>
            <a:r>
              <a:rPr lang="en-GB" sz="2000" dirty="0">
                <a:solidFill>
                  <a:srgbClr val="FF0000"/>
                </a:solidFill>
                <a:ea typeface="Calibri" panose="020F0502020204030204" pitchFamily="34" charset="0"/>
              </a:rPr>
              <a:t>Institutions Rankings</a:t>
            </a:r>
            <a:r>
              <a:rPr lang="sk-SK" sz="2000" dirty="0">
                <a:solidFill>
                  <a:srgbClr val="FF0000"/>
                </a:solidFill>
                <a:ea typeface="Calibri" panose="020F0502020204030204" pitchFamily="34" charset="0"/>
              </a:rPr>
              <a:t> (SIR</a:t>
            </a:r>
            <a:r>
              <a:rPr lang="sk-SK" sz="2000" dirty="0" smtClean="0">
                <a:solidFill>
                  <a:srgbClr val="FF0000"/>
                </a:solidFill>
                <a:ea typeface="Calibri" panose="020F0502020204030204" pitchFamily="34" charset="0"/>
              </a:rPr>
              <a:t>). </a:t>
            </a:r>
            <a:endParaRPr lang="sk-SK" sz="2000" dirty="0" smtClean="0">
              <a:solidFill>
                <a:srgbClr val="FF0000"/>
              </a:solidFill>
            </a:endParaRPr>
          </a:p>
          <a:p>
            <a:endParaRPr lang="sk-SK" sz="2000" dirty="0" smtClean="0"/>
          </a:p>
          <a:p>
            <a:pPr marL="0" indent="0" algn="just">
              <a:spcAft>
                <a:spcPts val="0"/>
              </a:spcAft>
              <a:buNone/>
            </a:pP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Pri hodnotení výkonu vysokých škôl vo vedeckovýskumnej činnosti </a:t>
            </a:r>
            <a:r>
              <a:rPr lang="sk-SK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podľa Metodiky MŠVVaŠ SR sa 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UKF umiestnila v roku 2013 na 8. mieste podielom na výkone 3,82%, avšak v roku 2014 sme zaznamenali pokles  podielu na výkone o 0,2% (3,62%), čo spôsobilo posun na 9. miesto. </a:t>
            </a:r>
            <a:endParaRPr lang="sk-SK" sz="20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sk-SK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Pri </a:t>
            </a:r>
            <a:r>
              <a:rPr lang="sk-SK" sz="2000" dirty="0">
                <a:ea typeface="Calibri" panose="020F0502020204030204" pitchFamily="34" charset="0"/>
                <a:cs typeface="Times New Roman" panose="02020603050405020304" pitchFamily="18" charset="0"/>
              </a:rPr>
              <a:t>výkone vysokých škôl vo vzdelávaní v hodnotenom období UKF z 8. pozície v akademickom roku 2012/2013 postúpila na 7. pozíciu v akademickom roku 2013/2014. </a:t>
            </a: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1938608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Hodnotenie podľa Metodiky MŠVVaŠ SR</a:t>
            </a:r>
            <a:endParaRPr lang="sk-SK" sz="3200" dirty="0"/>
          </a:p>
        </p:txBody>
      </p:sp>
      <p:graphicFrame>
        <p:nvGraphicFramePr>
          <p:cNvPr id="4" name="Zástupný symbol obsah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1779296"/>
              </p:ext>
            </p:extLst>
          </p:nvPr>
        </p:nvGraphicFramePr>
        <p:xfrm>
          <a:off x="1547665" y="1124755"/>
          <a:ext cx="5976664" cy="5328576"/>
        </p:xfrm>
        <a:graphic>
          <a:graphicData uri="http://schemas.openxmlformats.org/drawingml/2006/table">
            <a:tbl>
              <a:tblPr firstRow="1" firstCol="1" bandRow="1"/>
              <a:tblGrid>
                <a:gridCol w="1040747"/>
                <a:gridCol w="1040747"/>
                <a:gridCol w="1040747"/>
                <a:gridCol w="772929"/>
                <a:gridCol w="1040747"/>
                <a:gridCol w="1040747"/>
              </a:tblGrid>
              <a:tr h="81978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VŠ</a:t>
                      </a:r>
                    </a:p>
                  </a:txBody>
                  <a:tcPr marL="36791" marR="36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Podiel na výkone vo vedeckovýskumnej činnosti (pre podprogram dotácie 07712)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VŠ</a:t>
                      </a:r>
                    </a:p>
                  </a:txBody>
                  <a:tcPr marL="36791" marR="367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Podiel na výkone vo vzdelávaní (pre podprogram dotácie 07711)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204945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2014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2012/2013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2013/2014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23,90 %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22,92 %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17,88 %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19,66 %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17,24 %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16,84 %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13,70 %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12,72 %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TUKE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10,02 %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10,09 %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TUKE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9,48 %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8,67 %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ŽU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7,23 %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8,16 %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ŽU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6,97 %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7,28 %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UPJŠ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5,82 %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7,41 %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UPJŠ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5,76 %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6,07 %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4,42 %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4,40 %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5,51 %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5,39 %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UMB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3,96 %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4,33 %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UKF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5,42 %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5,31 %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3,70 %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3,85 %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5,49 %</a:t>
                      </a:r>
                      <a:endParaRPr lang="sk-SK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5,11 %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UKF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3,82 %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3,62 %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UMB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4,81 %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4,74 %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3,64 %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3,49 %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4,58 %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4,59 %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TUZVO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2,61 %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2,39 %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UVLF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3,05 %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3,47 %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2,33 %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2,01 %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2,89 %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2,75 %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2,31 %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2,77 %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2,54 %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UVLF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2,10 %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1,78 %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UCM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2,68 </a:t>
                      </a: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2,53 %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UCM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1,61 %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1,48 %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TUZVO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2,53 </a:t>
                      </a: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VŠVU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1,42 %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VŠMU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1,75 %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1,89 %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VŠMU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1,26 %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TUAD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1,95 %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1,86 %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TUAD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1,17 %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1,23 %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VŠVU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0,97 %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1,01 %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0,93 %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0,92 %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0,98 %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0,99 %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UJS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0,39 %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0,39 %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UJS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0,85 %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0,93 %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9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100,00 %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100,00 %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spolu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100,00 %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100,00 %</a:t>
                      </a:r>
                    </a:p>
                  </a:txBody>
                  <a:tcPr marL="36791" marR="3679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03480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Prílohy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z="2400" dirty="0">
                <a:solidFill>
                  <a:prstClr val="black"/>
                </a:solidFill>
              </a:rPr>
              <a:t>Vývoj najvýznamnejších ukazovateľov výskumnej a ďalšej tvorivej činnosti fakúlt UKF za obdobie rokov </a:t>
            </a:r>
            <a:r>
              <a:rPr lang="sk-SK" sz="2400" dirty="0" smtClean="0">
                <a:solidFill>
                  <a:prstClr val="black"/>
                </a:solidFill>
              </a:rPr>
              <a:t>2005 </a:t>
            </a:r>
            <a:r>
              <a:rPr lang="sk-SK" sz="2400" dirty="0">
                <a:solidFill>
                  <a:prstClr val="black"/>
                </a:solidFill>
              </a:rPr>
              <a:t>- </a:t>
            </a:r>
            <a:r>
              <a:rPr lang="sk-SK" sz="2400" dirty="0" smtClean="0">
                <a:solidFill>
                  <a:prstClr val="black"/>
                </a:solidFill>
              </a:rPr>
              <a:t>2014</a:t>
            </a:r>
            <a:endParaRPr lang="sk-SK" sz="2400" dirty="0">
              <a:solidFill>
                <a:prstClr val="black"/>
              </a:solidFill>
            </a:endParaRPr>
          </a:p>
          <a:p>
            <a:pPr lvl="0"/>
            <a:r>
              <a:rPr lang="sk-SK" sz="2400" dirty="0">
                <a:solidFill>
                  <a:prstClr val="black"/>
                </a:solidFill>
              </a:rPr>
              <a:t>Zoznam projektov riešených na UKF za rok </a:t>
            </a:r>
            <a:r>
              <a:rPr lang="sk-SK" sz="2400" dirty="0" smtClean="0">
                <a:solidFill>
                  <a:prstClr val="black"/>
                </a:solidFill>
              </a:rPr>
              <a:t>2014</a:t>
            </a:r>
            <a:endParaRPr lang="sk-SK" sz="2400" dirty="0">
              <a:solidFill>
                <a:prstClr val="black"/>
              </a:solidFill>
            </a:endParaRPr>
          </a:p>
          <a:p>
            <a:pPr lvl="0"/>
            <a:r>
              <a:rPr lang="sk-SK" sz="2400" dirty="0">
                <a:solidFill>
                  <a:prstClr val="black"/>
                </a:solidFill>
              </a:rPr>
              <a:t>Zoznam podujatí organizovaných, resp. spoluorganizovaných fakultami UKF za rok </a:t>
            </a:r>
            <a:r>
              <a:rPr lang="sk-SK" sz="2400" dirty="0" smtClean="0">
                <a:solidFill>
                  <a:prstClr val="black"/>
                </a:solidFill>
              </a:rPr>
              <a:t>2014</a:t>
            </a:r>
            <a:endParaRPr lang="sk-SK" sz="2400" dirty="0">
              <a:solidFill>
                <a:prstClr val="black"/>
              </a:solidFill>
            </a:endParaRPr>
          </a:p>
          <a:p>
            <a:pPr lvl="0"/>
            <a:r>
              <a:rPr lang="sk-SK" sz="2400" dirty="0">
                <a:solidFill>
                  <a:prstClr val="black"/>
                </a:solidFill>
              </a:rPr>
              <a:t>Spolupráca fakúlt  UKF so vzdelávacími, vedeckými, umeleckými a inými inštitúciami v roku </a:t>
            </a:r>
            <a:r>
              <a:rPr lang="sk-SK" sz="2400" dirty="0" smtClean="0">
                <a:solidFill>
                  <a:prstClr val="black"/>
                </a:solidFill>
              </a:rPr>
              <a:t>2014</a:t>
            </a:r>
            <a:endParaRPr lang="sk-SK" sz="2400" dirty="0">
              <a:solidFill>
                <a:prstClr val="black"/>
              </a:solidFill>
            </a:endParaRPr>
          </a:p>
          <a:p>
            <a:pPr lvl="0"/>
            <a:r>
              <a:rPr lang="sk-SK" sz="2400" dirty="0">
                <a:solidFill>
                  <a:prstClr val="black"/>
                </a:solidFill>
              </a:rPr>
              <a:t>Zoznam študijných odborov s právami konať habilitačné konanie a vymenúvacie konanie za profesora v roku </a:t>
            </a:r>
            <a:r>
              <a:rPr lang="sk-SK" sz="2400" dirty="0" smtClean="0">
                <a:solidFill>
                  <a:prstClr val="black"/>
                </a:solidFill>
              </a:rPr>
              <a:t>2014</a:t>
            </a:r>
            <a:endParaRPr lang="sk-SK" sz="2400" dirty="0">
              <a:solidFill>
                <a:prstClr val="black"/>
              </a:solidFill>
            </a:endParaRPr>
          </a:p>
          <a:p>
            <a:pPr lvl="0"/>
            <a:r>
              <a:rPr lang="sk-SK" sz="2400" dirty="0">
                <a:solidFill>
                  <a:prstClr val="black"/>
                </a:solidFill>
              </a:rPr>
              <a:t>Ďalšie ocenenia pracovníkov UKF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806698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sk-SK" sz="4000" dirty="0" smtClean="0"/>
          </a:p>
          <a:p>
            <a:pPr marL="0" indent="0" algn="ctr">
              <a:buNone/>
            </a:pPr>
            <a:r>
              <a:rPr lang="sk-SK" sz="4000" dirty="0" smtClean="0"/>
              <a:t>Ďakujem za pozornosť</a:t>
            </a:r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1818208157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1086</TotalTime>
  <Words>2007</Words>
  <Application>Microsoft Office PowerPoint</Application>
  <PresentationFormat>Prezentácia na obrazovke (4:3)</PresentationFormat>
  <Paragraphs>1070</Paragraphs>
  <Slides>43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43</vt:i4>
      </vt:variant>
    </vt:vector>
  </HeadingPairs>
  <TitlesOfParts>
    <vt:vector size="48" baseType="lpstr">
      <vt:lpstr>Arial</vt:lpstr>
      <vt:lpstr>Calibri</vt:lpstr>
      <vt:lpstr>Symbol</vt:lpstr>
      <vt:lpstr>Times New Roman</vt:lpstr>
      <vt:lpstr>Motív Office</vt:lpstr>
      <vt:lpstr>Správa o vedeckovýskumnej a ďalšej tvorivej činnosti na UKF za rok 2014</vt:lpstr>
      <vt:lpstr>Štruktúra správy</vt:lpstr>
      <vt:lpstr>Úvod – najvýznamnejšie výsledky fakúlt 2014</vt:lpstr>
      <vt:lpstr>Úvod – najvýznamnejšie výsledky fakúlt 2014</vt:lpstr>
      <vt:lpstr>Prehľad výskumných projektov riešených fakultami UKF za  rok 2014 - počet</vt:lpstr>
      <vt:lpstr>Výskumné projekty - počet najviac projektov VEGA 49, z fakúlt najviac FF-31</vt:lpstr>
      <vt:lpstr>Výskumné projekty – financie najviac VEGA 221 962 Eur, z fakúlt najviac FPV 148 809 Eur</vt:lpstr>
      <vt:lpstr>Výskumné projekty   financie v prepočte na tvorivého pracovníka,  najviac FSVaZ 2 323 Eur</vt:lpstr>
      <vt:lpstr>Počet výskumných projektov 2005 – 2014 (50 proj. – 58 proj.)</vt:lpstr>
      <vt:lpstr>Financie výskumných projektov 2005 – 2014 (377 016 Eur – 411 785 Eur)</vt:lpstr>
      <vt:lpstr> Prehľad kultúrno-edukačných a ďalších projektov riešených fakultami UKF za rok 2014 </vt:lpstr>
      <vt:lpstr>Projekty v rámci ďalšej tvorivej činnosti-počet najviac projektov KEGA 40, z fakúlt najviac FPV 22</vt:lpstr>
      <vt:lpstr>Projekty v rámci ďalšej tvorivej činnosti-financie najviac projekty ŠF 2 983 492 Eur, z fakúlt najviac FPV 1 835 101 Eur</vt:lpstr>
      <vt:lpstr>Projekty v rámci ďalšej tvorivej činnosti   financie v prepočte na tvorivého pracovníka, najviac FPV 14 450 Eur</vt:lpstr>
      <vt:lpstr>Počet projektov 2005 – 2014 (82 proj. – 84 proj.)</vt:lpstr>
      <vt:lpstr>Financie projektov 2005 – 2014 (792 463 Eur – 3 641 553 Eur)</vt:lpstr>
      <vt:lpstr>Projekty UGA najviac FPV – 55 s finančnou dotáciou 25 592 Eur</vt:lpstr>
      <vt:lpstr>Prehľad publikačnej činnosti pracovníkov fakúlt UKF za rok 2014</vt:lpstr>
      <vt:lpstr>Prehľad publikačnej činnosti pracovníkov fakúlt UKF za rok 2014</vt:lpstr>
      <vt:lpstr>Publikačná činnosť  </vt:lpstr>
      <vt:lpstr>Publikačná činnosť fakúlt v prepočte  na tvorivého pracovníka </vt:lpstr>
      <vt:lpstr>Publikačná činnosť 2005-2014</vt:lpstr>
      <vt:lpstr>Publikačná činnosť 2005-2014</vt:lpstr>
      <vt:lpstr>Publikačná činnosť 2005-2014</vt:lpstr>
      <vt:lpstr>Prehľad umeleckej činnosti pracovníkov fakúlt UKF za rok 2014 </vt:lpstr>
      <vt:lpstr>Umelecká činnosť </vt:lpstr>
      <vt:lpstr>Edičná činnosť  Prehľad edičnej činnosti  fakúlt  a rektorátu UKF za rok 2014</vt:lpstr>
      <vt:lpstr>Edičná činnosť </vt:lpstr>
      <vt:lpstr>  Vedecké, odborné a umelecké podujatia  Prehľad o počte realizovaných podujatí fakultami UKF v roku 2014 </vt:lpstr>
      <vt:lpstr>Vedeckovýskumná, odborná a umelecká  činnosť študentov</vt:lpstr>
      <vt:lpstr>Účasť doktorandov v dennej forme štúdia na riešení projektov v roku 2014 podľa fakúlt </vt:lpstr>
      <vt:lpstr>Účasť doktorandov v externej forme štúdia na riešení projektov v roku 2014 podľa fakúlt </vt:lpstr>
      <vt:lpstr>Projektová činnosť doktorandov</vt:lpstr>
      <vt:lpstr>Podiel doktorandov zúčastnených na riešení projektov UKF  podľa typu </vt:lpstr>
      <vt:lpstr>Publikačné výstupy doktorandov v dennej  forme podľa fakúlt v roku 2014</vt:lpstr>
      <vt:lpstr>Publikačné výstupy doktorandov v  externej forme podľa fakúlt v roku 2014</vt:lpstr>
      <vt:lpstr>Publikačné výstupy doktorandov</vt:lpstr>
      <vt:lpstr>Publikačné výstupy doktorandov UKF podľa typu  v prepočte na 1 doktoranda</vt:lpstr>
      <vt:lpstr>Publikačné výstupy doktorandov podľa fakúlt  v prepočte na 1 doktoranda</vt:lpstr>
      <vt:lpstr>Externé hodnotenie výkonov UKF</vt:lpstr>
      <vt:lpstr>Hodnotenie podľa Metodiky MŠVVaŠ SR</vt:lpstr>
      <vt:lpstr>Prílohy</vt:lpstr>
      <vt:lpstr>Prezentácia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user</dc:creator>
  <cp:lastModifiedBy>gsarovova</cp:lastModifiedBy>
  <cp:revision>103</cp:revision>
  <cp:lastPrinted>2015-02-16T12:14:17Z</cp:lastPrinted>
  <dcterms:created xsi:type="dcterms:W3CDTF">2014-02-28T08:08:38Z</dcterms:created>
  <dcterms:modified xsi:type="dcterms:W3CDTF">2015-03-10T13:33:08Z</dcterms:modified>
</cp:coreProperties>
</file>